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306" r:id="rId5"/>
    <p:sldId id="262" r:id="rId6"/>
    <p:sldId id="356" r:id="rId7"/>
    <p:sldId id="326" r:id="rId8"/>
    <p:sldId id="327" r:id="rId9"/>
    <p:sldId id="339" r:id="rId10"/>
    <p:sldId id="346" r:id="rId11"/>
    <p:sldId id="359" r:id="rId12"/>
    <p:sldId id="347" r:id="rId13"/>
    <p:sldId id="348" r:id="rId14"/>
    <p:sldId id="349" r:id="rId15"/>
    <p:sldId id="358" r:id="rId16"/>
    <p:sldId id="357" r:id="rId17"/>
    <p:sldId id="350" r:id="rId18"/>
    <p:sldId id="345" r:id="rId19"/>
    <p:sldId id="355" r:id="rId20"/>
    <p:sldId id="308" r:id="rId21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DB5"/>
    <a:srgbClr val="D9D9D9"/>
    <a:srgbClr val="485160"/>
    <a:srgbClr val="4EB0C2"/>
    <a:srgbClr val="A1D9D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7326" autoAdjust="0"/>
  </p:normalViewPr>
  <p:slideViewPr>
    <p:cSldViewPr snapToGrid="0">
      <p:cViewPr varScale="1">
        <p:scale>
          <a:sx n="75" d="100"/>
          <a:sy n="75" d="100"/>
        </p:scale>
        <p:origin x="90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64D4A3-D1B5-4CA0-A145-4DED892A6E97}" type="datetimeFigureOut">
              <a:rPr lang="et-EE" smtClean="0"/>
              <a:t>24.05.2022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Muutke teksti laade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996DF-84FF-43A4-9643-9AE356ABF5B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59062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9E6BC0-97F5-4438-ACBF-4885E58BB79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77126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7626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33841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578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4598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341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20856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672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721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A996DF-84FF-43A4-9643-9AE356ABF5B5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12095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20927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24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89537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2211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t-EE" dirty="0"/>
              <a:t>Kvaliteet – nt publikatsioonid</a:t>
            </a:r>
          </a:p>
          <a:p>
            <a:pPr marL="228600" indent="-228600">
              <a:buAutoNum type="arabicPeriod"/>
            </a:pPr>
            <a:r>
              <a:rPr lang="et-EE" dirty="0"/>
              <a:t>Tulemuslikkus – nt patendid, doktoriõpe</a:t>
            </a:r>
          </a:p>
          <a:p>
            <a:pPr marL="228600" indent="-228600">
              <a:buAutoNum type="arabicPeriod"/>
            </a:pPr>
            <a:r>
              <a:rPr lang="et-EE" dirty="0"/>
              <a:t>Ühiskonna areng – avaliku sektori lepingud</a:t>
            </a:r>
          </a:p>
          <a:p>
            <a:pPr marL="228600" indent="-228600">
              <a:buAutoNum type="arabicPeriod"/>
            </a:pPr>
            <a:r>
              <a:rPr lang="et-EE" dirty="0"/>
              <a:t>Ettevõtluskoostöö – ettevõtluslepingud</a:t>
            </a:r>
          </a:p>
          <a:p>
            <a:pPr marL="228600" indent="-228600">
              <a:buAutoNum type="arabicPeriod"/>
            </a:pPr>
            <a:r>
              <a:rPr lang="et-EE" dirty="0"/>
              <a:t>Rahvusteadused – rahvusteadustega seotud tulemused</a:t>
            </a:r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899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A996DF-84FF-43A4-9643-9AE356ABF5B5}" type="slidenum">
              <a:rPr kumimoji="0" lang="et-E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t-E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08892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520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64457" y="-1"/>
            <a:ext cx="4151086" cy="5936343"/>
          </a:xfrm>
          <a:custGeom>
            <a:avLst/>
            <a:gdLst>
              <a:gd name="connsiteX0" fmla="*/ 0 w 4151086"/>
              <a:gd name="connsiteY0" fmla="*/ 0 h 5936343"/>
              <a:gd name="connsiteX1" fmla="*/ 4151086 w 4151086"/>
              <a:gd name="connsiteY1" fmla="*/ 0 h 5936343"/>
              <a:gd name="connsiteX2" fmla="*/ 4151086 w 4151086"/>
              <a:gd name="connsiteY2" fmla="*/ 5936343 h 5936343"/>
              <a:gd name="connsiteX3" fmla="*/ 0 w 4151086"/>
              <a:gd name="connsiteY3" fmla="*/ 5936343 h 5936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1086" h="5936343">
                <a:moveTo>
                  <a:pt x="0" y="0"/>
                </a:moveTo>
                <a:lnTo>
                  <a:pt x="4151086" y="0"/>
                </a:lnTo>
                <a:lnTo>
                  <a:pt x="4151086" y="5936343"/>
                </a:lnTo>
                <a:lnTo>
                  <a:pt x="0" y="59363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3519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7572778" y="734097"/>
            <a:ext cx="4619223" cy="5383369"/>
          </a:xfrm>
          <a:custGeom>
            <a:avLst/>
            <a:gdLst>
              <a:gd name="connsiteX0" fmla="*/ 0 w 4619223"/>
              <a:gd name="connsiteY0" fmla="*/ 0 h 5383369"/>
              <a:gd name="connsiteX1" fmla="*/ 4619223 w 4619223"/>
              <a:gd name="connsiteY1" fmla="*/ 0 h 5383369"/>
              <a:gd name="connsiteX2" fmla="*/ 4619223 w 4619223"/>
              <a:gd name="connsiteY2" fmla="*/ 5383369 h 5383369"/>
              <a:gd name="connsiteX3" fmla="*/ 0 w 4619223"/>
              <a:gd name="connsiteY3" fmla="*/ 5383369 h 53833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19223" h="5383369">
                <a:moveTo>
                  <a:pt x="0" y="0"/>
                </a:moveTo>
                <a:lnTo>
                  <a:pt x="4619223" y="0"/>
                </a:lnTo>
                <a:lnTo>
                  <a:pt x="4619223" y="5383369"/>
                </a:lnTo>
                <a:lnTo>
                  <a:pt x="0" y="538336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6587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2" y="1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1"/>
          </p:nvPr>
        </p:nvSpPr>
        <p:spPr>
          <a:xfrm>
            <a:off x="-1205935" y="298036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/>
          </p:nvPr>
        </p:nvSpPr>
        <p:spPr>
          <a:xfrm>
            <a:off x="1857832" y="2627088"/>
            <a:ext cx="2963417" cy="3437566"/>
          </a:xfrm>
          <a:custGeom>
            <a:avLst/>
            <a:gdLst>
              <a:gd name="connsiteX0" fmla="*/ 1481708 w 2963417"/>
              <a:gd name="connsiteY0" fmla="*/ 0 h 3437566"/>
              <a:gd name="connsiteX1" fmla="*/ 2963417 w 2963417"/>
              <a:gd name="connsiteY1" fmla="*/ 740855 h 3437566"/>
              <a:gd name="connsiteX2" fmla="*/ 2963417 w 2963417"/>
              <a:gd name="connsiteY2" fmla="*/ 2696711 h 3437566"/>
              <a:gd name="connsiteX3" fmla="*/ 1481708 w 2963417"/>
              <a:gd name="connsiteY3" fmla="*/ 3437566 h 3437566"/>
              <a:gd name="connsiteX4" fmla="*/ 0 w 2963417"/>
              <a:gd name="connsiteY4" fmla="*/ 2696711 h 3437566"/>
              <a:gd name="connsiteX5" fmla="*/ 0 w 2963417"/>
              <a:gd name="connsiteY5" fmla="*/ 740855 h 3437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3417" h="3437566">
                <a:moveTo>
                  <a:pt x="1481708" y="0"/>
                </a:moveTo>
                <a:lnTo>
                  <a:pt x="2963417" y="740855"/>
                </a:lnTo>
                <a:lnTo>
                  <a:pt x="2963417" y="2696711"/>
                </a:lnTo>
                <a:lnTo>
                  <a:pt x="1481708" y="3437566"/>
                </a:lnTo>
                <a:lnTo>
                  <a:pt x="0" y="2696711"/>
                </a:lnTo>
                <a:lnTo>
                  <a:pt x="0" y="7408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142367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125028" cy="6858000"/>
          </a:xfrm>
          <a:custGeom>
            <a:avLst/>
            <a:gdLst>
              <a:gd name="connsiteX0" fmla="*/ 0 w 6125028"/>
              <a:gd name="connsiteY0" fmla="*/ 0 h 6858000"/>
              <a:gd name="connsiteX1" fmla="*/ 6125028 w 6125028"/>
              <a:gd name="connsiteY1" fmla="*/ 0 h 6858000"/>
              <a:gd name="connsiteX2" fmla="*/ 4949371 w 6125028"/>
              <a:gd name="connsiteY2" fmla="*/ 6858000 h 6858000"/>
              <a:gd name="connsiteX3" fmla="*/ 0 w 612502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25028" h="6858000">
                <a:moveTo>
                  <a:pt x="0" y="0"/>
                </a:moveTo>
                <a:lnTo>
                  <a:pt x="6125028" y="0"/>
                </a:lnTo>
                <a:lnTo>
                  <a:pt x="4949371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136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262743" y="2104571"/>
            <a:ext cx="3860800" cy="2438400"/>
          </a:xfrm>
          <a:custGeom>
            <a:avLst/>
            <a:gdLst>
              <a:gd name="connsiteX0" fmla="*/ 0 w 3860800"/>
              <a:gd name="connsiteY0" fmla="*/ 0 h 2438400"/>
              <a:gd name="connsiteX1" fmla="*/ 3860800 w 3860800"/>
              <a:gd name="connsiteY1" fmla="*/ 0 h 2438400"/>
              <a:gd name="connsiteX2" fmla="*/ 3860800 w 3860800"/>
              <a:gd name="connsiteY2" fmla="*/ 2438400 h 2438400"/>
              <a:gd name="connsiteX3" fmla="*/ 0 w 3860800"/>
              <a:gd name="connsiteY3" fmla="*/ 2438400 h 243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0800" h="2438400">
                <a:moveTo>
                  <a:pt x="0" y="0"/>
                </a:moveTo>
                <a:lnTo>
                  <a:pt x="3860800" y="0"/>
                </a:lnTo>
                <a:lnTo>
                  <a:pt x="3860800" y="2438400"/>
                </a:lnTo>
                <a:lnTo>
                  <a:pt x="0" y="24384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9519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8374743" y="1596571"/>
            <a:ext cx="2481943" cy="3323772"/>
          </a:xfrm>
          <a:custGeom>
            <a:avLst/>
            <a:gdLst>
              <a:gd name="connsiteX0" fmla="*/ 0 w 2481943"/>
              <a:gd name="connsiteY0" fmla="*/ 0 h 3323772"/>
              <a:gd name="connsiteX1" fmla="*/ 2481943 w 2481943"/>
              <a:gd name="connsiteY1" fmla="*/ 0 h 3323772"/>
              <a:gd name="connsiteX2" fmla="*/ 2481943 w 2481943"/>
              <a:gd name="connsiteY2" fmla="*/ 3323772 h 3323772"/>
              <a:gd name="connsiteX3" fmla="*/ 0 w 2481943"/>
              <a:gd name="connsiteY3" fmla="*/ 3323772 h 3323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1943" h="3323772">
                <a:moveTo>
                  <a:pt x="0" y="0"/>
                </a:moveTo>
                <a:lnTo>
                  <a:pt x="2481943" y="0"/>
                </a:lnTo>
                <a:lnTo>
                  <a:pt x="2481943" y="3323772"/>
                </a:lnTo>
                <a:lnTo>
                  <a:pt x="0" y="33237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43712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16700" y="1155700"/>
            <a:ext cx="2628900" cy="4521200"/>
          </a:xfrm>
          <a:custGeom>
            <a:avLst/>
            <a:gdLst>
              <a:gd name="connsiteX0" fmla="*/ 0 w 2628900"/>
              <a:gd name="connsiteY0" fmla="*/ 0 h 4521200"/>
              <a:gd name="connsiteX1" fmla="*/ 2628900 w 2628900"/>
              <a:gd name="connsiteY1" fmla="*/ 0 h 4521200"/>
              <a:gd name="connsiteX2" fmla="*/ 2628900 w 2628900"/>
              <a:gd name="connsiteY2" fmla="*/ 4521200 h 4521200"/>
              <a:gd name="connsiteX3" fmla="*/ 0 w 2628900"/>
              <a:gd name="connsiteY3" fmla="*/ 4521200 h 452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28900" h="4521200">
                <a:moveTo>
                  <a:pt x="0" y="0"/>
                </a:moveTo>
                <a:lnTo>
                  <a:pt x="2628900" y="0"/>
                </a:lnTo>
                <a:lnTo>
                  <a:pt x="2628900" y="4521200"/>
                </a:lnTo>
                <a:lnTo>
                  <a:pt x="0" y="45212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863115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181100" y="1238250"/>
            <a:ext cx="2990850" cy="3943350"/>
          </a:xfrm>
          <a:custGeom>
            <a:avLst/>
            <a:gdLst>
              <a:gd name="connsiteX0" fmla="*/ 0 w 2990850"/>
              <a:gd name="connsiteY0" fmla="*/ 0 h 3943350"/>
              <a:gd name="connsiteX1" fmla="*/ 2990850 w 2990850"/>
              <a:gd name="connsiteY1" fmla="*/ 0 h 3943350"/>
              <a:gd name="connsiteX2" fmla="*/ 2990850 w 2990850"/>
              <a:gd name="connsiteY2" fmla="*/ 3943350 h 3943350"/>
              <a:gd name="connsiteX3" fmla="*/ 0 w 2990850"/>
              <a:gd name="connsiteY3" fmla="*/ 3943350 h 3943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3943350">
                <a:moveTo>
                  <a:pt x="0" y="0"/>
                </a:moveTo>
                <a:lnTo>
                  <a:pt x="2990850" y="0"/>
                </a:lnTo>
                <a:lnTo>
                  <a:pt x="2990850" y="3943350"/>
                </a:lnTo>
                <a:lnTo>
                  <a:pt x="0" y="3943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3212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01825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/>
          <p:cNvSpPr>
            <a:spLocks noGrp="1"/>
          </p:cNvSpPr>
          <p:nvPr>
            <p:ph type="pic" sz="quarter" idx="10"/>
          </p:nvPr>
        </p:nvSpPr>
        <p:spPr>
          <a:xfrm flipH="1">
            <a:off x="7960113" y="0"/>
            <a:ext cx="4231887" cy="6869392"/>
          </a:xfrm>
          <a:custGeom>
            <a:avLst/>
            <a:gdLst>
              <a:gd name="connsiteX0" fmla="*/ 0 w 4231887"/>
              <a:gd name="connsiteY0" fmla="*/ 0 h 6869392"/>
              <a:gd name="connsiteX1" fmla="*/ 4231887 w 4231887"/>
              <a:gd name="connsiteY1" fmla="*/ 0 h 6869392"/>
              <a:gd name="connsiteX2" fmla="*/ 2230434 w 4231887"/>
              <a:gd name="connsiteY2" fmla="*/ 3392293 h 6869392"/>
              <a:gd name="connsiteX3" fmla="*/ 2841047 w 4231887"/>
              <a:gd name="connsiteY3" fmla="*/ 3392293 h 6869392"/>
              <a:gd name="connsiteX4" fmla="*/ 814151 w 4231887"/>
              <a:gd name="connsiteY4" fmla="*/ 6869392 h 6869392"/>
              <a:gd name="connsiteX5" fmla="*/ 0 w 4231887"/>
              <a:gd name="connsiteY5" fmla="*/ 6869392 h 6869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31887" h="6869392">
                <a:moveTo>
                  <a:pt x="0" y="0"/>
                </a:moveTo>
                <a:lnTo>
                  <a:pt x="4231887" y="0"/>
                </a:lnTo>
                <a:lnTo>
                  <a:pt x="2230434" y="3392293"/>
                </a:lnTo>
                <a:lnTo>
                  <a:pt x="2841047" y="3392293"/>
                </a:lnTo>
                <a:lnTo>
                  <a:pt x="814151" y="6869392"/>
                </a:lnTo>
                <a:lnTo>
                  <a:pt x="0" y="686939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39819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315198" y="0"/>
            <a:ext cx="9876803" cy="6864350"/>
          </a:xfrm>
          <a:custGeom>
            <a:avLst/>
            <a:gdLst>
              <a:gd name="connsiteX0" fmla="*/ 3905250 w 9876803"/>
              <a:gd name="connsiteY0" fmla="*/ 0 h 6864350"/>
              <a:gd name="connsiteX1" fmla="*/ 9876803 w 9876803"/>
              <a:gd name="connsiteY1" fmla="*/ 0 h 6864350"/>
              <a:gd name="connsiteX2" fmla="*/ 9876803 w 9876803"/>
              <a:gd name="connsiteY2" fmla="*/ 6858000 h 6864350"/>
              <a:gd name="connsiteX3" fmla="*/ 0 w 9876803"/>
              <a:gd name="connsiteY3" fmla="*/ 6864350 h 6864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76803" h="6864350">
                <a:moveTo>
                  <a:pt x="3905250" y="0"/>
                </a:moveTo>
                <a:lnTo>
                  <a:pt x="9876803" y="0"/>
                </a:lnTo>
                <a:lnTo>
                  <a:pt x="9876803" y="6858000"/>
                </a:lnTo>
                <a:lnTo>
                  <a:pt x="0" y="68643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8013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51324" y="1"/>
            <a:ext cx="7943996" cy="6858000"/>
          </a:xfrm>
          <a:custGeom>
            <a:avLst/>
            <a:gdLst>
              <a:gd name="connsiteX0" fmla="*/ 3976274 w 7943996"/>
              <a:gd name="connsiteY0" fmla="*/ 0 h 6858000"/>
              <a:gd name="connsiteX1" fmla="*/ 7943996 w 7943996"/>
              <a:gd name="connsiteY1" fmla="*/ 0 h 6858000"/>
              <a:gd name="connsiteX2" fmla="*/ 7943996 w 7943996"/>
              <a:gd name="connsiteY2" fmla="*/ 3437551 h 6858000"/>
              <a:gd name="connsiteX3" fmla="*/ 5951584 w 7943996"/>
              <a:gd name="connsiteY3" fmla="*/ 6858000 h 6858000"/>
              <a:gd name="connsiteX4" fmla="*/ 0 w 7943996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43996" h="6858000">
                <a:moveTo>
                  <a:pt x="3976274" y="0"/>
                </a:moveTo>
                <a:lnTo>
                  <a:pt x="7943996" y="0"/>
                </a:lnTo>
                <a:lnTo>
                  <a:pt x="7943996" y="3437551"/>
                </a:lnTo>
                <a:lnTo>
                  <a:pt x="5951584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8443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606862" y="0"/>
            <a:ext cx="5585138" cy="6870062"/>
          </a:xfrm>
          <a:custGeom>
            <a:avLst/>
            <a:gdLst>
              <a:gd name="connsiteX0" fmla="*/ 0 w 5585138"/>
              <a:gd name="connsiteY0" fmla="*/ 0 h 6870062"/>
              <a:gd name="connsiteX1" fmla="*/ 5585138 w 5585138"/>
              <a:gd name="connsiteY1" fmla="*/ 0 h 6870062"/>
              <a:gd name="connsiteX2" fmla="*/ 5585138 w 5585138"/>
              <a:gd name="connsiteY2" fmla="*/ 6870062 h 6870062"/>
              <a:gd name="connsiteX3" fmla="*/ 3931868 w 5585138"/>
              <a:gd name="connsiteY3" fmla="*/ 6870062 h 6870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85138" h="6870062">
                <a:moveTo>
                  <a:pt x="0" y="0"/>
                </a:moveTo>
                <a:lnTo>
                  <a:pt x="5585138" y="0"/>
                </a:lnTo>
                <a:lnTo>
                  <a:pt x="5585138" y="6870062"/>
                </a:lnTo>
                <a:lnTo>
                  <a:pt x="3931868" y="687006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963519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3"/>
          <p:cNvSpPr>
            <a:spLocks noGrp="1"/>
          </p:cNvSpPr>
          <p:nvPr>
            <p:ph type="pic" sz="quarter" idx="10"/>
          </p:nvPr>
        </p:nvSpPr>
        <p:spPr>
          <a:xfrm>
            <a:off x="2621030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5" name="Picture Placeholder 34"/>
          <p:cNvSpPr>
            <a:spLocks noGrp="1"/>
          </p:cNvSpPr>
          <p:nvPr>
            <p:ph type="pic" sz="quarter" idx="11"/>
          </p:nvPr>
        </p:nvSpPr>
        <p:spPr>
          <a:xfrm>
            <a:off x="4385382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6" name="Picture Placeholder 35"/>
          <p:cNvSpPr>
            <a:spLocks noGrp="1"/>
          </p:cNvSpPr>
          <p:nvPr>
            <p:ph type="pic" sz="quarter" idx="12"/>
          </p:nvPr>
        </p:nvSpPr>
        <p:spPr>
          <a:xfrm>
            <a:off x="6209347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7" name="Picture Placeholder 36"/>
          <p:cNvSpPr>
            <a:spLocks noGrp="1"/>
          </p:cNvSpPr>
          <p:nvPr>
            <p:ph type="pic" sz="quarter" idx="13"/>
          </p:nvPr>
        </p:nvSpPr>
        <p:spPr>
          <a:xfrm>
            <a:off x="7967828" y="1167580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 dirty="0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4"/>
          </p:nvPr>
        </p:nvSpPr>
        <p:spPr>
          <a:xfrm>
            <a:off x="174500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39" name="Picture Placeholder 38"/>
          <p:cNvSpPr>
            <a:spLocks noGrp="1"/>
          </p:cNvSpPr>
          <p:nvPr>
            <p:ph type="pic" sz="quarter" idx="15"/>
          </p:nvPr>
        </p:nvSpPr>
        <p:spPr>
          <a:xfrm>
            <a:off x="353455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0" name="Picture Placeholder 39"/>
          <p:cNvSpPr>
            <a:spLocks noGrp="1"/>
          </p:cNvSpPr>
          <p:nvPr>
            <p:ph type="pic" sz="quarter" idx="16"/>
          </p:nvPr>
        </p:nvSpPr>
        <p:spPr>
          <a:xfrm>
            <a:off x="532577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1" name="Picture Placeholder 40"/>
          <p:cNvSpPr>
            <a:spLocks noGrp="1"/>
          </p:cNvSpPr>
          <p:nvPr>
            <p:ph type="pic" sz="quarter" idx="17"/>
          </p:nvPr>
        </p:nvSpPr>
        <p:spPr>
          <a:xfrm>
            <a:off x="7103564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2" name="Picture Placeholder 41"/>
          <p:cNvSpPr>
            <a:spLocks noGrp="1"/>
          </p:cNvSpPr>
          <p:nvPr>
            <p:ph type="pic" sz="quarter" idx="18"/>
          </p:nvPr>
        </p:nvSpPr>
        <p:spPr>
          <a:xfrm>
            <a:off x="8894787" y="2537043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3" name="Picture Placeholder 42"/>
          <p:cNvSpPr>
            <a:spLocks noGrp="1"/>
          </p:cNvSpPr>
          <p:nvPr>
            <p:ph type="pic" sz="quarter" idx="19"/>
          </p:nvPr>
        </p:nvSpPr>
        <p:spPr>
          <a:xfrm>
            <a:off x="2610155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4" name="Picture Placeholder 43"/>
          <p:cNvSpPr>
            <a:spLocks noGrp="1"/>
          </p:cNvSpPr>
          <p:nvPr>
            <p:ph type="pic" sz="quarter" idx="20"/>
          </p:nvPr>
        </p:nvSpPr>
        <p:spPr>
          <a:xfrm>
            <a:off x="438794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5" name="Picture Placeholder 44"/>
          <p:cNvSpPr>
            <a:spLocks noGrp="1"/>
          </p:cNvSpPr>
          <p:nvPr>
            <p:ph type="pic" sz="quarter" idx="21"/>
          </p:nvPr>
        </p:nvSpPr>
        <p:spPr>
          <a:xfrm>
            <a:off x="6222012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46" name="Picture Placeholder 45"/>
          <p:cNvSpPr>
            <a:spLocks noGrp="1"/>
          </p:cNvSpPr>
          <p:nvPr>
            <p:ph type="pic" sz="quarter" idx="22"/>
          </p:nvPr>
        </p:nvSpPr>
        <p:spPr>
          <a:xfrm>
            <a:off x="7985740" y="3997712"/>
            <a:ext cx="1576276" cy="1692709"/>
          </a:xfrm>
          <a:custGeom>
            <a:avLst/>
            <a:gdLst>
              <a:gd name="connsiteX0" fmla="*/ 832919 w 1576276"/>
              <a:gd name="connsiteY0" fmla="*/ 0 h 1692709"/>
              <a:gd name="connsiteX1" fmla="*/ 1576276 w 1576276"/>
              <a:gd name="connsiteY1" fmla="*/ 447807 h 1692709"/>
              <a:gd name="connsiteX2" fmla="*/ 1558364 w 1576276"/>
              <a:gd name="connsiteY2" fmla="*/ 1280727 h 1692709"/>
              <a:gd name="connsiteX3" fmla="*/ 770226 w 1576276"/>
              <a:gd name="connsiteY3" fmla="*/ 1692709 h 1692709"/>
              <a:gd name="connsiteX4" fmla="*/ 0 w 1576276"/>
              <a:gd name="connsiteY4" fmla="*/ 1244903 h 1692709"/>
              <a:gd name="connsiteX5" fmla="*/ 44781 w 1576276"/>
              <a:gd name="connsiteY5" fmla="*/ 385114 h 1692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76276" h="1692709">
                <a:moveTo>
                  <a:pt x="832919" y="0"/>
                </a:moveTo>
                <a:lnTo>
                  <a:pt x="1576276" y="447807"/>
                </a:lnTo>
                <a:lnTo>
                  <a:pt x="1558364" y="1280727"/>
                </a:lnTo>
                <a:lnTo>
                  <a:pt x="770226" y="1692709"/>
                </a:lnTo>
                <a:lnTo>
                  <a:pt x="0" y="1244903"/>
                </a:lnTo>
                <a:lnTo>
                  <a:pt x="44781" y="3851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285601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267450" y="0"/>
            <a:ext cx="5924550" cy="6858000"/>
          </a:xfrm>
          <a:custGeom>
            <a:avLst/>
            <a:gdLst>
              <a:gd name="connsiteX0" fmla="*/ 2743200 w 5924550"/>
              <a:gd name="connsiteY0" fmla="*/ 0 h 6858000"/>
              <a:gd name="connsiteX1" fmla="*/ 5924550 w 5924550"/>
              <a:gd name="connsiteY1" fmla="*/ 0 h 6858000"/>
              <a:gd name="connsiteX2" fmla="*/ 5924550 w 5924550"/>
              <a:gd name="connsiteY2" fmla="*/ 6858000 h 6858000"/>
              <a:gd name="connsiteX3" fmla="*/ 0 w 59245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4550" h="6858000">
                <a:moveTo>
                  <a:pt x="2743200" y="0"/>
                </a:moveTo>
                <a:lnTo>
                  <a:pt x="5924550" y="0"/>
                </a:lnTo>
                <a:lnTo>
                  <a:pt x="592455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499281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2409371" y="2592100"/>
            <a:ext cx="4484914" cy="2960914"/>
          </a:xfrm>
          <a:custGeom>
            <a:avLst/>
            <a:gdLst>
              <a:gd name="connsiteX0" fmla="*/ 0 w 4484914"/>
              <a:gd name="connsiteY0" fmla="*/ 0 h 2960914"/>
              <a:gd name="connsiteX1" fmla="*/ 4484914 w 4484914"/>
              <a:gd name="connsiteY1" fmla="*/ 0 h 2960914"/>
              <a:gd name="connsiteX2" fmla="*/ 4484914 w 4484914"/>
              <a:gd name="connsiteY2" fmla="*/ 2960914 h 2960914"/>
              <a:gd name="connsiteX3" fmla="*/ 0 w 4484914"/>
              <a:gd name="connsiteY3" fmla="*/ 2960914 h 29609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4914" h="2960914">
                <a:moveTo>
                  <a:pt x="0" y="0"/>
                </a:moveTo>
                <a:lnTo>
                  <a:pt x="4484914" y="0"/>
                </a:lnTo>
                <a:lnTo>
                  <a:pt x="4484914" y="2960914"/>
                </a:lnTo>
                <a:lnTo>
                  <a:pt x="0" y="296091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839382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10748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 flipH="1">
            <a:off x="5883125" y="0"/>
            <a:ext cx="6308875" cy="6858000"/>
          </a:xfrm>
          <a:custGeom>
            <a:avLst/>
            <a:gdLst>
              <a:gd name="connsiteX0" fmla="*/ 1635183 w 6308875"/>
              <a:gd name="connsiteY0" fmla="*/ 0 h 6858000"/>
              <a:gd name="connsiteX1" fmla="*/ 6308875 w 6308875"/>
              <a:gd name="connsiteY1" fmla="*/ 0 h 6858000"/>
              <a:gd name="connsiteX2" fmla="*/ 2513788 w 6308875"/>
              <a:gd name="connsiteY2" fmla="*/ 6858000 h 6858000"/>
              <a:gd name="connsiteX3" fmla="*/ 0 w 6308875"/>
              <a:gd name="connsiteY3" fmla="*/ 6858000 h 6858000"/>
              <a:gd name="connsiteX4" fmla="*/ 0 w 6308875"/>
              <a:gd name="connsiteY4" fmla="*/ 287987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08875" h="6858000">
                <a:moveTo>
                  <a:pt x="1635183" y="0"/>
                </a:moveTo>
                <a:lnTo>
                  <a:pt x="6308875" y="0"/>
                </a:lnTo>
                <a:lnTo>
                  <a:pt x="2513788" y="6858000"/>
                </a:lnTo>
                <a:lnTo>
                  <a:pt x="0" y="6858000"/>
                </a:lnTo>
                <a:lnTo>
                  <a:pt x="0" y="28798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32396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095037" y="2203963"/>
            <a:ext cx="6138808" cy="2604341"/>
          </a:xfrm>
          <a:custGeom>
            <a:avLst/>
            <a:gdLst>
              <a:gd name="connsiteX0" fmla="*/ 1400655 w 6138808"/>
              <a:gd name="connsiteY0" fmla="*/ 0 h 2604341"/>
              <a:gd name="connsiteX1" fmla="*/ 6138808 w 6138808"/>
              <a:gd name="connsiteY1" fmla="*/ 0 h 2604341"/>
              <a:gd name="connsiteX2" fmla="*/ 6138808 w 6138808"/>
              <a:gd name="connsiteY2" fmla="*/ 2604341 h 2604341"/>
              <a:gd name="connsiteX3" fmla="*/ 0 w 6138808"/>
              <a:gd name="connsiteY3" fmla="*/ 2604341 h 2604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38808" h="2604341">
                <a:moveTo>
                  <a:pt x="1400655" y="0"/>
                </a:moveTo>
                <a:lnTo>
                  <a:pt x="6138808" y="0"/>
                </a:lnTo>
                <a:lnTo>
                  <a:pt x="6138808" y="2604341"/>
                </a:lnTo>
                <a:lnTo>
                  <a:pt x="0" y="2604341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567511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532637" y="1383511"/>
            <a:ext cx="3107663" cy="1963738"/>
          </a:xfrm>
          <a:custGeom>
            <a:avLst/>
            <a:gdLst>
              <a:gd name="connsiteX0" fmla="*/ 0 w 3107663"/>
              <a:gd name="connsiteY0" fmla="*/ 0 h 1963738"/>
              <a:gd name="connsiteX1" fmla="*/ 3107663 w 3107663"/>
              <a:gd name="connsiteY1" fmla="*/ 0 h 1963738"/>
              <a:gd name="connsiteX2" fmla="*/ 3107663 w 3107663"/>
              <a:gd name="connsiteY2" fmla="*/ 1963738 h 1963738"/>
              <a:gd name="connsiteX3" fmla="*/ 0 w 3107663"/>
              <a:gd name="connsiteY3" fmla="*/ 1963738 h 1963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7663" h="1963738">
                <a:moveTo>
                  <a:pt x="0" y="0"/>
                </a:moveTo>
                <a:lnTo>
                  <a:pt x="3107663" y="0"/>
                </a:lnTo>
                <a:lnTo>
                  <a:pt x="3107663" y="1963738"/>
                </a:lnTo>
                <a:lnTo>
                  <a:pt x="0" y="1963738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051509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1525588"/>
            <a:ext cx="6026765" cy="3600204"/>
          </a:xfrm>
          <a:custGeom>
            <a:avLst/>
            <a:gdLst>
              <a:gd name="connsiteX0" fmla="*/ 0 w 6026765"/>
              <a:gd name="connsiteY0" fmla="*/ 0 h 3600204"/>
              <a:gd name="connsiteX1" fmla="*/ 6026765 w 6026765"/>
              <a:gd name="connsiteY1" fmla="*/ 0 h 3600204"/>
              <a:gd name="connsiteX2" fmla="*/ 3806378 w 6026765"/>
              <a:gd name="connsiteY2" fmla="*/ 3600204 h 3600204"/>
              <a:gd name="connsiteX3" fmla="*/ 0 w 6026765"/>
              <a:gd name="connsiteY3" fmla="*/ 3600204 h 360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26765" h="3600204">
                <a:moveTo>
                  <a:pt x="0" y="0"/>
                </a:moveTo>
                <a:lnTo>
                  <a:pt x="6026765" y="0"/>
                </a:lnTo>
                <a:lnTo>
                  <a:pt x="3806378" y="3600204"/>
                </a:lnTo>
                <a:lnTo>
                  <a:pt x="0" y="3600204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5594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48331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4591788" y="664029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1173841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2"/>
          </p:nvPr>
        </p:nvSpPr>
        <p:spPr>
          <a:xfrm>
            <a:off x="8009740" y="2520945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3"/>
          </p:nvPr>
        </p:nvSpPr>
        <p:spPr>
          <a:xfrm>
            <a:off x="4591788" y="4403931"/>
            <a:ext cx="3346530" cy="1765093"/>
          </a:xfrm>
          <a:custGeom>
            <a:avLst/>
            <a:gdLst>
              <a:gd name="connsiteX0" fmla="*/ 0 w 3346530"/>
              <a:gd name="connsiteY0" fmla="*/ 0 h 1765093"/>
              <a:gd name="connsiteX1" fmla="*/ 3346530 w 3346530"/>
              <a:gd name="connsiteY1" fmla="*/ 0 h 1765093"/>
              <a:gd name="connsiteX2" fmla="*/ 3346530 w 3346530"/>
              <a:gd name="connsiteY2" fmla="*/ 1765093 h 1765093"/>
              <a:gd name="connsiteX3" fmla="*/ 0 w 3346530"/>
              <a:gd name="connsiteY3" fmla="*/ 1765093 h 1765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6530" h="1765093">
                <a:moveTo>
                  <a:pt x="0" y="0"/>
                </a:moveTo>
                <a:lnTo>
                  <a:pt x="3346530" y="0"/>
                </a:lnTo>
                <a:lnTo>
                  <a:pt x="3346530" y="1765093"/>
                </a:lnTo>
                <a:lnTo>
                  <a:pt x="0" y="176509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82853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319149" cy="6857992"/>
          </a:xfrm>
          <a:custGeom>
            <a:avLst/>
            <a:gdLst>
              <a:gd name="connsiteX0" fmla="*/ 1653266 w 6319149"/>
              <a:gd name="connsiteY0" fmla="*/ 0 h 6857992"/>
              <a:gd name="connsiteX1" fmla="*/ 6319149 w 6319149"/>
              <a:gd name="connsiteY1" fmla="*/ 0 h 6857992"/>
              <a:gd name="connsiteX2" fmla="*/ 2437037 w 6319149"/>
              <a:gd name="connsiteY2" fmla="*/ 6857992 h 6857992"/>
              <a:gd name="connsiteX3" fmla="*/ 0 w 6319149"/>
              <a:gd name="connsiteY3" fmla="*/ 6857992 h 6857992"/>
              <a:gd name="connsiteX4" fmla="*/ 0 w 6319149"/>
              <a:gd name="connsiteY4" fmla="*/ 2816676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19149" h="6857992">
                <a:moveTo>
                  <a:pt x="1653266" y="0"/>
                </a:moveTo>
                <a:lnTo>
                  <a:pt x="6319149" y="0"/>
                </a:lnTo>
                <a:lnTo>
                  <a:pt x="2437037" y="6857992"/>
                </a:lnTo>
                <a:lnTo>
                  <a:pt x="0" y="6857992"/>
                </a:lnTo>
                <a:lnTo>
                  <a:pt x="0" y="281667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331632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162001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6132152" y="-7543"/>
            <a:ext cx="6059848" cy="6865543"/>
          </a:xfrm>
          <a:custGeom>
            <a:avLst/>
            <a:gdLst>
              <a:gd name="connsiteX0" fmla="*/ 3848475 w 6059848"/>
              <a:gd name="connsiteY0" fmla="*/ 0 h 6865543"/>
              <a:gd name="connsiteX1" fmla="*/ 6059848 w 6059848"/>
              <a:gd name="connsiteY1" fmla="*/ 0 h 6865543"/>
              <a:gd name="connsiteX2" fmla="*/ 6059848 w 6059848"/>
              <a:gd name="connsiteY2" fmla="*/ 6865543 h 6865543"/>
              <a:gd name="connsiteX3" fmla="*/ 0 w 6059848"/>
              <a:gd name="connsiteY3" fmla="*/ 6865543 h 686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9848" h="6865543">
                <a:moveTo>
                  <a:pt x="3848475" y="0"/>
                </a:moveTo>
                <a:lnTo>
                  <a:pt x="6059848" y="0"/>
                </a:lnTo>
                <a:lnTo>
                  <a:pt x="6059848" y="6865543"/>
                </a:lnTo>
                <a:lnTo>
                  <a:pt x="0" y="686554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328887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433272" cy="5944172"/>
          </a:xfrm>
          <a:custGeom>
            <a:avLst/>
            <a:gdLst>
              <a:gd name="connsiteX0" fmla="*/ 0 w 3433272"/>
              <a:gd name="connsiteY0" fmla="*/ 0 h 5944172"/>
              <a:gd name="connsiteX1" fmla="*/ 3433272 w 3433272"/>
              <a:gd name="connsiteY1" fmla="*/ 0 h 5944172"/>
              <a:gd name="connsiteX2" fmla="*/ 0 w 3433272"/>
              <a:gd name="connsiteY2" fmla="*/ 5944172 h 5944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33272" h="5944172">
                <a:moveTo>
                  <a:pt x="0" y="0"/>
                </a:moveTo>
                <a:lnTo>
                  <a:pt x="3433272" y="0"/>
                </a:lnTo>
                <a:lnTo>
                  <a:pt x="0" y="5944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358743" y="1376112"/>
            <a:ext cx="3797053" cy="2373155"/>
          </a:xfrm>
          <a:custGeom>
            <a:avLst/>
            <a:gdLst>
              <a:gd name="connsiteX0" fmla="*/ 0 w 3797053"/>
              <a:gd name="connsiteY0" fmla="*/ 0 h 2373155"/>
              <a:gd name="connsiteX1" fmla="*/ 3797053 w 3797053"/>
              <a:gd name="connsiteY1" fmla="*/ 0 h 2373155"/>
              <a:gd name="connsiteX2" fmla="*/ 3797053 w 3797053"/>
              <a:gd name="connsiteY2" fmla="*/ 2373155 h 2373155"/>
              <a:gd name="connsiteX3" fmla="*/ 0 w 3797053"/>
              <a:gd name="connsiteY3" fmla="*/ 2373155 h 237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7053" h="2373155">
                <a:moveTo>
                  <a:pt x="0" y="0"/>
                </a:moveTo>
                <a:lnTo>
                  <a:pt x="3797053" y="0"/>
                </a:lnTo>
                <a:lnTo>
                  <a:pt x="3797053" y="2373155"/>
                </a:lnTo>
                <a:lnTo>
                  <a:pt x="0" y="237315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905328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361135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7027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99390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40677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4229101" y="1"/>
            <a:ext cx="7962900" cy="6857999"/>
          </a:xfrm>
          <a:custGeom>
            <a:avLst/>
            <a:gdLst>
              <a:gd name="connsiteX0" fmla="*/ 6621151 w 7962900"/>
              <a:gd name="connsiteY0" fmla="*/ 0 h 6857999"/>
              <a:gd name="connsiteX1" fmla="*/ 7962900 w 7962900"/>
              <a:gd name="connsiteY1" fmla="*/ 0 h 6857999"/>
              <a:gd name="connsiteX2" fmla="*/ 7962900 w 7962900"/>
              <a:gd name="connsiteY2" fmla="*/ 6857999 h 6857999"/>
              <a:gd name="connsiteX3" fmla="*/ 0 w 7962900"/>
              <a:gd name="connsiteY3" fmla="*/ 6857999 h 6857999"/>
              <a:gd name="connsiteX4" fmla="*/ 3932080 w 7962900"/>
              <a:gd name="connsiteY4" fmla="*/ 6172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62900" h="6857999">
                <a:moveTo>
                  <a:pt x="6621151" y="0"/>
                </a:moveTo>
                <a:lnTo>
                  <a:pt x="7962900" y="0"/>
                </a:lnTo>
                <a:lnTo>
                  <a:pt x="7962900" y="6857999"/>
                </a:lnTo>
                <a:lnTo>
                  <a:pt x="0" y="6857999"/>
                </a:lnTo>
                <a:lnTo>
                  <a:pt x="3932080" y="617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9784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5927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90328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47768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68304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00787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49944" y="595086"/>
            <a:ext cx="5036457" cy="3236686"/>
          </a:xfrm>
          <a:custGeom>
            <a:avLst/>
            <a:gdLst>
              <a:gd name="connsiteX0" fmla="*/ 0 w 5036457"/>
              <a:gd name="connsiteY0" fmla="*/ 0 h 3236686"/>
              <a:gd name="connsiteX1" fmla="*/ 5036457 w 5036457"/>
              <a:gd name="connsiteY1" fmla="*/ 0 h 3236686"/>
              <a:gd name="connsiteX2" fmla="*/ 5036457 w 5036457"/>
              <a:gd name="connsiteY2" fmla="*/ 3236686 h 3236686"/>
              <a:gd name="connsiteX3" fmla="*/ 0 w 5036457"/>
              <a:gd name="connsiteY3" fmla="*/ 3236686 h 3236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36457" h="3236686">
                <a:moveTo>
                  <a:pt x="0" y="0"/>
                </a:moveTo>
                <a:lnTo>
                  <a:pt x="5036457" y="0"/>
                </a:lnTo>
                <a:lnTo>
                  <a:pt x="5036457" y="3236686"/>
                </a:lnTo>
                <a:lnTo>
                  <a:pt x="0" y="3236686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449944" y="4041832"/>
            <a:ext cx="3106057" cy="1996112"/>
          </a:xfrm>
          <a:custGeom>
            <a:avLst/>
            <a:gdLst>
              <a:gd name="connsiteX0" fmla="*/ 0 w 3106057"/>
              <a:gd name="connsiteY0" fmla="*/ 0 h 1996112"/>
              <a:gd name="connsiteX1" fmla="*/ 3106057 w 3106057"/>
              <a:gd name="connsiteY1" fmla="*/ 0 h 1996112"/>
              <a:gd name="connsiteX2" fmla="*/ 3106057 w 3106057"/>
              <a:gd name="connsiteY2" fmla="*/ 1996112 h 1996112"/>
              <a:gd name="connsiteX3" fmla="*/ 0 w 3106057"/>
              <a:gd name="connsiteY3" fmla="*/ 1996112 h 1996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06057" h="1996112">
                <a:moveTo>
                  <a:pt x="0" y="0"/>
                </a:moveTo>
                <a:lnTo>
                  <a:pt x="3106057" y="0"/>
                </a:lnTo>
                <a:lnTo>
                  <a:pt x="3106057" y="1996112"/>
                </a:lnTo>
                <a:lnTo>
                  <a:pt x="0" y="1996112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49370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628AD-D26E-498C-B19E-0744A134F0D4}" type="datetimeFigureOut">
              <a:rPr lang="id-ID" smtClean="0"/>
              <a:t>24/05/2022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2D84F-B6A4-45EA-8DDE-2D913FC28C3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0464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87" r:id="rId9"/>
    <p:sldLayoutId id="2147483686" r:id="rId10"/>
    <p:sldLayoutId id="2147483685" r:id="rId11"/>
    <p:sldLayoutId id="2147483684" r:id="rId12"/>
    <p:sldLayoutId id="2147483683" r:id="rId13"/>
    <p:sldLayoutId id="2147483682" r:id="rId14"/>
    <p:sldLayoutId id="2147483681" r:id="rId15"/>
    <p:sldLayoutId id="2147483680" r:id="rId16"/>
    <p:sldLayoutId id="2147483679" r:id="rId17"/>
    <p:sldLayoutId id="2147483676" r:id="rId18"/>
    <p:sldLayoutId id="2147483678" r:id="rId19"/>
    <p:sldLayoutId id="2147483675" r:id="rId20"/>
    <p:sldLayoutId id="2147483674" r:id="rId21"/>
    <p:sldLayoutId id="2147483673" r:id="rId22"/>
    <p:sldLayoutId id="2147483672" r:id="rId23"/>
    <p:sldLayoutId id="2147483671" r:id="rId24"/>
    <p:sldLayoutId id="2147483670" r:id="rId25"/>
    <p:sldLayoutId id="2147483677" r:id="rId26"/>
    <p:sldLayoutId id="2147483669" r:id="rId27"/>
    <p:sldLayoutId id="2147483667" r:id="rId28"/>
    <p:sldLayoutId id="2147483666" r:id="rId29"/>
    <p:sldLayoutId id="2147483665" r:id="rId30"/>
    <p:sldLayoutId id="2147483664" r:id="rId31"/>
    <p:sldLayoutId id="2147483663" r:id="rId32"/>
    <p:sldLayoutId id="2147483662" r:id="rId33"/>
    <p:sldLayoutId id="2147483661" r:id="rId34"/>
    <p:sldLayoutId id="2147483656" r:id="rId35"/>
    <p:sldLayoutId id="2147483657" r:id="rId36"/>
    <p:sldLayoutId id="2147483658" r:id="rId37"/>
    <p:sldLayoutId id="2147483659" r:id="rId38"/>
    <p:sldLayoutId id="2147483668" r:id="rId3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" r="2047"/>
          <a:stretch>
            <a:fillRect/>
          </a:stretch>
        </p:blipFill>
        <p:spPr/>
      </p:pic>
      <p:sp>
        <p:nvSpPr>
          <p:cNvPr id="8" name="Freeform 5"/>
          <p:cNvSpPr>
            <a:spLocks/>
          </p:cNvSpPr>
          <p:nvPr/>
        </p:nvSpPr>
        <p:spPr bwMode="auto">
          <a:xfrm>
            <a:off x="0" y="0"/>
            <a:ext cx="6220447" cy="6858000"/>
          </a:xfrm>
          <a:custGeom>
            <a:avLst/>
            <a:gdLst>
              <a:gd name="T0" fmla="*/ 0 w 722"/>
              <a:gd name="T1" fmla="*/ 0 h 796"/>
              <a:gd name="T2" fmla="*/ 722 w 722"/>
              <a:gd name="T3" fmla="*/ 0 h 796"/>
              <a:gd name="T4" fmla="*/ 273 w 722"/>
              <a:gd name="T5" fmla="*/ 796 h 796"/>
              <a:gd name="T6" fmla="*/ 0 w 722"/>
              <a:gd name="T7" fmla="*/ 796 h 796"/>
              <a:gd name="T8" fmla="*/ 0 w 722"/>
              <a:gd name="T9" fmla="*/ 0 h 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22" h="796">
                <a:moveTo>
                  <a:pt x="0" y="0"/>
                </a:moveTo>
                <a:lnTo>
                  <a:pt x="722" y="0"/>
                </a:lnTo>
                <a:lnTo>
                  <a:pt x="273" y="796"/>
                </a:lnTo>
                <a:lnTo>
                  <a:pt x="0" y="796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0" y="3429000"/>
            <a:ext cx="4299176" cy="3429000"/>
          </a:xfrm>
          <a:custGeom>
            <a:avLst/>
            <a:gdLst>
              <a:gd name="T0" fmla="*/ 499 w 499"/>
              <a:gd name="T1" fmla="*/ 0 h 398"/>
              <a:gd name="T2" fmla="*/ 226 w 499"/>
              <a:gd name="T3" fmla="*/ 0 h 398"/>
              <a:gd name="T4" fmla="*/ 0 w 499"/>
              <a:gd name="T5" fmla="*/ 398 h 398"/>
              <a:gd name="T6" fmla="*/ 273 w 499"/>
              <a:gd name="T7" fmla="*/ 398 h 398"/>
              <a:gd name="T8" fmla="*/ 499 w 499"/>
              <a:gd name="T9" fmla="*/ 0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9" h="398">
                <a:moveTo>
                  <a:pt x="499" y="0"/>
                </a:moveTo>
                <a:lnTo>
                  <a:pt x="226" y="0"/>
                </a:lnTo>
                <a:lnTo>
                  <a:pt x="0" y="398"/>
                </a:lnTo>
                <a:lnTo>
                  <a:pt x="273" y="398"/>
                </a:lnTo>
                <a:lnTo>
                  <a:pt x="499" y="0"/>
                </a:lnTo>
                <a:close/>
              </a:path>
            </a:pathLst>
          </a:custGeom>
          <a:solidFill>
            <a:schemeClr val="bg1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4229955" y="-6350"/>
            <a:ext cx="2619136" cy="3429000"/>
          </a:xfrm>
          <a:custGeom>
            <a:avLst/>
            <a:gdLst>
              <a:gd name="T0" fmla="*/ 0 w 304"/>
              <a:gd name="T1" fmla="*/ 398 h 398"/>
              <a:gd name="T2" fmla="*/ 74 w 304"/>
              <a:gd name="T3" fmla="*/ 398 h 398"/>
              <a:gd name="T4" fmla="*/ 304 w 304"/>
              <a:gd name="T5" fmla="*/ 0 h 398"/>
              <a:gd name="T6" fmla="*/ 223 w 304"/>
              <a:gd name="T7" fmla="*/ 0 h 398"/>
              <a:gd name="T8" fmla="*/ 0 w 304"/>
              <a:gd name="T9" fmla="*/ 398 h 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04" h="398">
                <a:moveTo>
                  <a:pt x="0" y="398"/>
                </a:moveTo>
                <a:lnTo>
                  <a:pt x="74" y="398"/>
                </a:lnTo>
                <a:lnTo>
                  <a:pt x="304" y="0"/>
                </a:lnTo>
                <a:lnTo>
                  <a:pt x="223" y="0"/>
                </a:lnTo>
                <a:lnTo>
                  <a:pt x="0" y="398"/>
                </a:lnTo>
                <a:close/>
              </a:path>
            </a:pathLst>
          </a:custGeom>
          <a:solidFill>
            <a:srgbClr val="006DB5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10356879" y="3713311"/>
            <a:ext cx="1835121" cy="3144689"/>
          </a:xfrm>
          <a:custGeom>
            <a:avLst/>
            <a:gdLst>
              <a:gd name="T0" fmla="*/ 213 w 213"/>
              <a:gd name="T1" fmla="*/ 0 h 365"/>
              <a:gd name="T2" fmla="*/ 0 w 213"/>
              <a:gd name="T3" fmla="*/ 365 h 365"/>
              <a:gd name="T4" fmla="*/ 213 w 213"/>
              <a:gd name="T5" fmla="*/ 365 h 365"/>
              <a:gd name="T6" fmla="*/ 213 w 213"/>
              <a:gd name="T7" fmla="*/ 0 h 3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3" h="365">
                <a:moveTo>
                  <a:pt x="213" y="0"/>
                </a:moveTo>
                <a:lnTo>
                  <a:pt x="0" y="365"/>
                </a:lnTo>
                <a:lnTo>
                  <a:pt x="213" y="365"/>
                </a:lnTo>
                <a:lnTo>
                  <a:pt x="213" y="0"/>
                </a:lnTo>
                <a:close/>
              </a:path>
            </a:pathLst>
          </a:custGeom>
          <a:solidFill>
            <a:srgbClr val="485160"/>
          </a:solidFill>
          <a:ln w="14288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19" name="TextBox 18"/>
          <p:cNvSpPr txBox="1"/>
          <p:nvPr/>
        </p:nvSpPr>
        <p:spPr>
          <a:xfrm>
            <a:off x="276620" y="433184"/>
            <a:ext cx="395333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korraldamise seaduse eelnõu.</a:t>
            </a:r>
          </a:p>
          <a:p>
            <a:r>
              <a:rPr lang="et-EE" sz="36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finantseerimine</a:t>
            </a:r>
            <a:endParaRPr lang="id-ID" sz="36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76620" y="4688939"/>
            <a:ext cx="16642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Katrin Pihor</a:t>
            </a:r>
          </a:p>
          <a:p>
            <a:r>
              <a:rPr lang="et-EE" sz="1600" dirty="0">
                <a:solidFill>
                  <a:srgbClr val="006DB5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Mariann Saaliste</a:t>
            </a:r>
          </a:p>
        </p:txBody>
      </p:sp>
      <p:pic>
        <p:nvPicPr>
          <p:cNvPr id="4" name="Pilt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242" y="5651484"/>
            <a:ext cx="1965384" cy="7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43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705874"/>
            <a:ext cx="9217838" cy="193899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Teadus- ja arendustegevuse sihttoetus on riigieelarvest vajaduse korral määratav toetus avalikes huvides tehtavaks teadus- ja arendustegevuseks ning sellega kaasnevateks tegevusteks.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Sihttoetuse eraldamine toimub valdkonna eest vastutava ministri kinnitatud korras.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3264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21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Sihttoetus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33693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582456"/>
            <a:ext cx="9217838" cy="230832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Süsteemitoetus on teadus- ja arendussüsteemi institutsionaalseks ja tehniliseks toimimiseks ning teadus- ja arendustegevuse mõju kasvatamiseks antav toetus.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4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Süsteemitoetuste eraldamise tingimused ja korrad kehtestab valdkonna eest vastutav minister määrusega.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40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3316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22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Süsteemitoetus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3348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37687"/>
            <a:ext cx="9217838" cy="224676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Arendustoetus on konkurentsipõhine riigieelarveline toetus Eesti ettevõte vajadustest lähtuvaks teadus- ja arendustegevuseks ning sellega kaasnevateks tegevusteks.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Arendustoetuse eraldamine toimub ettevõtete teadus- ja arendustegevuse ning innovatsiooni korraldamise eest vastutava ministri kinnitatud korras.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Arendustoetuse  eraldamist korraldab ja hindamist viib läbi Ettevõtluse ja Innovatsiooni Sihtasutus.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179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23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t-EE" sz="36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Arendustoetus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625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37687"/>
            <a:ext cx="9217838" cy="480131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Avalik-õigusliku juriidilise isikuna tegutsevale teadus- ja arendusasutusele tegevustoetuse, sihttoetuse ja süsteemitoetuse eraldamiseks sõlmib valdkonna eest vastutav minister teadus- ja arendusasutusega kolmeks kuni viieks aastaks halduslepingu.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Käesoleva paragrahvi lõikes 1 nimetatud halduslepingu lisana sõlmitakse teadus- ja arendusasutusega toetuste eraldamiseks igal kalendriaastal rahastamise kokkulepe.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Halduslepingus lepitakse kokku: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teadus- ja arendusasutuse peamised kohustused teadus- ja arendustegevuse läbiviimisel ning selleks tegevustoetuse, sihttoetuse ja süsteemitoetuse määramise eesmärgid;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vajaduse korral muude vahendite määramise tingimused;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aruandluse vorm.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Riigi teadus- ja arendusasutusele eraldatakse tegevustoetus, sihttoetus ja süsteemitoetus käskkirjaga. Riigiasutuste puhul räägib toetuse andmise eesmärgid läbi asutuse pidaja.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Eraõigusliku juriidilise isikuna tegutsevale teadus- ja arendusasutusele toetuse eraldamiseks sõlmitakse teadus- ja arendusasutusega leping, milles sätestatakse toetuse eraldamise eesmärk, toetuse saaja kohustused toetuse kasutamisel ja aruandluse vorm.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98717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24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 tegevustoetuse,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sihttoetuse ja süsteemitoetuse eraldamine 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341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436869"/>
            <a:ext cx="9111960" cy="5078313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Haridus- ja Teadusministeerium (edaspidi haldusjärelevalve teostaja) teostab haldusjärelevalvet teadus- ja arendusasutuse, välja arvatud Haridus- ja Teadusministeeriumi valitsemisalasse kuuluva teadus- ja arendusasutuse tegevuse üle käesoleva seaduse ja selle alusel kehtestatud õigusaktidega sätestatud nõuete täitmisel.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Haldusjärelevalve teostajal on õigus kaasata haldusjärelevalve teostamisele eksperte.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Oma eesmärgi elluviimiseks on haldusjärelevalve teostajal õigus: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tutvuda teadus- ja arendusasutuse käsutuses olevate tõendite ja andmetega, mille alusel on võimalik kindlaks teha haldusjärelevalve teostaja ülesannete täitmiseks olulised asjaolud, saada dokumentidest ärakirju või väljavõtteid;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teha ettekirjutusi käesoleva seaduse ja selle alusel kehtestatud õigusaktidega sätestatud nõuete rikkumise lõpetamiseks, edasiste rikkumiste ärahoidmiseks ja rikkumisega tekitatud tagajärgede kõrvaldamiseks.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Ettekirjutuse täitmata jätmise korral võib haldusjärelevalve teostaja rakendada sunniraha asendustäitmise ja sunniraha seaduses sätestatud korras. Sunniraha ülemmäär on 640 eurot.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Ministeerium või kohalik omavalitsus, kelle valitsemisalasse teadus- ja arendusasutus kuulub, teeb teadus- ja arendusasutuse tegevuse üle teenistuslikku järelevalvet seaduses sätestatud korras.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34355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25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Järelevalve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624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3369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Edasine ajakava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38904" y="1887575"/>
            <a:ext cx="67781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aphicFrame>
        <p:nvGraphicFramePr>
          <p:cNvPr id="2" name="Tabel 7">
            <a:extLst>
              <a:ext uri="{FF2B5EF4-FFF2-40B4-BE49-F238E27FC236}">
                <a16:creationId xmlns:a16="http://schemas.microsoft.com/office/drawing/2014/main" id="{55D606F5-691A-4418-A61D-058D4C9048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097161"/>
              </p:ext>
            </p:extLst>
          </p:nvPr>
        </p:nvGraphicFramePr>
        <p:xfrm>
          <a:off x="1886955" y="2117252"/>
          <a:ext cx="6778171" cy="3474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30">
                  <a:extLst>
                    <a:ext uri="{9D8B030D-6E8A-4147-A177-3AD203B41FA5}">
                      <a16:colId xmlns:a16="http://schemas.microsoft.com/office/drawing/2014/main" val="1861762624"/>
                    </a:ext>
                  </a:extLst>
                </a:gridCol>
                <a:gridCol w="5180541">
                  <a:extLst>
                    <a:ext uri="{9D8B030D-6E8A-4147-A177-3AD203B41FA5}">
                      <a16:colId xmlns:a16="http://schemas.microsoft.com/office/drawing/2014/main" val="30224769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Aeg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Tegevus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8829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12.01.2022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Rahastamise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9332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13.01.2022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 asutuste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6929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14.01.2022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t-EE" sz="2000" dirty="0"/>
                        <a:t>Tagasiside eelnõu esimese versiooni kohta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00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Jaanuari 3. nädal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Mõistete töörühma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5255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28.01.2022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Juhtrühma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5292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15.02.2022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TAN koosolek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92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t-EE" sz="2000" dirty="0"/>
                        <a:t>II kv algus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2000" dirty="0"/>
                        <a:t>Eelnõu majavälisele kooskõlastusele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1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792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92419" y="437358"/>
            <a:ext cx="2918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Rakendus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aktid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D8653C-084F-486B-A6D4-D9147FCF7168}"/>
              </a:ext>
            </a:extLst>
          </p:cNvPr>
          <p:cNvSpPr txBox="1"/>
          <p:nvPr/>
        </p:nvSpPr>
        <p:spPr>
          <a:xfrm>
            <a:off x="2092419" y="1382085"/>
            <a:ext cx="904401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</a:t>
            </a:r>
            <a:r>
              <a:rPr lang="fi-FI" sz="2000" dirty="0" err="1">
                <a:solidFill>
                  <a:srgbClr val="FF0000"/>
                </a:solidFill>
              </a:rPr>
              <a:t>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ning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innovatsiooni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koostöökogu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moodustamise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töökor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Riigi teaduspreemiate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Teadus- ja Arendustegevuse ning Innovatsioonipoliitika Nõukogu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Teadus- ja arendustegevuse valdkonna riiklikke konkursside läbiviimise tingimused ja 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Riikliku teaduseetika süsteemi korraldamise tingimused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/>
              <a:t>Eesti Teadusagentuuri hindamisnõukogu moodustamise kord ja töökord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Eesti Teadusinfosüsteemi põhimäärus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>
                <a:solidFill>
                  <a:srgbClr val="FF0000"/>
                </a:solidFill>
              </a:rPr>
              <a:t>Teadus</a:t>
            </a:r>
            <a:r>
              <a:rPr lang="fi-FI" sz="2000" dirty="0">
                <a:solidFill>
                  <a:srgbClr val="FF0000"/>
                </a:solidFill>
              </a:rPr>
              <a:t>- ja </a:t>
            </a:r>
            <a:r>
              <a:rPr lang="fi-FI" sz="2000" dirty="0" err="1">
                <a:solidFill>
                  <a:srgbClr val="FF0000"/>
                </a:solidFill>
              </a:rPr>
              <a:t>arendustegevuse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korralise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evalveerimise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taotlemise</a:t>
            </a:r>
            <a:r>
              <a:rPr lang="fi-FI" sz="2000" dirty="0">
                <a:solidFill>
                  <a:srgbClr val="FF0000"/>
                </a:solidFill>
              </a:rPr>
              <a:t>, </a:t>
            </a:r>
            <a:r>
              <a:rPr lang="fi-FI" sz="2000" dirty="0" err="1">
                <a:solidFill>
                  <a:srgbClr val="FF0000"/>
                </a:solidFill>
              </a:rPr>
              <a:t>läbiviimise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tulemuse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kinnitamise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r>
              <a:rPr lang="fi-FI" sz="2000" dirty="0" err="1">
                <a:solidFill>
                  <a:srgbClr val="FF0000"/>
                </a:solidFill>
              </a:rPr>
              <a:t>tingimused</a:t>
            </a:r>
            <a:r>
              <a:rPr lang="fi-FI" sz="2000" dirty="0">
                <a:solidFill>
                  <a:srgbClr val="FF0000"/>
                </a:solidFill>
              </a:rPr>
              <a:t> ja </a:t>
            </a:r>
            <a:r>
              <a:rPr lang="fi-FI" sz="2000" dirty="0" err="1">
                <a:solidFill>
                  <a:srgbClr val="FF0000"/>
                </a:solidFill>
              </a:rPr>
              <a:t>kor</a:t>
            </a:r>
            <a:r>
              <a:rPr lang="et-EE" sz="2000" dirty="0">
                <a:solidFill>
                  <a:srgbClr val="FF0000"/>
                </a:solidFill>
              </a:rPr>
              <a:t>d</a:t>
            </a:r>
            <a:r>
              <a:rPr lang="fi-FI" sz="2000" dirty="0">
                <a:solidFill>
                  <a:srgbClr val="FF0000"/>
                </a:solidFill>
              </a:rPr>
              <a:t> </a:t>
            </a:r>
            <a:endParaRPr lang="et-EE" sz="20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Tulemusrahastamisel arvesse võetavate tulemusnäitajate täpsustused, nende osakaalud ja tulemusrahastamise arvestamise alused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FF0000"/>
                </a:solidFill>
              </a:rPr>
              <a:t>Süsteemitoetuste eraldamise tingimused ja korrad</a:t>
            </a:r>
          </a:p>
        </p:txBody>
      </p:sp>
    </p:spTree>
    <p:extLst>
      <p:ext uri="{BB962C8B-B14F-4D97-AF65-F5344CB8AC3E}">
        <p14:creationId xmlns:p14="http://schemas.microsoft.com/office/powerpoint/2010/main" val="23031021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34857" y="-14514"/>
            <a:ext cx="1886857" cy="6872514"/>
          </a:xfrm>
          <a:custGeom>
            <a:avLst/>
            <a:gdLst>
              <a:gd name="connsiteX0" fmla="*/ 0 w 1190172"/>
              <a:gd name="connsiteY0" fmla="*/ 0 h 6858000"/>
              <a:gd name="connsiteX1" fmla="*/ 1190172 w 1190172"/>
              <a:gd name="connsiteY1" fmla="*/ 0 h 6858000"/>
              <a:gd name="connsiteX2" fmla="*/ 1190172 w 1190172"/>
              <a:gd name="connsiteY2" fmla="*/ 6858000 h 6858000"/>
              <a:gd name="connsiteX3" fmla="*/ 0 w 1190172"/>
              <a:gd name="connsiteY3" fmla="*/ 6858000 h 6858000"/>
              <a:gd name="connsiteX4" fmla="*/ 0 w 1190172"/>
              <a:gd name="connsiteY4" fmla="*/ 0 h 6858000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1190172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  <a:gd name="connsiteX0" fmla="*/ 0 w 1886857"/>
              <a:gd name="connsiteY0" fmla="*/ 14514 h 6872514"/>
              <a:gd name="connsiteX1" fmla="*/ 1886857 w 1886857"/>
              <a:gd name="connsiteY1" fmla="*/ 0 h 6872514"/>
              <a:gd name="connsiteX2" fmla="*/ 827315 w 1886857"/>
              <a:gd name="connsiteY2" fmla="*/ 6872514 h 6872514"/>
              <a:gd name="connsiteX3" fmla="*/ 0 w 1886857"/>
              <a:gd name="connsiteY3" fmla="*/ 6872514 h 6872514"/>
              <a:gd name="connsiteX4" fmla="*/ 0 w 1886857"/>
              <a:gd name="connsiteY4" fmla="*/ 14514 h 6872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86857" h="6872514">
                <a:moveTo>
                  <a:pt x="0" y="14514"/>
                </a:moveTo>
                <a:lnTo>
                  <a:pt x="1886857" y="0"/>
                </a:lnTo>
                <a:lnTo>
                  <a:pt x="827315" y="6872514"/>
                </a:lnTo>
                <a:lnTo>
                  <a:pt x="0" y="6872514"/>
                </a:lnTo>
                <a:lnTo>
                  <a:pt x="0" y="14514"/>
                </a:lnTo>
                <a:close/>
              </a:path>
            </a:pathLst>
          </a:custGeom>
          <a:solidFill>
            <a:srgbClr val="006D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TextBox 7"/>
          <p:cNvSpPr txBox="1"/>
          <p:nvPr/>
        </p:nvSpPr>
        <p:spPr>
          <a:xfrm>
            <a:off x="7931214" y="1586728"/>
            <a:ext cx="16466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4400" dirty="0">
                <a:solidFill>
                  <a:srgbClr val="006DB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Tänan</a:t>
            </a:r>
            <a:endParaRPr lang="id-ID" sz="4400" dirty="0">
              <a:solidFill>
                <a:srgbClr val="006DB5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flipH="1">
            <a:off x="9286417" y="2362201"/>
            <a:ext cx="2905583" cy="4495800"/>
            <a:chOff x="-1" y="2362201"/>
            <a:chExt cx="2905583" cy="4495800"/>
          </a:xfrm>
        </p:grpSpPr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-1" y="2362201"/>
              <a:ext cx="2424594" cy="3720327"/>
            </a:xfrm>
            <a:custGeom>
              <a:avLst/>
              <a:gdLst>
                <a:gd name="T0" fmla="*/ 0 w 247"/>
                <a:gd name="T1" fmla="*/ 0 h 379"/>
                <a:gd name="T2" fmla="*/ 247 w 247"/>
                <a:gd name="T3" fmla="*/ 379 h 379"/>
                <a:gd name="T4" fmla="*/ 189 w 247"/>
                <a:gd name="T5" fmla="*/ 379 h 379"/>
                <a:gd name="T6" fmla="*/ 0 w 247"/>
                <a:gd name="T7" fmla="*/ 72 h 379"/>
                <a:gd name="T8" fmla="*/ 0 w 247"/>
                <a:gd name="T9" fmla="*/ 0 h 3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" h="379">
                  <a:moveTo>
                    <a:pt x="0" y="0"/>
                  </a:moveTo>
                  <a:lnTo>
                    <a:pt x="247" y="379"/>
                  </a:lnTo>
                  <a:lnTo>
                    <a:pt x="189" y="379"/>
                  </a:lnTo>
                  <a:lnTo>
                    <a:pt x="0" y="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5160"/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-1" y="5473920"/>
              <a:ext cx="2905583" cy="1384081"/>
            </a:xfrm>
            <a:custGeom>
              <a:avLst/>
              <a:gdLst>
                <a:gd name="T0" fmla="*/ 0 w 296"/>
                <a:gd name="T1" fmla="*/ 0 h 141"/>
                <a:gd name="T2" fmla="*/ 150 w 296"/>
                <a:gd name="T3" fmla="*/ 0 h 141"/>
                <a:gd name="T4" fmla="*/ 189 w 296"/>
                <a:gd name="T5" fmla="*/ 62 h 141"/>
                <a:gd name="T6" fmla="*/ 247 w 296"/>
                <a:gd name="T7" fmla="*/ 62 h 141"/>
                <a:gd name="T8" fmla="*/ 296 w 296"/>
                <a:gd name="T9" fmla="*/ 141 h 141"/>
                <a:gd name="T10" fmla="*/ 0 w 296"/>
                <a:gd name="T11" fmla="*/ 141 h 141"/>
                <a:gd name="T12" fmla="*/ 0 w 296"/>
                <a:gd name="T13" fmla="*/ 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6" h="141">
                  <a:moveTo>
                    <a:pt x="0" y="0"/>
                  </a:moveTo>
                  <a:lnTo>
                    <a:pt x="150" y="0"/>
                  </a:lnTo>
                  <a:lnTo>
                    <a:pt x="189" y="62"/>
                  </a:lnTo>
                  <a:lnTo>
                    <a:pt x="247" y="62"/>
                  </a:lnTo>
                  <a:lnTo>
                    <a:pt x="296" y="141"/>
                  </a:lnTo>
                  <a:lnTo>
                    <a:pt x="0" y="1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317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/>
            </a:p>
          </p:txBody>
        </p:sp>
      </p:grp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95" t="8" r="1683" b="-8"/>
          <a:stretch/>
        </p:blipFill>
        <p:spPr/>
      </p:pic>
      <p:sp>
        <p:nvSpPr>
          <p:cNvPr id="13" name="Form"/>
          <p:cNvSpPr/>
          <p:nvPr/>
        </p:nvSpPr>
        <p:spPr>
          <a:xfrm>
            <a:off x="6653461" y="4500624"/>
            <a:ext cx="304802" cy="304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84" h="21600" extrusionOk="0">
                <a:moveTo>
                  <a:pt x="9842" y="0"/>
                </a:moveTo>
                <a:cubicBezTo>
                  <a:pt x="7317" y="0"/>
                  <a:pt x="4791" y="1052"/>
                  <a:pt x="2875" y="3156"/>
                </a:cubicBezTo>
                <a:cubicBezTo>
                  <a:pt x="-958" y="7364"/>
                  <a:pt x="-958" y="14248"/>
                  <a:pt x="2875" y="18455"/>
                </a:cubicBezTo>
                <a:cubicBezTo>
                  <a:pt x="4808" y="20541"/>
                  <a:pt x="7309" y="21600"/>
                  <a:pt x="9842" y="21600"/>
                </a:cubicBezTo>
                <a:cubicBezTo>
                  <a:pt x="12375" y="21600"/>
                  <a:pt x="14876" y="20541"/>
                  <a:pt x="16809" y="18455"/>
                </a:cubicBezTo>
                <a:cubicBezTo>
                  <a:pt x="20642" y="14248"/>
                  <a:pt x="20642" y="7364"/>
                  <a:pt x="16809" y="3156"/>
                </a:cubicBezTo>
                <a:cubicBezTo>
                  <a:pt x="14893" y="1052"/>
                  <a:pt x="12367" y="0"/>
                  <a:pt x="9842" y="0"/>
                </a:cubicBezTo>
                <a:close/>
                <a:moveTo>
                  <a:pt x="9842" y="995"/>
                </a:moveTo>
                <a:cubicBezTo>
                  <a:pt x="12142" y="995"/>
                  <a:pt x="14410" y="1951"/>
                  <a:pt x="16143" y="3853"/>
                </a:cubicBezTo>
                <a:cubicBezTo>
                  <a:pt x="19609" y="7659"/>
                  <a:pt x="19609" y="13872"/>
                  <a:pt x="16143" y="17678"/>
                </a:cubicBezTo>
                <a:cubicBezTo>
                  <a:pt x="12677" y="21483"/>
                  <a:pt x="7007" y="21483"/>
                  <a:pt x="3541" y="17678"/>
                </a:cubicBezTo>
                <a:cubicBezTo>
                  <a:pt x="75" y="13873"/>
                  <a:pt x="75" y="7659"/>
                  <a:pt x="3541" y="3853"/>
                </a:cubicBezTo>
                <a:cubicBezTo>
                  <a:pt x="5274" y="1951"/>
                  <a:pt x="7542" y="995"/>
                  <a:pt x="9842" y="995"/>
                </a:cubicBezTo>
                <a:close/>
                <a:moveTo>
                  <a:pt x="10863" y="5489"/>
                </a:moveTo>
                <a:cubicBezTo>
                  <a:pt x="9430" y="5489"/>
                  <a:pt x="8863" y="6079"/>
                  <a:pt x="8863" y="7433"/>
                </a:cubicBezTo>
                <a:cubicBezTo>
                  <a:pt x="8863" y="8603"/>
                  <a:pt x="8863" y="9079"/>
                  <a:pt x="8863" y="9079"/>
                </a:cubicBezTo>
                <a:lnTo>
                  <a:pt x="7665" y="9079"/>
                </a:lnTo>
                <a:lnTo>
                  <a:pt x="7665" y="10909"/>
                </a:lnTo>
                <a:lnTo>
                  <a:pt x="8863" y="10909"/>
                </a:lnTo>
                <a:lnTo>
                  <a:pt x="8863" y="15986"/>
                </a:lnTo>
                <a:lnTo>
                  <a:pt x="10602" y="15986"/>
                </a:lnTo>
                <a:lnTo>
                  <a:pt x="10602" y="10863"/>
                </a:lnTo>
                <a:lnTo>
                  <a:pt x="12102" y="10863"/>
                </a:lnTo>
                <a:lnTo>
                  <a:pt x="12196" y="9079"/>
                </a:lnTo>
                <a:lnTo>
                  <a:pt x="10602" y="9079"/>
                </a:lnTo>
                <a:cubicBezTo>
                  <a:pt x="10602" y="9079"/>
                  <a:pt x="10602" y="8162"/>
                  <a:pt x="10602" y="7833"/>
                </a:cubicBezTo>
                <a:cubicBezTo>
                  <a:pt x="10602" y="7394"/>
                  <a:pt x="10767" y="7250"/>
                  <a:pt x="11133" y="7250"/>
                </a:cubicBezTo>
                <a:cubicBezTo>
                  <a:pt x="11433" y="7250"/>
                  <a:pt x="12196" y="7250"/>
                  <a:pt x="12196" y="7250"/>
                </a:cubicBezTo>
                <a:lnTo>
                  <a:pt x="12196" y="5489"/>
                </a:lnTo>
                <a:cubicBezTo>
                  <a:pt x="12196" y="5489"/>
                  <a:pt x="11096" y="5489"/>
                  <a:pt x="10863" y="5489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4" name="Form"/>
          <p:cNvSpPr/>
          <p:nvPr/>
        </p:nvSpPr>
        <p:spPr>
          <a:xfrm>
            <a:off x="6653460" y="4897524"/>
            <a:ext cx="300503" cy="30034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8030" y="0"/>
                  <a:pt x="5257" y="1052"/>
                  <a:pt x="3154" y="3156"/>
                </a:cubicBezTo>
                <a:cubicBezTo>
                  <a:pt x="1051" y="5260"/>
                  <a:pt x="0" y="8033"/>
                  <a:pt x="0" y="10806"/>
                </a:cubicBezTo>
                <a:cubicBezTo>
                  <a:pt x="0" y="13579"/>
                  <a:pt x="1051" y="16352"/>
                  <a:pt x="3154" y="18455"/>
                </a:cubicBezTo>
                <a:cubicBezTo>
                  <a:pt x="5275" y="20541"/>
                  <a:pt x="8021" y="21600"/>
                  <a:pt x="10800" y="21600"/>
                </a:cubicBezTo>
                <a:cubicBezTo>
                  <a:pt x="13579" y="21600"/>
                  <a:pt x="16361" y="20541"/>
                  <a:pt x="18446" y="18455"/>
                </a:cubicBezTo>
                <a:cubicBezTo>
                  <a:pt x="20549" y="16352"/>
                  <a:pt x="21600" y="13579"/>
                  <a:pt x="21600" y="10806"/>
                </a:cubicBezTo>
                <a:cubicBezTo>
                  <a:pt x="21600" y="8033"/>
                  <a:pt x="20549" y="5260"/>
                  <a:pt x="18446" y="3156"/>
                </a:cubicBezTo>
                <a:cubicBezTo>
                  <a:pt x="16343" y="1052"/>
                  <a:pt x="13570" y="0"/>
                  <a:pt x="10800" y="0"/>
                </a:cubicBezTo>
                <a:close/>
                <a:moveTo>
                  <a:pt x="10800" y="995"/>
                </a:moveTo>
                <a:cubicBezTo>
                  <a:pt x="13323" y="995"/>
                  <a:pt x="15813" y="1951"/>
                  <a:pt x="17714" y="3853"/>
                </a:cubicBezTo>
                <a:cubicBezTo>
                  <a:pt x="21518" y="7659"/>
                  <a:pt x="21518" y="13872"/>
                  <a:pt x="17714" y="17678"/>
                </a:cubicBezTo>
                <a:cubicBezTo>
                  <a:pt x="13911" y="21483"/>
                  <a:pt x="7689" y="21483"/>
                  <a:pt x="3886" y="17678"/>
                </a:cubicBezTo>
                <a:cubicBezTo>
                  <a:pt x="82" y="13873"/>
                  <a:pt x="82" y="7659"/>
                  <a:pt x="3886" y="3853"/>
                </a:cubicBezTo>
                <a:cubicBezTo>
                  <a:pt x="5787" y="1951"/>
                  <a:pt x="8277" y="995"/>
                  <a:pt x="10800" y="995"/>
                </a:cubicBezTo>
                <a:close/>
                <a:moveTo>
                  <a:pt x="12777" y="6541"/>
                </a:moveTo>
                <a:cubicBezTo>
                  <a:pt x="12302" y="6504"/>
                  <a:pt x="11854" y="6605"/>
                  <a:pt x="11451" y="6861"/>
                </a:cubicBezTo>
                <a:cubicBezTo>
                  <a:pt x="11342" y="6934"/>
                  <a:pt x="11241" y="7014"/>
                  <a:pt x="11131" y="7124"/>
                </a:cubicBezTo>
                <a:cubicBezTo>
                  <a:pt x="11058" y="7197"/>
                  <a:pt x="11022" y="7234"/>
                  <a:pt x="10949" y="7307"/>
                </a:cubicBezTo>
                <a:cubicBezTo>
                  <a:pt x="10510" y="7819"/>
                  <a:pt x="10320" y="8546"/>
                  <a:pt x="10503" y="9205"/>
                </a:cubicBezTo>
                <a:cubicBezTo>
                  <a:pt x="10357" y="9205"/>
                  <a:pt x="10215" y="9207"/>
                  <a:pt x="10069" y="9171"/>
                </a:cubicBezTo>
                <a:cubicBezTo>
                  <a:pt x="9849" y="9134"/>
                  <a:pt x="9659" y="9093"/>
                  <a:pt x="9440" y="9056"/>
                </a:cubicBezTo>
                <a:cubicBezTo>
                  <a:pt x="8416" y="8837"/>
                  <a:pt x="7465" y="8324"/>
                  <a:pt x="6697" y="7593"/>
                </a:cubicBezTo>
                <a:cubicBezTo>
                  <a:pt x="6478" y="7373"/>
                  <a:pt x="6263" y="7163"/>
                  <a:pt x="6080" y="6907"/>
                </a:cubicBezTo>
                <a:cubicBezTo>
                  <a:pt x="5495" y="7931"/>
                  <a:pt x="5822" y="9283"/>
                  <a:pt x="6846" y="9868"/>
                </a:cubicBezTo>
                <a:cubicBezTo>
                  <a:pt x="6480" y="9795"/>
                  <a:pt x="6114" y="9683"/>
                  <a:pt x="5749" y="9536"/>
                </a:cubicBezTo>
                <a:cubicBezTo>
                  <a:pt x="5712" y="10598"/>
                  <a:pt x="6517" y="11586"/>
                  <a:pt x="7577" y="11732"/>
                </a:cubicBezTo>
                <a:cubicBezTo>
                  <a:pt x="7211" y="11769"/>
                  <a:pt x="6843" y="11769"/>
                  <a:pt x="6514" y="11732"/>
                </a:cubicBezTo>
                <a:cubicBezTo>
                  <a:pt x="6807" y="12574"/>
                  <a:pt x="7577" y="13193"/>
                  <a:pt x="8491" y="13230"/>
                </a:cubicBezTo>
                <a:cubicBezTo>
                  <a:pt x="7541" y="13815"/>
                  <a:pt x="6446" y="14145"/>
                  <a:pt x="5349" y="14145"/>
                </a:cubicBezTo>
                <a:cubicBezTo>
                  <a:pt x="6226" y="14693"/>
                  <a:pt x="7248" y="14986"/>
                  <a:pt x="8309" y="15059"/>
                </a:cubicBezTo>
                <a:cubicBezTo>
                  <a:pt x="9150" y="15096"/>
                  <a:pt x="10030" y="14952"/>
                  <a:pt x="10834" y="14659"/>
                </a:cubicBezTo>
                <a:cubicBezTo>
                  <a:pt x="11566" y="14366"/>
                  <a:pt x="12261" y="13925"/>
                  <a:pt x="12846" y="13413"/>
                </a:cubicBezTo>
                <a:cubicBezTo>
                  <a:pt x="13431" y="12864"/>
                  <a:pt x="13911" y="12212"/>
                  <a:pt x="14240" y="11480"/>
                </a:cubicBezTo>
                <a:cubicBezTo>
                  <a:pt x="14606" y="10749"/>
                  <a:pt x="14786" y="9907"/>
                  <a:pt x="14823" y="9102"/>
                </a:cubicBezTo>
                <a:cubicBezTo>
                  <a:pt x="14823" y="8992"/>
                  <a:pt x="14823" y="8880"/>
                  <a:pt x="14823" y="8770"/>
                </a:cubicBezTo>
                <a:cubicBezTo>
                  <a:pt x="14823" y="8734"/>
                  <a:pt x="14823" y="8658"/>
                  <a:pt x="14823" y="8622"/>
                </a:cubicBezTo>
                <a:cubicBezTo>
                  <a:pt x="15225" y="8402"/>
                  <a:pt x="15586" y="8032"/>
                  <a:pt x="15806" y="7593"/>
                </a:cubicBezTo>
                <a:cubicBezTo>
                  <a:pt x="15440" y="7739"/>
                  <a:pt x="15111" y="7851"/>
                  <a:pt x="14709" y="7924"/>
                </a:cubicBezTo>
                <a:cubicBezTo>
                  <a:pt x="14672" y="7924"/>
                  <a:pt x="14677" y="7924"/>
                  <a:pt x="14640" y="7924"/>
                </a:cubicBezTo>
                <a:cubicBezTo>
                  <a:pt x="14640" y="7924"/>
                  <a:pt x="14640" y="7926"/>
                  <a:pt x="14640" y="7890"/>
                </a:cubicBezTo>
                <a:cubicBezTo>
                  <a:pt x="14677" y="7890"/>
                  <a:pt x="14672" y="7856"/>
                  <a:pt x="14709" y="7856"/>
                </a:cubicBezTo>
                <a:cubicBezTo>
                  <a:pt x="15111" y="7599"/>
                  <a:pt x="15408" y="7199"/>
                  <a:pt x="15554" y="6724"/>
                </a:cubicBezTo>
                <a:cubicBezTo>
                  <a:pt x="15481" y="6760"/>
                  <a:pt x="15410" y="6790"/>
                  <a:pt x="15337" y="6826"/>
                </a:cubicBezTo>
                <a:cubicBezTo>
                  <a:pt x="14971" y="7009"/>
                  <a:pt x="14597" y="7117"/>
                  <a:pt x="14194" y="7227"/>
                </a:cubicBezTo>
                <a:cubicBezTo>
                  <a:pt x="13829" y="6824"/>
                  <a:pt x="13326" y="6577"/>
                  <a:pt x="12777" y="6541"/>
                </a:cubicBez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5" name="Form"/>
          <p:cNvSpPr/>
          <p:nvPr/>
        </p:nvSpPr>
        <p:spPr>
          <a:xfrm>
            <a:off x="6653461" y="4156852"/>
            <a:ext cx="300503" cy="25151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39" h="21600" extrusionOk="0">
                <a:moveTo>
                  <a:pt x="2316" y="0"/>
                </a:moveTo>
                <a:cubicBezTo>
                  <a:pt x="2008" y="0"/>
                  <a:pt x="1737" y="323"/>
                  <a:pt x="1738" y="693"/>
                </a:cubicBezTo>
                <a:lnTo>
                  <a:pt x="1738" y="13564"/>
                </a:lnTo>
                <a:cubicBezTo>
                  <a:pt x="1605" y="13670"/>
                  <a:pt x="1479" y="13835"/>
                  <a:pt x="1435" y="13993"/>
                </a:cubicBezTo>
                <a:lnTo>
                  <a:pt x="16" y="20758"/>
                </a:lnTo>
                <a:cubicBezTo>
                  <a:pt x="-28" y="20970"/>
                  <a:pt x="24" y="21177"/>
                  <a:pt x="112" y="21336"/>
                </a:cubicBezTo>
                <a:cubicBezTo>
                  <a:pt x="201" y="21494"/>
                  <a:pt x="377" y="21600"/>
                  <a:pt x="553" y="21600"/>
                </a:cubicBezTo>
                <a:lnTo>
                  <a:pt x="20949" y="21600"/>
                </a:lnTo>
                <a:cubicBezTo>
                  <a:pt x="21126" y="21600"/>
                  <a:pt x="21302" y="21494"/>
                  <a:pt x="21390" y="21336"/>
                </a:cubicBezTo>
                <a:cubicBezTo>
                  <a:pt x="21478" y="21178"/>
                  <a:pt x="21572" y="20970"/>
                  <a:pt x="21528" y="20758"/>
                </a:cubicBezTo>
                <a:lnTo>
                  <a:pt x="20109" y="13993"/>
                </a:lnTo>
                <a:cubicBezTo>
                  <a:pt x="20065" y="13782"/>
                  <a:pt x="19939" y="13617"/>
                  <a:pt x="19806" y="13564"/>
                </a:cubicBezTo>
                <a:lnTo>
                  <a:pt x="19806" y="693"/>
                </a:lnTo>
                <a:cubicBezTo>
                  <a:pt x="19806" y="323"/>
                  <a:pt x="19536" y="0"/>
                  <a:pt x="19228" y="0"/>
                </a:cubicBezTo>
                <a:lnTo>
                  <a:pt x="2316" y="0"/>
                </a:lnTo>
                <a:close/>
                <a:moveTo>
                  <a:pt x="2839" y="1320"/>
                </a:moveTo>
                <a:lnTo>
                  <a:pt x="18663" y="1320"/>
                </a:lnTo>
                <a:lnTo>
                  <a:pt x="18663" y="13465"/>
                </a:lnTo>
                <a:lnTo>
                  <a:pt x="2839" y="13465"/>
                </a:lnTo>
                <a:lnTo>
                  <a:pt x="2839" y="1320"/>
                </a:lnTo>
                <a:close/>
                <a:moveTo>
                  <a:pt x="2399" y="14785"/>
                </a:moveTo>
                <a:lnTo>
                  <a:pt x="19104" y="14785"/>
                </a:lnTo>
                <a:lnTo>
                  <a:pt x="20247" y="20230"/>
                </a:lnTo>
                <a:lnTo>
                  <a:pt x="1256" y="20230"/>
                </a:lnTo>
                <a:lnTo>
                  <a:pt x="2399" y="14785"/>
                </a:lnTo>
                <a:close/>
                <a:moveTo>
                  <a:pt x="3225" y="15313"/>
                </a:moveTo>
                <a:cubicBezTo>
                  <a:pt x="2916" y="15313"/>
                  <a:pt x="2646" y="15637"/>
                  <a:pt x="2647" y="16006"/>
                </a:cubicBezTo>
                <a:cubicBezTo>
                  <a:pt x="2647" y="16376"/>
                  <a:pt x="2916" y="16683"/>
                  <a:pt x="3225" y="16683"/>
                </a:cubicBezTo>
                <a:lnTo>
                  <a:pt x="4051" y="16683"/>
                </a:lnTo>
                <a:cubicBezTo>
                  <a:pt x="4360" y="16683"/>
                  <a:pt x="4630" y="16376"/>
                  <a:pt x="4630" y="16006"/>
                </a:cubicBezTo>
                <a:cubicBezTo>
                  <a:pt x="4630" y="15636"/>
                  <a:pt x="4404" y="15313"/>
                  <a:pt x="4051" y="15313"/>
                </a:cubicBezTo>
                <a:lnTo>
                  <a:pt x="3225" y="15313"/>
                </a:lnTo>
                <a:close/>
                <a:moveTo>
                  <a:pt x="6310" y="15313"/>
                </a:moveTo>
                <a:cubicBezTo>
                  <a:pt x="6001" y="15313"/>
                  <a:pt x="5731" y="15637"/>
                  <a:pt x="5731" y="16006"/>
                </a:cubicBezTo>
                <a:cubicBezTo>
                  <a:pt x="5731" y="16376"/>
                  <a:pt x="6001" y="16683"/>
                  <a:pt x="6310" y="16683"/>
                </a:cubicBezTo>
                <a:lnTo>
                  <a:pt x="7136" y="16683"/>
                </a:lnTo>
                <a:cubicBezTo>
                  <a:pt x="7445" y="16683"/>
                  <a:pt x="7715" y="16376"/>
                  <a:pt x="7715" y="16006"/>
                </a:cubicBezTo>
                <a:cubicBezTo>
                  <a:pt x="7715" y="15636"/>
                  <a:pt x="7445" y="15313"/>
                  <a:pt x="7136" y="15313"/>
                </a:cubicBezTo>
                <a:lnTo>
                  <a:pt x="6310" y="15313"/>
                </a:lnTo>
                <a:close/>
                <a:moveTo>
                  <a:pt x="8954" y="15313"/>
                </a:moveTo>
                <a:cubicBezTo>
                  <a:pt x="8646" y="15313"/>
                  <a:pt x="8376" y="15637"/>
                  <a:pt x="8376" y="16006"/>
                </a:cubicBezTo>
                <a:cubicBezTo>
                  <a:pt x="8376" y="16376"/>
                  <a:pt x="8646" y="16683"/>
                  <a:pt x="8954" y="16683"/>
                </a:cubicBezTo>
                <a:lnTo>
                  <a:pt x="9780" y="16683"/>
                </a:lnTo>
                <a:cubicBezTo>
                  <a:pt x="10089" y="16683"/>
                  <a:pt x="10359" y="16376"/>
                  <a:pt x="10359" y="16006"/>
                </a:cubicBezTo>
                <a:cubicBezTo>
                  <a:pt x="10359" y="15636"/>
                  <a:pt x="10089" y="15313"/>
                  <a:pt x="9780" y="15313"/>
                </a:cubicBezTo>
                <a:lnTo>
                  <a:pt x="8954" y="15313"/>
                </a:lnTo>
                <a:close/>
                <a:moveTo>
                  <a:pt x="12039" y="15313"/>
                </a:moveTo>
                <a:cubicBezTo>
                  <a:pt x="11731" y="15313"/>
                  <a:pt x="11461" y="15637"/>
                  <a:pt x="11461" y="16006"/>
                </a:cubicBezTo>
                <a:cubicBezTo>
                  <a:pt x="11461" y="16376"/>
                  <a:pt x="11730" y="16683"/>
                  <a:pt x="12039" y="16683"/>
                </a:cubicBezTo>
                <a:lnTo>
                  <a:pt x="12865" y="16683"/>
                </a:lnTo>
                <a:cubicBezTo>
                  <a:pt x="13174" y="16683"/>
                  <a:pt x="13444" y="16376"/>
                  <a:pt x="13444" y="16006"/>
                </a:cubicBezTo>
                <a:cubicBezTo>
                  <a:pt x="13444" y="15636"/>
                  <a:pt x="13174" y="15313"/>
                  <a:pt x="12865" y="15313"/>
                </a:cubicBezTo>
                <a:lnTo>
                  <a:pt x="12039" y="15313"/>
                </a:lnTo>
                <a:close/>
                <a:moveTo>
                  <a:pt x="14683" y="15313"/>
                </a:moveTo>
                <a:cubicBezTo>
                  <a:pt x="14375" y="15313"/>
                  <a:pt x="14105" y="15637"/>
                  <a:pt x="14105" y="16006"/>
                </a:cubicBezTo>
                <a:cubicBezTo>
                  <a:pt x="14105" y="16376"/>
                  <a:pt x="14375" y="16683"/>
                  <a:pt x="14683" y="16683"/>
                </a:cubicBezTo>
                <a:lnTo>
                  <a:pt x="15510" y="16683"/>
                </a:lnTo>
                <a:cubicBezTo>
                  <a:pt x="15818" y="16683"/>
                  <a:pt x="16088" y="16376"/>
                  <a:pt x="16088" y="16006"/>
                </a:cubicBezTo>
                <a:cubicBezTo>
                  <a:pt x="16088" y="15636"/>
                  <a:pt x="15862" y="15313"/>
                  <a:pt x="15510" y="15313"/>
                </a:cubicBezTo>
                <a:lnTo>
                  <a:pt x="14683" y="15313"/>
                </a:lnTo>
                <a:close/>
                <a:moveTo>
                  <a:pt x="17768" y="15313"/>
                </a:moveTo>
                <a:cubicBezTo>
                  <a:pt x="17460" y="15313"/>
                  <a:pt x="17190" y="15637"/>
                  <a:pt x="17190" y="16006"/>
                </a:cubicBezTo>
                <a:cubicBezTo>
                  <a:pt x="17190" y="16376"/>
                  <a:pt x="17460" y="16683"/>
                  <a:pt x="17768" y="16683"/>
                </a:cubicBezTo>
                <a:lnTo>
                  <a:pt x="18594" y="16683"/>
                </a:lnTo>
                <a:cubicBezTo>
                  <a:pt x="18903" y="16683"/>
                  <a:pt x="19173" y="16376"/>
                  <a:pt x="19173" y="16006"/>
                </a:cubicBezTo>
                <a:cubicBezTo>
                  <a:pt x="19173" y="15636"/>
                  <a:pt x="18903" y="15313"/>
                  <a:pt x="18594" y="15313"/>
                </a:cubicBezTo>
                <a:lnTo>
                  <a:pt x="17768" y="15313"/>
                </a:lnTo>
                <a:close/>
                <a:moveTo>
                  <a:pt x="3225" y="17953"/>
                </a:moveTo>
                <a:cubicBezTo>
                  <a:pt x="2916" y="17953"/>
                  <a:pt x="2646" y="18277"/>
                  <a:pt x="2647" y="18646"/>
                </a:cubicBezTo>
                <a:cubicBezTo>
                  <a:pt x="2647" y="19016"/>
                  <a:pt x="2916" y="19323"/>
                  <a:pt x="3225" y="19323"/>
                </a:cubicBezTo>
                <a:lnTo>
                  <a:pt x="4051" y="19323"/>
                </a:lnTo>
                <a:cubicBezTo>
                  <a:pt x="4360" y="19323"/>
                  <a:pt x="4630" y="19016"/>
                  <a:pt x="4630" y="18646"/>
                </a:cubicBezTo>
                <a:cubicBezTo>
                  <a:pt x="4630" y="18277"/>
                  <a:pt x="4404" y="17953"/>
                  <a:pt x="4051" y="17953"/>
                </a:cubicBezTo>
                <a:lnTo>
                  <a:pt x="3225" y="17953"/>
                </a:lnTo>
                <a:close/>
                <a:moveTo>
                  <a:pt x="6310" y="17953"/>
                </a:moveTo>
                <a:cubicBezTo>
                  <a:pt x="6001" y="17953"/>
                  <a:pt x="5731" y="18277"/>
                  <a:pt x="5731" y="18646"/>
                </a:cubicBezTo>
                <a:cubicBezTo>
                  <a:pt x="5731" y="19016"/>
                  <a:pt x="6001" y="19323"/>
                  <a:pt x="6310" y="19323"/>
                </a:cubicBezTo>
                <a:lnTo>
                  <a:pt x="7136" y="19323"/>
                </a:lnTo>
                <a:cubicBezTo>
                  <a:pt x="7445" y="19323"/>
                  <a:pt x="7715" y="19016"/>
                  <a:pt x="7715" y="18646"/>
                </a:cubicBezTo>
                <a:cubicBezTo>
                  <a:pt x="7715" y="18277"/>
                  <a:pt x="7445" y="17953"/>
                  <a:pt x="7136" y="17953"/>
                </a:cubicBezTo>
                <a:lnTo>
                  <a:pt x="6310" y="17953"/>
                </a:lnTo>
                <a:close/>
                <a:moveTo>
                  <a:pt x="8954" y="17953"/>
                </a:moveTo>
                <a:cubicBezTo>
                  <a:pt x="8646" y="17953"/>
                  <a:pt x="8376" y="18277"/>
                  <a:pt x="8376" y="18646"/>
                </a:cubicBezTo>
                <a:cubicBezTo>
                  <a:pt x="8376" y="19016"/>
                  <a:pt x="8646" y="19323"/>
                  <a:pt x="8954" y="19323"/>
                </a:cubicBezTo>
                <a:lnTo>
                  <a:pt x="12480" y="19323"/>
                </a:lnTo>
                <a:cubicBezTo>
                  <a:pt x="12788" y="19323"/>
                  <a:pt x="13044" y="19016"/>
                  <a:pt x="13044" y="18646"/>
                </a:cubicBezTo>
                <a:cubicBezTo>
                  <a:pt x="13000" y="18277"/>
                  <a:pt x="12788" y="17953"/>
                  <a:pt x="12480" y="17953"/>
                </a:cubicBezTo>
                <a:lnTo>
                  <a:pt x="8954" y="17953"/>
                </a:lnTo>
                <a:close/>
                <a:moveTo>
                  <a:pt x="14683" y="17953"/>
                </a:moveTo>
                <a:cubicBezTo>
                  <a:pt x="14375" y="17953"/>
                  <a:pt x="14105" y="18277"/>
                  <a:pt x="14105" y="18646"/>
                </a:cubicBezTo>
                <a:cubicBezTo>
                  <a:pt x="14105" y="19016"/>
                  <a:pt x="14375" y="19323"/>
                  <a:pt x="14683" y="19323"/>
                </a:cubicBezTo>
                <a:lnTo>
                  <a:pt x="15510" y="19323"/>
                </a:lnTo>
                <a:cubicBezTo>
                  <a:pt x="15818" y="19323"/>
                  <a:pt x="16088" y="19016"/>
                  <a:pt x="16088" y="18646"/>
                </a:cubicBezTo>
                <a:cubicBezTo>
                  <a:pt x="16088" y="18277"/>
                  <a:pt x="15862" y="17953"/>
                  <a:pt x="15510" y="17953"/>
                </a:cubicBezTo>
                <a:lnTo>
                  <a:pt x="14683" y="17953"/>
                </a:lnTo>
                <a:close/>
                <a:moveTo>
                  <a:pt x="17768" y="17953"/>
                </a:moveTo>
                <a:cubicBezTo>
                  <a:pt x="17460" y="17953"/>
                  <a:pt x="17190" y="18277"/>
                  <a:pt x="17190" y="18646"/>
                </a:cubicBezTo>
                <a:cubicBezTo>
                  <a:pt x="17190" y="19016"/>
                  <a:pt x="17460" y="19323"/>
                  <a:pt x="17768" y="19323"/>
                </a:cubicBezTo>
                <a:lnTo>
                  <a:pt x="18594" y="19323"/>
                </a:lnTo>
                <a:cubicBezTo>
                  <a:pt x="18903" y="19323"/>
                  <a:pt x="19173" y="19016"/>
                  <a:pt x="19173" y="18646"/>
                </a:cubicBezTo>
                <a:cubicBezTo>
                  <a:pt x="19173" y="18277"/>
                  <a:pt x="18903" y="17953"/>
                  <a:pt x="18594" y="17953"/>
                </a:cubicBezTo>
                <a:lnTo>
                  <a:pt x="17768" y="17953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 defTabSz="457200">
              <a:lnSpc>
                <a:spcPct val="100000"/>
              </a:lnSpc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17" name="Rectangle 20"/>
          <p:cNvSpPr/>
          <p:nvPr/>
        </p:nvSpPr>
        <p:spPr>
          <a:xfrm>
            <a:off x="6953963" y="4859314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8" name="Rectangle 20"/>
          <p:cNvSpPr/>
          <p:nvPr/>
        </p:nvSpPr>
        <p:spPr>
          <a:xfrm>
            <a:off x="6953962" y="4074579"/>
            <a:ext cx="17039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hm.ee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20"/>
          <p:cNvSpPr/>
          <p:nvPr/>
        </p:nvSpPr>
        <p:spPr>
          <a:xfrm>
            <a:off x="6970997" y="4466710"/>
            <a:ext cx="228840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t-EE" altLang="et-EE" sz="1600" dirty="0">
                <a:solidFill>
                  <a:srgbClr val="4851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@haridusministeerium</a:t>
            </a:r>
            <a:endParaRPr lang="en-US" altLang="et-EE" sz="1600" dirty="0">
              <a:solidFill>
                <a:srgbClr val="485160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44145" y="3589583"/>
            <a:ext cx="2046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Hoiame kontakti</a:t>
            </a:r>
            <a:endParaRPr lang="id-ID" sz="2000" dirty="0">
              <a:solidFill>
                <a:srgbClr val="48516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94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1878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Arutada läbi saadetud eelnõu mustandi TAI finantseerimise osa;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Saada konkreetseid ettepanekuid peatüki sätete sõnastamiseks.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Töörühma koosoleku eesmärk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4" b="1464"/>
          <a:stretch/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4054013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9133821" y="1596443"/>
            <a:ext cx="23509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Korrastada seadus tervikuna </a:t>
            </a: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arendustegevusele.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133821" y="3018010"/>
            <a:ext cx="23509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teadus- ja arendustegevuse finantseerimise põhimõtteid. </a:t>
            </a:r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endParaRPr lang="et-EE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just"/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Võimaldada TA rahastamises senisest rohkem tulemusjuhtimist ning suunatust</a:t>
            </a:r>
            <a:r>
              <a:rPr lang="et-EE" sz="1200" i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r>
              <a:rPr lang="et-EE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  </a:t>
            </a:r>
            <a:endParaRPr lang="id-ID" sz="1200" i="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0490" y="3547039"/>
            <a:ext cx="6004302" cy="2115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Viia seadus kooskõlla muutunud ootustega teadus- ja arendustegevusele;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Täpsustada seaduses TAI finantseerimise põhimõtteid;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Sätestada selgemalt TAI süsteemi osapooled, nende rollid ja vastutus.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60490" y="2346710"/>
            <a:ext cx="5571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muutmise </a:t>
            </a:r>
          </a:p>
          <a:p>
            <a:r>
              <a:rPr lang="et-EE" sz="3600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eesmärgid</a:t>
            </a: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8" b="5178"/>
          <a:stretch>
            <a:fillRect/>
          </a:stretch>
        </p:blipFill>
        <p:spPr>
          <a:xfrm>
            <a:off x="149631" y="860570"/>
            <a:ext cx="5288153" cy="3158980"/>
          </a:xfrm>
        </p:spPr>
      </p:pic>
    </p:spTree>
    <p:extLst>
      <p:ext uri="{BB962C8B-B14F-4D97-AF65-F5344CB8AC3E}">
        <p14:creationId xmlns:p14="http://schemas.microsoft.com/office/powerpoint/2010/main" val="871480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39303" y="760033"/>
            <a:ext cx="4033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ülesehitus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5" r="26895"/>
          <a:stretch>
            <a:fillRect/>
          </a:stretch>
        </p:blipFill>
        <p:spPr/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909914" y="1951672"/>
            <a:ext cx="6778171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Peatükid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Üldsätted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riiklik korraldamine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arendusasutused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Teadus- ja arendustegevuse ning innovatsiooni finantseerimine</a:t>
            </a:r>
          </a:p>
          <a:p>
            <a:pPr marL="457200" indent="-457200">
              <a:buAutoNum type="arabicPeriod"/>
            </a:pPr>
            <a:r>
              <a:rPr lang="et-EE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Seaduse rakendamine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499271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7405455" y="0"/>
            <a:ext cx="3968982" cy="6869392"/>
          </a:xfrm>
          <a:custGeom>
            <a:avLst/>
            <a:gdLst>
              <a:gd name="T0" fmla="*/ 65 w 468"/>
              <a:gd name="T1" fmla="*/ 0 h 810"/>
              <a:gd name="T2" fmla="*/ 0 w 468"/>
              <a:gd name="T3" fmla="*/ 0 h 810"/>
              <a:gd name="T4" fmla="*/ 229 w 468"/>
              <a:gd name="T5" fmla="*/ 400 h 810"/>
              <a:gd name="T6" fmla="*/ 189 w 468"/>
              <a:gd name="T7" fmla="*/ 457 h 810"/>
              <a:gd name="T8" fmla="*/ 387 w 468"/>
              <a:gd name="T9" fmla="*/ 810 h 810"/>
              <a:gd name="T10" fmla="*/ 468 w 468"/>
              <a:gd name="T11" fmla="*/ 810 h 810"/>
              <a:gd name="T12" fmla="*/ 301 w 468"/>
              <a:gd name="T13" fmla="*/ 400 h 810"/>
              <a:gd name="T14" fmla="*/ 65 w 468"/>
              <a:gd name="T15" fmla="*/ 0 h 8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68" h="810">
                <a:moveTo>
                  <a:pt x="65" y="0"/>
                </a:moveTo>
                <a:lnTo>
                  <a:pt x="0" y="0"/>
                </a:lnTo>
                <a:lnTo>
                  <a:pt x="229" y="400"/>
                </a:lnTo>
                <a:lnTo>
                  <a:pt x="189" y="457"/>
                </a:lnTo>
                <a:lnTo>
                  <a:pt x="387" y="810"/>
                </a:lnTo>
                <a:lnTo>
                  <a:pt x="468" y="810"/>
                </a:lnTo>
                <a:lnTo>
                  <a:pt x="301" y="400"/>
                </a:lnTo>
                <a:lnTo>
                  <a:pt x="65" y="0"/>
                </a:lnTo>
                <a:close/>
              </a:path>
            </a:pathLst>
          </a:custGeom>
          <a:solidFill>
            <a:srgbClr val="006DB5"/>
          </a:solidFill>
          <a:ln w="31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77045" y="1634219"/>
            <a:ext cx="5783067" cy="68820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t-EE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sz="9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8321" y="741778"/>
            <a:ext cx="4160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TAI finantseerimine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10072915" y="4052547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ldi kohatäide 2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7" r="20587"/>
          <a:stretch/>
        </p:blipFill>
        <p:spPr>
          <a:xfrm flipH="1">
            <a:off x="7960113" y="0"/>
            <a:ext cx="4231887" cy="6869392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2002055" y="1817017"/>
            <a:ext cx="676656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18 Teadus- ja arendustegevuse ning innovatsiooni finantseerimise üldpõhimõtted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19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Tegevustoetus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 Uurimistoetus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21 Sihttoetus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22 Süsteemitoetus</a:t>
            </a:r>
          </a:p>
          <a:p>
            <a:pPr lvl="0"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23 </a:t>
            </a:r>
            <a:r>
              <a:rPr lang="et-EE" sz="2400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Arendustoetus </a:t>
            </a:r>
          </a:p>
          <a:p>
            <a:pPr lvl="0">
              <a:defRPr/>
            </a:pPr>
            <a:r>
              <a:rPr lang="et-EE" sz="2400" dirty="0">
                <a:solidFill>
                  <a:prstClr val="black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24 Teadus- ja arendusasutuse tegevustoetuse, sihttoetuse ja süsteemitoetuse eraldamine</a:t>
            </a:r>
            <a:endParaRPr lang="et-EE" sz="240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25 Järelevalve</a:t>
            </a:r>
          </a:p>
        </p:txBody>
      </p:sp>
    </p:spTree>
    <p:extLst>
      <p:ext uri="{BB962C8B-B14F-4D97-AF65-F5344CB8AC3E}">
        <p14:creationId xmlns:p14="http://schemas.microsoft.com/office/powerpoint/2010/main" val="2288556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265527"/>
            <a:ext cx="9987285" cy="646330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Teadus- ja arendustegevuse ning innovatsiooni riigieelarvest finantseerimise eesmärk on avalikes huvides läbiviidava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või ettevõtete teadus-, arendus ja innovatsioonitegevuse vajadustest lähtuva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ning käesoleva seaduse § 3 toodud põhimõtetele vastava teadus- ja arendustegevuse ning innovatsiooni toetamine ning selle järjepidevuse ja kvaliteedi kindlustamine.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Teadus- ja arendustegevust finantseeritakse riigieelarvest järgmiste rahastusinstrumentide kategooriate kaudu: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tegevustoetus;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uurimistoetus;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sihttoetus;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süsteemitoetus;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FF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5) arendustoetus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Innovatsiooni finantseerimine riigieelarvest või kohalike omavalitsuste eelarvest toimub selleks ettenähtud meetmete kaudu vastavalt konkreetsele meetmele kehtestatud tingimustele.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</a:t>
            </a: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Riigieelarvest finantseeritud teadus- ja arendusasutuse põhitegevuse või põhitegevusega kaasnevate tegevuste tulemustest saadud kasum tuleb toetuse saajal investeerida teadus- ja arendustegevusse, selle tulemuste levitamisse või õpetamisse.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Riigieelarve vahendite kasutamisel tuleb toetuse saajal eristada raamatupidamises teadus- ja arendustegevusega seotud majandustegevus ja mittemajandustegevus, nende kulud ja rahastamine.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619196"/>
            <a:ext cx="8209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18 TAI finantseerimise üldpõhimõtted</a:t>
            </a:r>
            <a:endParaRPr kumimoji="0" lang="id-ID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232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551141"/>
            <a:ext cx="8932244" cy="4247317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Tegevustoetus on Haridus- ja Teadusministeeriumi eelarve kaudu positiivselt </a:t>
            </a:r>
            <a:r>
              <a:rPr lang="et-EE" dirty="0" err="1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arendusasutusele eraldatav riigieelarveline toetus teadussüsteemi institutsionaalse järjepidevuse ning kvaliteetse ja mitmekesise teadusbaasi kindlustamiseks, sealhulgas kõrgharidusele vajaliku teadussisendi tagamiseks.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Tegevustoetuse riigieelarve vahendid teadus- ja arendusasutustele jaotab valdkonna eest vastutav minister baasrahastuseks ja tulemusrahastuseks.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Baasrahastamisel leitakse iga teadus- ja arendusasutuse osakaal, arvestades teadus- ja arendusasutusele tegevustoetuse määramise kalendriaastale eelneva kolme kalendriaasta jooksul eraldatud tegevustoetust ja samal perioodil teadus- ja arendusasutustele eraldatud tegevustoetuste kogumahtu.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Valdkonna eest vastutava ministri otsusel võib käesoleva paragrahvi lõikes 3 nimetatud osakaalu kujundamisel arvesse võtta: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teadus- ja arendusasutusele eraldatud sihttoetust ja süsteemitoetust;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teadus- ja arendusasutusele struktuuri või suuruse muutumist.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19 Tegevustoetus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21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513923"/>
            <a:ext cx="8932244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Tulemusrahastamisel võetakse arvesse teadus- ja arendusasutusele seniste kohustuste täitmist ja järgmisi tulemusnäitajaid: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1) teadus- ja arendustegevuse kvaliteedi näitajaid;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2) teadus- ja arendusasutuse tulemuslikkuse näitajaid;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3) ühiskonna arengu toetamise näitajaid;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ettevõtluskoostööga seotud näitajad;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4) rahvusteaduste arendamisega seotud näitajad.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(4) Tulemusrahastamisel arvesse võetavate tulemusnäitajate täpsustused, nende osakaalud ja tulemusrahastamise arvestamise alused kehtestab  valdkonna eest vastutav minister määrusega.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t-EE" dirty="0">
                <a:solidFill>
                  <a:srgbClr val="48516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(5) Tegevustoetuse iga-aastase mahu kinnitab valdkonna eest vastutav minister käskkirjaga.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8109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19 Tegevustoetus (2)</a:t>
            </a: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73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92419" y="1693859"/>
            <a:ext cx="9217838" cy="313932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(1) Uurimistoetus on konkurentsipõhine toetus positiivselt </a:t>
            </a:r>
            <a:r>
              <a:rPr kumimoji="0" lang="et-EE" sz="2000" i="0" u="none" strike="noStrike" kern="1200" cap="none" spc="0" normalizeH="0" baseline="0" noProof="0" dirty="0" err="1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evalveeritud</a:t>
            </a: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teadus- ja arendusasutustes töötavate teadlaste poolt algatatud kõrgetasemelise teadus- ja arendustegevuse projekti läbiviimiseks ning uuenduslike uurimissuundade arengu tagamiseks.   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(2) Uurimistoetust taotletakse avalikul konkursil Eesti Teadusagentuuri kehtestatud ning Haridus- ja Teadusministeeriumiga kooskõlastatud tingimustel ja korras.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t-EE" sz="200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(3) Uurimistoetuse taotluste hindamise korraldab Eesti Teadusagentuur ja viib läbi Eesti Teadusagentuuri hindamisnõukogu.</a:t>
            </a:r>
          </a:p>
          <a:p>
            <a:pPr marR="0" lvl="0" algn="just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t-EE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2419" y="437358"/>
            <a:ext cx="4047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§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20</a:t>
            </a:r>
            <a:r>
              <a:rPr kumimoji="0" lang="fi-FI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kumimoji="0" lang="et-EE" sz="3600" b="0" i="0" u="none" strike="noStrike" kern="1200" cap="none" spc="0" normalizeH="0" baseline="0" noProof="0" dirty="0">
                <a:ln>
                  <a:noFill/>
                </a:ln>
                <a:solidFill>
                  <a:srgbClr val="485160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Uurimistoetus</a:t>
            </a:r>
            <a:endParaRPr kumimoji="0" lang="fi-FI" sz="3600" b="0" i="0" u="none" strike="noStrike" kern="1200" cap="none" spc="0" normalizeH="0" baseline="0" noProof="0" dirty="0">
              <a:ln>
                <a:noFill/>
              </a:ln>
              <a:solidFill>
                <a:srgbClr val="485160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0" y="1705251"/>
            <a:ext cx="2092419" cy="3458890"/>
          </a:xfrm>
          <a:custGeom>
            <a:avLst/>
            <a:gdLst>
              <a:gd name="T0" fmla="*/ 0 w 245"/>
              <a:gd name="T1" fmla="*/ 298 h 405"/>
              <a:gd name="T2" fmla="*/ 172 w 245"/>
              <a:gd name="T3" fmla="*/ 0 h 405"/>
              <a:gd name="T4" fmla="*/ 245 w 245"/>
              <a:gd name="T5" fmla="*/ 0 h 405"/>
              <a:gd name="T6" fmla="*/ 0 w 245"/>
              <a:gd name="T7" fmla="*/ 405 h 405"/>
              <a:gd name="T8" fmla="*/ 0 w 245"/>
              <a:gd name="T9" fmla="*/ 298 h 4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5" h="405">
                <a:moveTo>
                  <a:pt x="0" y="298"/>
                </a:moveTo>
                <a:lnTo>
                  <a:pt x="172" y="0"/>
                </a:lnTo>
                <a:lnTo>
                  <a:pt x="245" y="0"/>
                </a:lnTo>
                <a:lnTo>
                  <a:pt x="0" y="405"/>
                </a:lnTo>
                <a:lnTo>
                  <a:pt x="0" y="298"/>
                </a:lnTo>
                <a:close/>
              </a:path>
            </a:pathLst>
          </a:custGeom>
          <a:solidFill>
            <a:srgbClr val="48516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400000">
            <a:off x="346083" y="4390036"/>
            <a:ext cx="2119086" cy="2816845"/>
          </a:xfrm>
          <a:custGeom>
            <a:avLst/>
            <a:gdLst>
              <a:gd name="T0" fmla="*/ 82 w 82"/>
              <a:gd name="T1" fmla="*/ 0 h 109"/>
              <a:gd name="T2" fmla="*/ 0 w 82"/>
              <a:gd name="T3" fmla="*/ 109 h 109"/>
              <a:gd name="T4" fmla="*/ 82 w 82"/>
              <a:gd name="T5" fmla="*/ 109 h 109"/>
              <a:gd name="T6" fmla="*/ 82 w 82"/>
              <a:gd name="T7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109">
                <a:moveTo>
                  <a:pt x="82" y="0"/>
                </a:moveTo>
                <a:lnTo>
                  <a:pt x="0" y="109"/>
                </a:lnTo>
                <a:lnTo>
                  <a:pt x="82" y="109"/>
                </a:lnTo>
                <a:lnTo>
                  <a:pt x="82" y="0"/>
                </a:lnTo>
                <a:close/>
              </a:path>
            </a:pathLst>
          </a:custGeom>
          <a:solidFill>
            <a:srgbClr val="D9D9D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C83F7D-6772-4621-8B96-76FA5E3A237E}"/>
              </a:ext>
            </a:extLst>
          </p:cNvPr>
          <p:cNvSpPr txBox="1"/>
          <p:nvPr/>
        </p:nvSpPr>
        <p:spPr>
          <a:xfrm>
            <a:off x="1688533" y="2843803"/>
            <a:ext cx="677817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t-E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9774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A687D1518E5FB43AFB4A67121B614F0" ma:contentTypeVersion="2" ma:contentTypeDescription="Loo uus dokument" ma:contentTypeScope="" ma:versionID="05f41f39345e7ffb2641204b71cd7836">
  <xsd:schema xmlns:xsd="http://www.w3.org/2001/XMLSchema" xmlns:xs="http://www.w3.org/2001/XMLSchema" xmlns:p="http://schemas.microsoft.com/office/2006/metadata/properties" xmlns:ns1="http://schemas.microsoft.com/sharepoint/v3" xmlns:ns2="a7338fc0-1f71-47ca-af62-527eb90cb0f3" targetNamespace="http://schemas.microsoft.com/office/2006/metadata/properties" ma:root="true" ma:fieldsID="b7d18e2338e437220cd68f230ab1a59e" ns1:_="" ns2:_="">
    <xsd:import namespace="http://schemas.microsoft.com/sharepoint/v3"/>
    <xsd:import namespace="a7338fc0-1f71-47ca-af62-527eb90cb0f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astamise alguskuupäev" ma:description="Veerg Ajastamise alguskuupäev on avaldamisfunktsiooni loodud saidiveerg, mille abil määratakse kuupäev ja kellaaeg, kui lehte esimest korda külastajatele kuvatakse." ma:hidden="true" ma:internalName="PublishingStartDate">
      <xsd:simpleType>
        <xsd:restriction base="dms:Unknown"/>
      </xsd:simpleType>
    </xsd:element>
    <xsd:element name="PublishingExpirationDate" ma:index="9" nillable="true" ma:displayName="Ajastamise lõppkuupäev" ma:description="Veerg Ajastamise lõppkuupäev on avaldamisfunktsiooni loodud saidiveerg, mille abil määratakse kuupäev ja kellaaeg, kui lehte enam külastajatele ei kuvata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338fc0-1f71-47ca-af62-527eb90cb0f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Ühiskasutuse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utüüp"/>
        <xsd:element ref="dc:title" minOccurs="0" maxOccurs="1" ma:index="4" ma:displayName="Pealkiri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haredWithUsers xmlns="a7338fc0-1f71-47ca-af62-527eb90cb0f3">
      <UserInfo>
        <DisplayName>Kõik</DisplayName>
        <AccountId>13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6DF0AE6-64BE-4184-86C0-9888E0FDE0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a7338fc0-1f71-47ca-af62-527eb90cb0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7777FA4-7099-4A7C-A0C4-CD1C1C3680F4}">
  <ds:schemaRefs>
    <ds:schemaRef ds:uri="http://purl.org/dc/elements/1.1/"/>
    <ds:schemaRef ds:uri="a7338fc0-1f71-47ca-af62-527eb90cb0f3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C242B68-7157-4BF8-BC2C-D257618304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4375</TotalTime>
  <Words>1269</Words>
  <Application>Microsoft Office PowerPoint</Application>
  <PresentationFormat>Laiekraan</PresentationFormat>
  <Paragraphs>158</Paragraphs>
  <Slides>17</Slides>
  <Notes>16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Gill Sans</vt:lpstr>
      <vt:lpstr>Lato</vt:lpstr>
      <vt:lpstr>Lato Heavy</vt:lpstr>
      <vt:lpstr>Times New Roman</vt:lpstr>
      <vt:lpstr>Office Theme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  <vt:lpstr>PowerPointi esitlus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keywords/>
  <dc:description/>
  <cp:lastModifiedBy>Mariann Saaliste</cp:lastModifiedBy>
  <cp:revision>418</cp:revision>
  <dcterms:created xsi:type="dcterms:W3CDTF">2017-11-22T12:33:05Z</dcterms:created>
  <dcterms:modified xsi:type="dcterms:W3CDTF">2022-05-24T06:20:39Z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0x0101004A687D1518E5FB43AFB4A67121B614F0</vt:lpwstr>
  </property>
</Properties>
</file>