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06" r:id="rId5"/>
    <p:sldId id="262" r:id="rId6"/>
    <p:sldId id="356" r:id="rId7"/>
    <p:sldId id="326" r:id="rId8"/>
    <p:sldId id="327" r:id="rId9"/>
    <p:sldId id="339" r:id="rId10"/>
    <p:sldId id="346" r:id="rId11"/>
    <p:sldId id="359" r:id="rId12"/>
    <p:sldId id="347" r:id="rId13"/>
    <p:sldId id="348" r:id="rId14"/>
    <p:sldId id="349" r:id="rId15"/>
    <p:sldId id="358" r:id="rId16"/>
    <p:sldId id="345" r:id="rId17"/>
    <p:sldId id="355" r:id="rId18"/>
    <p:sldId id="308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5"/>
    <a:srgbClr val="D9D9D9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7326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6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38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8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6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7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209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1. Eksperimentaalarendus – kehtivas seaduses arendustegevuse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/>
              <a:t>P 1 kehtivas seaduses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1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/>
              <a:t>Kvaliteet – nt publikatsioonid</a:t>
            </a:r>
          </a:p>
          <a:p>
            <a:pPr marL="228600" indent="-228600">
              <a:buAutoNum type="arabicPeriod"/>
            </a:pPr>
            <a:r>
              <a:rPr lang="et-EE" dirty="0"/>
              <a:t>Tulemuslikkus – nt patendid, doktoriõpe</a:t>
            </a:r>
          </a:p>
          <a:p>
            <a:pPr marL="228600" indent="-228600">
              <a:buAutoNum type="arabicPeriod"/>
            </a:pPr>
            <a:r>
              <a:rPr lang="et-EE" dirty="0"/>
              <a:t>Ühiskonna areng – avaliku sektori lepingud</a:t>
            </a:r>
          </a:p>
          <a:p>
            <a:pPr marL="228600" indent="-228600">
              <a:buAutoNum type="arabicPeriod"/>
            </a:pPr>
            <a:r>
              <a:rPr lang="et-EE" dirty="0"/>
              <a:t>Ettevõtluskoostöö – ettevõtluslepingud</a:t>
            </a:r>
          </a:p>
          <a:p>
            <a:pPr marL="228600" indent="-228600">
              <a:buAutoNum type="arabicPeriod"/>
            </a:pPr>
            <a:r>
              <a:rPr lang="et-EE" dirty="0"/>
              <a:t>Rahvusteadused – rahvusteadustega seotud tulemused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89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8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33184"/>
            <a:ext cx="3953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korralduse seaduse eelnõu.</a:t>
            </a:r>
          </a:p>
          <a:p>
            <a:r>
              <a:rPr lang="et-EE" sz="360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asutused</a:t>
            </a:r>
            <a:endParaRPr lang="id-ID" sz="36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688939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Katrin Pihor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Mariann Saaliste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6166" y="1188311"/>
            <a:ext cx="9217838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Teadus- ja arendusasutus võib olla asutatud riigiasutusena, kohaliku omavalitsuse asutusena, avalik-õigusliku juriidilise isikuna, avalik-õigusliku juriidilise isiku asutusena või eraõigusliku juriidilise isikuna.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Teadus- ja arendusasutused tegutsevad käesoleva seaduse, teiste õigusaktide ja oma põhimääruse või põhikirja alusel.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Riigiasutusena tegutseva teadus- ja arendusasutuse moodustab, korraldab ümber ja selle tegevuse lõpetab Vabariigi Valitsus. Kohaliku omavalitsuse asutusena tegutseva teadus- ja arendusasutuse moodustab, korraldab ümber ja selle tegevuse lõpetab kohaliku omavalitsuse volikogu.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Riigiasutusena, avalik-õigusliku juriidilise isikuna või tema asutusena asutatud teadus- ja arendusasutus registreeritakse riigi- ja kohaliku omavalitsuse asutuste riiklikus registris selle registri põhimääruses sätestatud korras.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Avalik-õigusliku juriidilise isikuna tegutseva teadus- ja arendusasutuse õiguslik seisund, eesmärk ja ülesanded, tegevuse alused ning juhtorganid sätestatakse avalik-õigusliku juriidilise isiku kohta käivas seaduses.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Eraõigusliku juriidilise isikuna tegutseva teadus- ja arendusasutuse õiguslik seisund, tegevuse alused ning juhtorganid sätestatakse eraõigusliku juriidilise isiku kohta käivas seaduses.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0078" y="357475"/>
            <a:ext cx="1014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 Teadus- ja arendusasutuste õiguslik seisund 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6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754770"/>
            <a:ext cx="9217838" cy="47089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Riigi- ja kohaliku omavalitsuse teadus- ja arendusasutust juhib direktor, kes kannab vastutust teadus- ja arendusasutuse üldseisundi ja arengu ning rahaliste vahendite õiguspärase ja otstarbeka kasutamise eest.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Direktori konkursi läbiviimise tingimused ja korra kehtestab minister, kelle juhitava ministeeriumi valitsemisalasse teadus- ja arendusasutus kuulub, või valla- või linnavalitsus.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Avaliku konkursi tulemuse alusel sõlmib direktoriga kuni viieks aastaks töölepingu minister, kelle juhitava ministeeriumi valitsemisalasse teadus- ja arendusasutus kuulub, vallavanem, linnapea või avalik-õigusliku juriidilise isiku juht või tema volitatud esindaja. Direktoriga tähtajalise töölepingu järjestikku sõlmimisel või tähtajalise töölepingu pikendamisel ei muutu töösuhe tähtajatuks.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Riigi- või kohaliku omavalitsuse asutusena tegutseva teadus- ja arendusasutuse teadus- ja arendustegevuse eesmärgid ja korraldamine määratakse kindlaks selle teadus- ja arendusasutuse põhimääruses, järgides käesoleva seaduse § 12 toodud tingimusi.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7755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 </a:t>
            </a: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kohaliku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omavalitsuse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t-EE" sz="36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arendusasutuste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36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juhtimine</a:t>
            </a:r>
            <a:r>
              <a:rPr lang="fi-FI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37687"/>
            <a:ext cx="9217838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 liikmeskonda kuuluvad: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alus- ja rakendusuuringuid või arendustegevust läbiviivad isikud – isikud, kes töötavad asutuses kas akadeemilise töötajana, teadus- ja arendusspetsialistina või insenerina, ning teadus- ja arendusasutuste ja nende struktuuriüksuste juhid, kes korraldavad teadus- ja arendustegevuse kavandamist ja elluviimist;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tehnikud – teadustöötajate juhtimisel alus- ja rakendusuuringuid või arendustegevust läbiviivad isikud, kellel on vastav ettevalmistus;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abipersonal – alus- ja rakendusuuringute või arendustegevuse läbiviimisesse kaasatud isikud, kelle tööülesanded ei ole otseselt seotud alus- ja rakendusuuringute või arendustegevuse läbiviimisega, ning teised teadus- ja arendusasutuse ülesannete täitmist toetavad isikud;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teised õigusaktides nimetatud isikud.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908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 Teadus- ja arendusasutuse liikmeskond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2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Edasine ajakava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38904" y="1887575"/>
            <a:ext cx="677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 7">
            <a:extLst>
              <a:ext uri="{FF2B5EF4-FFF2-40B4-BE49-F238E27FC236}">
                <a16:creationId xmlns:a16="http://schemas.microsoft.com/office/drawing/2014/main" id="{55D606F5-691A-4418-A61D-058D4C90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97161"/>
              </p:ext>
            </p:extLst>
          </p:nvPr>
        </p:nvGraphicFramePr>
        <p:xfrm>
          <a:off x="1886955" y="2117252"/>
          <a:ext cx="677817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30">
                  <a:extLst>
                    <a:ext uri="{9D8B030D-6E8A-4147-A177-3AD203B41FA5}">
                      <a16:colId xmlns:a16="http://schemas.microsoft.com/office/drawing/2014/main" val="1861762624"/>
                    </a:ext>
                  </a:extLst>
                </a:gridCol>
                <a:gridCol w="5180541">
                  <a:extLst>
                    <a:ext uri="{9D8B030D-6E8A-4147-A177-3AD203B41FA5}">
                      <a16:colId xmlns:a16="http://schemas.microsoft.com/office/drawing/2014/main" val="302247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Tegevus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12.01.2022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Rahastamise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3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13.01.2022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 asutuste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14.01.2022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Tagasiside eelnõu esimese versiooni kohta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Jaanuari 3. nädal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Mõistete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5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28.01.2022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Juhtrühma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2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15.02.2022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TAN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II kv algus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Eelnõu majavälisele kooskõlastusele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2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2419" y="437358"/>
            <a:ext cx="291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Rakendus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8653C-084F-486B-A6D4-D9147FCF7168}"/>
              </a:ext>
            </a:extLst>
          </p:cNvPr>
          <p:cNvSpPr txBox="1"/>
          <p:nvPr/>
        </p:nvSpPr>
        <p:spPr>
          <a:xfrm>
            <a:off x="2092419" y="1382085"/>
            <a:ext cx="90440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</a:t>
            </a:r>
            <a:r>
              <a:rPr lang="fi-FI" sz="2000" dirty="0" err="1">
                <a:solidFill>
                  <a:srgbClr val="FF0000"/>
                </a:solidFill>
              </a:rPr>
              <a:t>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ning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innovatsiooni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koostöökogu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moodustamise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töökor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Riigi teaduspreemiate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Teadus- ja Arendustegevuse ning Innovatsioonipoliitika Nõukogu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Teadus- ja arendustegevuse valdkonna riiklikke konkursside läbiviimise tingimused ja 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Riikliku teaduseetika süsteemi korraldamise tingimused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Eesti Teadusagentuuri hindamisnõukogu moodustamise kord ja töökord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Eesti Teadusinfosüsteemi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FF0000"/>
                </a:solidFill>
              </a:rPr>
              <a:t>Teadus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korralise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evalveerimise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taotlemise</a:t>
            </a:r>
            <a:r>
              <a:rPr lang="fi-FI" sz="2000" dirty="0">
                <a:solidFill>
                  <a:srgbClr val="FF0000"/>
                </a:solidFill>
              </a:rPr>
              <a:t>, </a:t>
            </a:r>
            <a:r>
              <a:rPr lang="fi-FI" sz="2000" dirty="0" err="1">
                <a:solidFill>
                  <a:srgbClr val="FF0000"/>
                </a:solidFill>
              </a:rPr>
              <a:t>läbiviimise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tulemuse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kinnitamise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tingimused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endParaRPr lang="et-EE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Tulemusrahastamisel arvesse võetavate tulemusnäitajate täpsustused, nende osakaalud ja tulemusrahastamise arvestamise alused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Süsteemitoetuste eraldamise tingimused ja korrad</a:t>
            </a:r>
          </a:p>
        </p:txBody>
      </p:sp>
    </p:spTree>
    <p:extLst>
      <p:ext uri="{BB962C8B-B14F-4D97-AF65-F5344CB8AC3E}">
        <p14:creationId xmlns:p14="http://schemas.microsoft.com/office/powerpoint/2010/main" val="230310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Arutada läbi saadetud eelnõu mustandi TA asutusi reguleeriv osa;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Saada konkreetseid ettepanekuid peatüki sätete sõnastamiseks.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Töörühma koosoleku eesmärk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b="1464"/>
          <a:stretch/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40540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TAI finantseerimise põhimõtteid;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Sätestada selgemalt TAI süsteemi osapooled, nende rollid ja vastutus.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muutmise </a:t>
            </a:r>
          </a:p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eesmärgid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178"/>
          <a:stretch>
            <a:fillRect/>
          </a:stretch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8714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ülesehitus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r="2689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Peatükid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Üldsätted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riiklik korraldamine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finantseerimine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rakendamine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92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582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02055" y="1817017"/>
            <a:ext cx="67665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12 Teadus- ja arendusasutus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13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Positiivselt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arendusasutuste ülesanded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15 Teadus- ja arendusasutuste õiguslik seisund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16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kohaliku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omavalitsuse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ja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arendusasutuste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juhtimine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17 </a:t>
            </a: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 liikmeskond</a:t>
            </a: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98477"/>
            <a:ext cx="9323143" cy="46166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Teadus- ja arendusasutus on juriidiline isik või asutus, mille: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põhitegevus on alusuuringute, rakendusuuringute või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eksperimentaalarenduse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või mitme nimetatud tegevuse läbiviimine;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põhitegevusega kaasnevaks tegevuseks on levitada teadmisi õpetamise, publitseerimise ja teadmussiirde kaudu;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liikmeskonda kuuluvad põhitegevuseks vajalike alus- ja rakendusuuringute või arendustegevusega tegelevad töötajad;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hooned, ruumid, sisustus ja muu vara on piisavad ning sobivad põhitegevuse läbiviimiseks.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Lõikes 1 toodud nõuetele vastavad teadus- ja arendusasutustel on õigus taotleda korralist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evalveerimist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619196"/>
            <a:ext cx="632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12 Teadus- ja arendusasutus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2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911640"/>
            <a:ext cx="8932244" cy="40934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Positiivselt </a:t>
            </a:r>
            <a:r>
              <a:rPr lang="et-EE" sz="20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arendusasutuste ülesanded avaliku hüve loomisel on järgmised: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edendada teadusi ning pakkuda ühiskonnale vajalikke teadus- ja arendustegevusel põhinevaid avalikke teenuseid, toetades nende tegevustega ühiskonna ja majanduse arengut ning rahvusvahelistumist ja rahvuskultuuri püsimist;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tagada asutuses läbiviidava teadus- ja arendustegevuse vastavus  üldtunnustatud eetikanormidele ja teaduse heale tavale;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tagada riigieelarvelistest vahenditest finantseeritud teadus- ja arendustegevuse tulemuste, kui seda ei piira teised õigusaktid, kättesaadavus avalikkusele;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teha asutuse teadus- ja arendustegevusega seotud andmed kättesaadavaks Eesti Teadusinfosüsteemis ja vastutada andmete õigsuse eest.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780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13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Positiivselt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arendusasutuste ülesanded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21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5417" y="1083689"/>
            <a:ext cx="9891034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teadus- ja arendustegevuse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välishindamine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mis viiakse läbi kas korralise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evalveerimisena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arendusasutuse taseme 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 jätkusuutlikkuse 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hindamiseks asutuse poolt valitud valdkonnas või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sihtevalveerimisena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teaduspoliitika kujundamiseks ning teadus- ja arendustegevuse korraldamiseks vajaliku teabe saamiseks.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tulemused ning nendega kaasnevad hinnangud ja soovitused on avalikud, kui seaduses ei ole sätestatud teisiti.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Korralisel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evalveerimisel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hinnatakse perioodiliste voorudena teadus- ja arendusasutuste teadus- ja arendustegevuse kvaliteeti teadus- ja arendustegevuse valdkondades, võrreldes seda rahvusvahelise tasemega.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Korralise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voor viiakse läbi iga seitsme aasta järel kõikides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evalveerimist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taotlenud teadus- ja arendusasutustes samaaegselt. 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Kui voorude vahelisel perioodil tekib vajadus täiendava korralise </a:t>
            </a:r>
            <a:r>
              <a:rPr lang="et-EE" dirty="0" err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järele, viiakse läbi erakorraline voor. Erakorraline voor viiakse läbi juhul, kui </a:t>
            </a:r>
            <a:r>
              <a:rPr lang="et-EE" dirty="0" err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evalveerimist</a:t>
            </a: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taotleb voorude vahelisel ajaperioodil vähemalt kolm teadus- ja arendusasutust.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Teadus- ja arendustegevuse korralise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taotlemise, läbiviimise ja tulemuse kinnitamise täpsemad tingimused ja korra kehtestab valdkonna eest vastutav minister määrusega.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(6) Valdkonna eest vastutav minister kinnitab hindamiskomisjoni põhjendatud ettepaneku alusel korralise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otsuse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evalveerida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arendusasutuse teadus- ja arendustegevus vastavas valdkonnas positiivselt või negatiivselt.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02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14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7664" y="1083689"/>
            <a:ext cx="9977661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(7) Korralise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positiivne otsus kehtib seitse aastat, kuid mitte kauem kui järgmise korralise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vooru otsuste kinnitamiseni. Kui uut korralist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evalveerimist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taotletud vähemalt aasta enne korralise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positiivse otsuse kehtivusaja lõppemist, kuid taotlejast mitteolenevatel põhjustel ei ole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evalveerimist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läbi viidud, pikeneb korralise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positiivse otsuse kehtivusaeg kuni uue korralise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otsuse kehtima hakkamiseni.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 Valdkonna eest vastutav minister võib positiivse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evalveerimisotsuse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tühistada ennetähtaegselt, kui § 12 lõikes 1 toodud tingimused ei ole enam täidetud.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(9) Haridus- ja Teadusministeeriumil on õigus korraldada omal algatusel või teistest seadustest tulenevatel asjaoludel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sihtevalveerimisi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arendustegevust suunavate valdkonna arengukavade või muude teaduspoliitiliste otsuste ja meetmete ettevalmistamiseks või nende mõjude ning rakendamise hindamiseks ja analüüsimiseks.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(10)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Sihtevalveerimise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teema, osalejad ja täpsema korralduse kinnitab valdkonna eest vastutav minister käskkirjaga, kooskõlastades selle juhul, kui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sihtevalveerimine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puudutab teise ministeeriumi haldusala, vastava ministeeriumiga.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(11)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Sihtevalveerimisel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osalevad 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positiivselt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arendusasutused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kuid osaleda võivad ka teised asutused, kelle teadus ja arendustegevuse kvaliteeti soovitakse hinnata.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Evalveerimine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(2)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7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77FA4-7099-4A7C-A0C4-CD1C1C3680F4}">
  <ds:schemaRefs>
    <ds:schemaRef ds:uri="a7338fc0-1f71-47ca-af62-527eb90cb0f3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1387</Words>
  <Application>Microsoft Office PowerPoint</Application>
  <PresentationFormat>Laiekraan</PresentationFormat>
  <Paragraphs>143</Paragraphs>
  <Slides>15</Slides>
  <Notes>14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Lato</vt:lpstr>
      <vt:lpstr>Lato Heavy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420</cp:revision>
  <dcterms:created xsi:type="dcterms:W3CDTF">2017-11-22T12:33:05Z</dcterms:created>
  <dcterms:modified xsi:type="dcterms:W3CDTF">2022-05-24T07:56:29Z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