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06" r:id="rId5"/>
    <p:sldId id="262" r:id="rId6"/>
    <p:sldId id="356" r:id="rId7"/>
    <p:sldId id="326" r:id="rId8"/>
    <p:sldId id="354" r:id="rId9"/>
    <p:sldId id="327" r:id="rId10"/>
    <p:sldId id="339" r:id="rId11"/>
    <p:sldId id="346" r:id="rId12"/>
    <p:sldId id="347" r:id="rId13"/>
    <p:sldId id="348" r:id="rId14"/>
    <p:sldId id="349" r:id="rId15"/>
    <p:sldId id="357" r:id="rId16"/>
    <p:sldId id="358" r:id="rId17"/>
    <p:sldId id="350" r:id="rId18"/>
    <p:sldId id="351" r:id="rId19"/>
    <p:sldId id="352" r:id="rId20"/>
    <p:sldId id="353" r:id="rId21"/>
    <p:sldId id="345" r:id="rId22"/>
    <p:sldId id="355" r:id="rId23"/>
    <p:sldId id="308" r:id="rId2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B5"/>
    <a:srgbClr val="D9D9D9"/>
    <a:srgbClr val="485160"/>
    <a:srgbClr val="4EB0C2"/>
    <a:srgbClr val="A1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7326" autoAdjust="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4D4A3-D1B5-4CA0-A145-4DED892A6E97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996DF-84FF-43A4-9643-9AE356ABF5B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90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6BC0-97F5-4438-ACBF-4885E58BB790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771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62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384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459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34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17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534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47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085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26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72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12095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09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79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24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95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t-EE" dirty="0"/>
              <a:t>Täpsemad ülesanded põhimääruses</a:t>
            </a:r>
          </a:p>
          <a:p>
            <a:pPr marL="228600" indent="-228600">
              <a:buAutoNum type="arabicPeriod"/>
            </a:pPr>
            <a:r>
              <a:rPr lang="et-EE" dirty="0"/>
              <a:t>Riigikantselei ülesannet on täpsustatud, tehnilise teenindamise asemel korraldab tööd.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11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88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52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4457" y="-1"/>
            <a:ext cx="4151086" cy="5936343"/>
          </a:xfrm>
          <a:custGeom>
            <a:avLst/>
            <a:gdLst>
              <a:gd name="connsiteX0" fmla="*/ 0 w 4151086"/>
              <a:gd name="connsiteY0" fmla="*/ 0 h 5936343"/>
              <a:gd name="connsiteX1" fmla="*/ 4151086 w 4151086"/>
              <a:gd name="connsiteY1" fmla="*/ 0 h 5936343"/>
              <a:gd name="connsiteX2" fmla="*/ 4151086 w 4151086"/>
              <a:gd name="connsiteY2" fmla="*/ 5936343 h 5936343"/>
              <a:gd name="connsiteX3" fmla="*/ 0 w 4151086"/>
              <a:gd name="connsiteY3" fmla="*/ 5936343 h 593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1086" h="5936343">
                <a:moveTo>
                  <a:pt x="0" y="0"/>
                </a:moveTo>
                <a:lnTo>
                  <a:pt x="4151086" y="0"/>
                </a:lnTo>
                <a:lnTo>
                  <a:pt x="4151086" y="5936343"/>
                </a:lnTo>
                <a:lnTo>
                  <a:pt x="0" y="5936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1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572778" y="734097"/>
            <a:ext cx="4619223" cy="5383369"/>
          </a:xfrm>
          <a:custGeom>
            <a:avLst/>
            <a:gdLst>
              <a:gd name="connsiteX0" fmla="*/ 0 w 4619223"/>
              <a:gd name="connsiteY0" fmla="*/ 0 h 5383369"/>
              <a:gd name="connsiteX1" fmla="*/ 4619223 w 4619223"/>
              <a:gd name="connsiteY1" fmla="*/ 0 h 5383369"/>
              <a:gd name="connsiteX2" fmla="*/ 4619223 w 4619223"/>
              <a:gd name="connsiteY2" fmla="*/ 5383369 h 5383369"/>
              <a:gd name="connsiteX3" fmla="*/ 0 w 4619223"/>
              <a:gd name="connsiteY3" fmla="*/ 5383369 h 53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223" h="5383369">
                <a:moveTo>
                  <a:pt x="0" y="0"/>
                </a:moveTo>
                <a:lnTo>
                  <a:pt x="4619223" y="0"/>
                </a:lnTo>
                <a:lnTo>
                  <a:pt x="4619223" y="5383369"/>
                </a:lnTo>
                <a:lnTo>
                  <a:pt x="0" y="53833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58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205935" y="298036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857832" y="262708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423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25028" cy="6858000"/>
          </a:xfrm>
          <a:custGeom>
            <a:avLst/>
            <a:gdLst>
              <a:gd name="connsiteX0" fmla="*/ 0 w 6125028"/>
              <a:gd name="connsiteY0" fmla="*/ 0 h 6858000"/>
              <a:gd name="connsiteX1" fmla="*/ 6125028 w 6125028"/>
              <a:gd name="connsiteY1" fmla="*/ 0 h 6858000"/>
              <a:gd name="connsiteX2" fmla="*/ 4949371 w 6125028"/>
              <a:gd name="connsiteY2" fmla="*/ 6858000 h 6858000"/>
              <a:gd name="connsiteX3" fmla="*/ 0 w 61250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5028" h="6858000">
                <a:moveTo>
                  <a:pt x="0" y="0"/>
                </a:moveTo>
                <a:lnTo>
                  <a:pt x="6125028" y="0"/>
                </a:lnTo>
                <a:lnTo>
                  <a:pt x="49493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3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62743" y="2104571"/>
            <a:ext cx="3860800" cy="2438400"/>
          </a:xfrm>
          <a:custGeom>
            <a:avLst/>
            <a:gdLst>
              <a:gd name="connsiteX0" fmla="*/ 0 w 3860800"/>
              <a:gd name="connsiteY0" fmla="*/ 0 h 2438400"/>
              <a:gd name="connsiteX1" fmla="*/ 3860800 w 3860800"/>
              <a:gd name="connsiteY1" fmla="*/ 0 h 2438400"/>
              <a:gd name="connsiteX2" fmla="*/ 3860800 w 3860800"/>
              <a:gd name="connsiteY2" fmla="*/ 2438400 h 2438400"/>
              <a:gd name="connsiteX3" fmla="*/ 0 w 38608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0" h="2438400">
                <a:moveTo>
                  <a:pt x="0" y="0"/>
                </a:moveTo>
                <a:lnTo>
                  <a:pt x="3860800" y="0"/>
                </a:lnTo>
                <a:lnTo>
                  <a:pt x="38608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95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74743" y="1596571"/>
            <a:ext cx="2481943" cy="3323772"/>
          </a:xfrm>
          <a:custGeom>
            <a:avLst/>
            <a:gdLst>
              <a:gd name="connsiteX0" fmla="*/ 0 w 2481943"/>
              <a:gd name="connsiteY0" fmla="*/ 0 h 3323772"/>
              <a:gd name="connsiteX1" fmla="*/ 2481943 w 2481943"/>
              <a:gd name="connsiteY1" fmla="*/ 0 h 3323772"/>
              <a:gd name="connsiteX2" fmla="*/ 2481943 w 2481943"/>
              <a:gd name="connsiteY2" fmla="*/ 3323772 h 3323772"/>
              <a:gd name="connsiteX3" fmla="*/ 0 w 2481943"/>
              <a:gd name="connsiteY3" fmla="*/ 3323772 h 332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3" h="3323772">
                <a:moveTo>
                  <a:pt x="0" y="0"/>
                </a:moveTo>
                <a:lnTo>
                  <a:pt x="2481943" y="0"/>
                </a:lnTo>
                <a:lnTo>
                  <a:pt x="2481943" y="3323772"/>
                </a:lnTo>
                <a:lnTo>
                  <a:pt x="0" y="33237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371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16700" y="1155700"/>
            <a:ext cx="2628900" cy="4521200"/>
          </a:xfrm>
          <a:custGeom>
            <a:avLst/>
            <a:gdLst>
              <a:gd name="connsiteX0" fmla="*/ 0 w 2628900"/>
              <a:gd name="connsiteY0" fmla="*/ 0 h 4521200"/>
              <a:gd name="connsiteX1" fmla="*/ 2628900 w 2628900"/>
              <a:gd name="connsiteY1" fmla="*/ 0 h 4521200"/>
              <a:gd name="connsiteX2" fmla="*/ 2628900 w 2628900"/>
              <a:gd name="connsiteY2" fmla="*/ 4521200 h 4521200"/>
              <a:gd name="connsiteX3" fmla="*/ 0 w 2628900"/>
              <a:gd name="connsiteY3" fmla="*/ 452120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521200">
                <a:moveTo>
                  <a:pt x="0" y="0"/>
                </a:moveTo>
                <a:lnTo>
                  <a:pt x="2628900" y="0"/>
                </a:lnTo>
                <a:lnTo>
                  <a:pt x="2628900" y="4521200"/>
                </a:lnTo>
                <a:lnTo>
                  <a:pt x="0" y="4521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31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81100" y="1238250"/>
            <a:ext cx="2990850" cy="3943350"/>
          </a:xfrm>
          <a:custGeom>
            <a:avLst/>
            <a:gdLst>
              <a:gd name="connsiteX0" fmla="*/ 0 w 2990850"/>
              <a:gd name="connsiteY0" fmla="*/ 0 h 3943350"/>
              <a:gd name="connsiteX1" fmla="*/ 2990850 w 2990850"/>
              <a:gd name="connsiteY1" fmla="*/ 0 h 3943350"/>
              <a:gd name="connsiteX2" fmla="*/ 2990850 w 2990850"/>
              <a:gd name="connsiteY2" fmla="*/ 3943350 h 3943350"/>
              <a:gd name="connsiteX3" fmla="*/ 0 w 2990850"/>
              <a:gd name="connsiteY3" fmla="*/ 3943350 h 39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850" h="3943350">
                <a:moveTo>
                  <a:pt x="0" y="0"/>
                </a:moveTo>
                <a:lnTo>
                  <a:pt x="2990850" y="0"/>
                </a:lnTo>
                <a:lnTo>
                  <a:pt x="2990850" y="3943350"/>
                </a:lnTo>
                <a:lnTo>
                  <a:pt x="0" y="3943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21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0182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7960113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981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315198" y="0"/>
            <a:ext cx="9876803" cy="6864350"/>
          </a:xfrm>
          <a:custGeom>
            <a:avLst/>
            <a:gdLst>
              <a:gd name="connsiteX0" fmla="*/ 3905250 w 9876803"/>
              <a:gd name="connsiteY0" fmla="*/ 0 h 6864350"/>
              <a:gd name="connsiteX1" fmla="*/ 9876803 w 9876803"/>
              <a:gd name="connsiteY1" fmla="*/ 0 h 6864350"/>
              <a:gd name="connsiteX2" fmla="*/ 9876803 w 9876803"/>
              <a:gd name="connsiteY2" fmla="*/ 6858000 h 6864350"/>
              <a:gd name="connsiteX3" fmla="*/ 0 w 9876803"/>
              <a:gd name="connsiteY3" fmla="*/ 686435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6803" h="6864350">
                <a:moveTo>
                  <a:pt x="3905250" y="0"/>
                </a:moveTo>
                <a:lnTo>
                  <a:pt x="9876803" y="0"/>
                </a:lnTo>
                <a:lnTo>
                  <a:pt x="9876803" y="6858000"/>
                </a:lnTo>
                <a:lnTo>
                  <a:pt x="0" y="686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801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51324" y="1"/>
            <a:ext cx="7943996" cy="6858000"/>
          </a:xfrm>
          <a:custGeom>
            <a:avLst/>
            <a:gdLst>
              <a:gd name="connsiteX0" fmla="*/ 3976274 w 7943996"/>
              <a:gd name="connsiteY0" fmla="*/ 0 h 6858000"/>
              <a:gd name="connsiteX1" fmla="*/ 7943996 w 7943996"/>
              <a:gd name="connsiteY1" fmla="*/ 0 h 6858000"/>
              <a:gd name="connsiteX2" fmla="*/ 7943996 w 7943996"/>
              <a:gd name="connsiteY2" fmla="*/ 3437551 h 6858000"/>
              <a:gd name="connsiteX3" fmla="*/ 5951584 w 7943996"/>
              <a:gd name="connsiteY3" fmla="*/ 6858000 h 6858000"/>
              <a:gd name="connsiteX4" fmla="*/ 0 w 794399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3996" h="6858000">
                <a:moveTo>
                  <a:pt x="3976274" y="0"/>
                </a:moveTo>
                <a:lnTo>
                  <a:pt x="7943996" y="0"/>
                </a:lnTo>
                <a:lnTo>
                  <a:pt x="7943996" y="3437551"/>
                </a:lnTo>
                <a:lnTo>
                  <a:pt x="595158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43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06862" y="0"/>
            <a:ext cx="5585138" cy="6870062"/>
          </a:xfrm>
          <a:custGeom>
            <a:avLst/>
            <a:gdLst>
              <a:gd name="connsiteX0" fmla="*/ 0 w 5585138"/>
              <a:gd name="connsiteY0" fmla="*/ 0 h 6870062"/>
              <a:gd name="connsiteX1" fmla="*/ 5585138 w 5585138"/>
              <a:gd name="connsiteY1" fmla="*/ 0 h 6870062"/>
              <a:gd name="connsiteX2" fmla="*/ 5585138 w 5585138"/>
              <a:gd name="connsiteY2" fmla="*/ 6870062 h 6870062"/>
              <a:gd name="connsiteX3" fmla="*/ 3931868 w 5585138"/>
              <a:gd name="connsiteY3" fmla="*/ 6870062 h 687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138" h="6870062">
                <a:moveTo>
                  <a:pt x="0" y="0"/>
                </a:moveTo>
                <a:lnTo>
                  <a:pt x="5585138" y="0"/>
                </a:lnTo>
                <a:lnTo>
                  <a:pt x="5585138" y="6870062"/>
                </a:lnTo>
                <a:lnTo>
                  <a:pt x="3931868" y="68700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351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2621030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4385382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6209347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7967828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174500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353455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6"/>
          </p:nvPr>
        </p:nvSpPr>
        <p:spPr>
          <a:xfrm>
            <a:off x="532577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710356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8"/>
          </p:nvPr>
        </p:nvSpPr>
        <p:spPr>
          <a:xfrm>
            <a:off x="889478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9"/>
          </p:nvPr>
        </p:nvSpPr>
        <p:spPr>
          <a:xfrm>
            <a:off x="2610155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0"/>
          </p:nvPr>
        </p:nvSpPr>
        <p:spPr>
          <a:xfrm>
            <a:off x="438794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21"/>
          </p:nvPr>
        </p:nvSpPr>
        <p:spPr>
          <a:xfrm>
            <a:off x="622201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2"/>
          </p:nvPr>
        </p:nvSpPr>
        <p:spPr>
          <a:xfrm>
            <a:off x="7985740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56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67450" y="0"/>
            <a:ext cx="5924550" cy="6858000"/>
          </a:xfrm>
          <a:custGeom>
            <a:avLst/>
            <a:gdLst>
              <a:gd name="connsiteX0" fmla="*/ 2743200 w 5924550"/>
              <a:gd name="connsiteY0" fmla="*/ 0 h 6858000"/>
              <a:gd name="connsiteX1" fmla="*/ 5924550 w 5924550"/>
              <a:gd name="connsiteY1" fmla="*/ 0 h 6858000"/>
              <a:gd name="connsiteX2" fmla="*/ 5924550 w 5924550"/>
              <a:gd name="connsiteY2" fmla="*/ 6858000 h 6858000"/>
              <a:gd name="connsiteX3" fmla="*/ 0 w 5924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4550" h="6858000">
                <a:moveTo>
                  <a:pt x="2743200" y="0"/>
                </a:moveTo>
                <a:lnTo>
                  <a:pt x="5924550" y="0"/>
                </a:lnTo>
                <a:lnTo>
                  <a:pt x="5924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928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09371" y="2592100"/>
            <a:ext cx="4484914" cy="2960914"/>
          </a:xfrm>
          <a:custGeom>
            <a:avLst/>
            <a:gdLst>
              <a:gd name="connsiteX0" fmla="*/ 0 w 4484914"/>
              <a:gd name="connsiteY0" fmla="*/ 0 h 2960914"/>
              <a:gd name="connsiteX1" fmla="*/ 4484914 w 4484914"/>
              <a:gd name="connsiteY1" fmla="*/ 0 h 2960914"/>
              <a:gd name="connsiteX2" fmla="*/ 4484914 w 4484914"/>
              <a:gd name="connsiteY2" fmla="*/ 2960914 h 2960914"/>
              <a:gd name="connsiteX3" fmla="*/ 0 w 4484914"/>
              <a:gd name="connsiteY3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914" h="2960914">
                <a:moveTo>
                  <a:pt x="0" y="0"/>
                </a:moveTo>
                <a:lnTo>
                  <a:pt x="4484914" y="0"/>
                </a:lnTo>
                <a:lnTo>
                  <a:pt x="4484914" y="2960914"/>
                </a:lnTo>
                <a:lnTo>
                  <a:pt x="0" y="2960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93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07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flipH="1">
            <a:off x="5883125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2396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5037" y="2203963"/>
            <a:ext cx="6138808" cy="2604341"/>
          </a:xfrm>
          <a:custGeom>
            <a:avLst/>
            <a:gdLst>
              <a:gd name="connsiteX0" fmla="*/ 1400655 w 6138808"/>
              <a:gd name="connsiteY0" fmla="*/ 0 h 2604341"/>
              <a:gd name="connsiteX1" fmla="*/ 6138808 w 6138808"/>
              <a:gd name="connsiteY1" fmla="*/ 0 h 2604341"/>
              <a:gd name="connsiteX2" fmla="*/ 6138808 w 6138808"/>
              <a:gd name="connsiteY2" fmla="*/ 2604341 h 2604341"/>
              <a:gd name="connsiteX3" fmla="*/ 0 w 6138808"/>
              <a:gd name="connsiteY3" fmla="*/ 2604341 h 26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08" h="2604341">
                <a:moveTo>
                  <a:pt x="1400655" y="0"/>
                </a:moveTo>
                <a:lnTo>
                  <a:pt x="6138808" y="0"/>
                </a:lnTo>
                <a:lnTo>
                  <a:pt x="6138808" y="2604341"/>
                </a:lnTo>
                <a:lnTo>
                  <a:pt x="0" y="26043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6751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32637" y="1383511"/>
            <a:ext cx="3107663" cy="1963738"/>
          </a:xfrm>
          <a:custGeom>
            <a:avLst/>
            <a:gdLst>
              <a:gd name="connsiteX0" fmla="*/ 0 w 3107663"/>
              <a:gd name="connsiteY0" fmla="*/ 0 h 1963738"/>
              <a:gd name="connsiteX1" fmla="*/ 3107663 w 3107663"/>
              <a:gd name="connsiteY1" fmla="*/ 0 h 1963738"/>
              <a:gd name="connsiteX2" fmla="*/ 3107663 w 3107663"/>
              <a:gd name="connsiteY2" fmla="*/ 1963738 h 1963738"/>
              <a:gd name="connsiteX3" fmla="*/ 0 w 3107663"/>
              <a:gd name="connsiteY3" fmla="*/ 1963738 h 19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663" h="1963738">
                <a:moveTo>
                  <a:pt x="0" y="0"/>
                </a:moveTo>
                <a:lnTo>
                  <a:pt x="3107663" y="0"/>
                </a:lnTo>
                <a:lnTo>
                  <a:pt x="3107663" y="1963738"/>
                </a:lnTo>
                <a:lnTo>
                  <a:pt x="0" y="19637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5150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525588"/>
            <a:ext cx="6026765" cy="3600204"/>
          </a:xfrm>
          <a:custGeom>
            <a:avLst/>
            <a:gdLst>
              <a:gd name="connsiteX0" fmla="*/ 0 w 6026765"/>
              <a:gd name="connsiteY0" fmla="*/ 0 h 3600204"/>
              <a:gd name="connsiteX1" fmla="*/ 6026765 w 6026765"/>
              <a:gd name="connsiteY1" fmla="*/ 0 h 3600204"/>
              <a:gd name="connsiteX2" fmla="*/ 3806378 w 6026765"/>
              <a:gd name="connsiteY2" fmla="*/ 3600204 h 3600204"/>
              <a:gd name="connsiteX3" fmla="*/ 0 w 6026765"/>
              <a:gd name="connsiteY3" fmla="*/ 3600204 h 360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6765" h="3600204">
                <a:moveTo>
                  <a:pt x="0" y="0"/>
                </a:moveTo>
                <a:lnTo>
                  <a:pt x="6026765" y="0"/>
                </a:lnTo>
                <a:lnTo>
                  <a:pt x="3806378" y="3600204"/>
                </a:lnTo>
                <a:lnTo>
                  <a:pt x="0" y="36002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559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4833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91788" y="664029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1173841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009740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4591788" y="4403931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85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19149" cy="6857992"/>
          </a:xfrm>
          <a:custGeom>
            <a:avLst/>
            <a:gdLst>
              <a:gd name="connsiteX0" fmla="*/ 1653266 w 6319149"/>
              <a:gd name="connsiteY0" fmla="*/ 0 h 6857992"/>
              <a:gd name="connsiteX1" fmla="*/ 6319149 w 6319149"/>
              <a:gd name="connsiteY1" fmla="*/ 0 h 6857992"/>
              <a:gd name="connsiteX2" fmla="*/ 2437037 w 6319149"/>
              <a:gd name="connsiteY2" fmla="*/ 6857992 h 6857992"/>
              <a:gd name="connsiteX3" fmla="*/ 0 w 6319149"/>
              <a:gd name="connsiteY3" fmla="*/ 6857992 h 6857992"/>
              <a:gd name="connsiteX4" fmla="*/ 0 w 6319149"/>
              <a:gd name="connsiteY4" fmla="*/ 2816676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9149" h="6857992">
                <a:moveTo>
                  <a:pt x="1653266" y="0"/>
                </a:moveTo>
                <a:lnTo>
                  <a:pt x="6319149" y="0"/>
                </a:lnTo>
                <a:lnTo>
                  <a:pt x="2437037" y="6857992"/>
                </a:lnTo>
                <a:lnTo>
                  <a:pt x="0" y="6857992"/>
                </a:lnTo>
                <a:lnTo>
                  <a:pt x="0" y="2816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163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200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32152" y="-7543"/>
            <a:ext cx="6059848" cy="6865543"/>
          </a:xfrm>
          <a:custGeom>
            <a:avLst/>
            <a:gdLst>
              <a:gd name="connsiteX0" fmla="*/ 3848475 w 6059848"/>
              <a:gd name="connsiteY0" fmla="*/ 0 h 6865543"/>
              <a:gd name="connsiteX1" fmla="*/ 6059848 w 6059848"/>
              <a:gd name="connsiteY1" fmla="*/ 0 h 6865543"/>
              <a:gd name="connsiteX2" fmla="*/ 6059848 w 6059848"/>
              <a:gd name="connsiteY2" fmla="*/ 6865543 h 6865543"/>
              <a:gd name="connsiteX3" fmla="*/ 0 w 6059848"/>
              <a:gd name="connsiteY3" fmla="*/ 6865543 h 68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9848" h="6865543">
                <a:moveTo>
                  <a:pt x="3848475" y="0"/>
                </a:moveTo>
                <a:lnTo>
                  <a:pt x="6059848" y="0"/>
                </a:lnTo>
                <a:lnTo>
                  <a:pt x="6059848" y="6865543"/>
                </a:lnTo>
                <a:lnTo>
                  <a:pt x="0" y="6865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888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33272" cy="5944172"/>
          </a:xfrm>
          <a:custGeom>
            <a:avLst/>
            <a:gdLst>
              <a:gd name="connsiteX0" fmla="*/ 0 w 3433272"/>
              <a:gd name="connsiteY0" fmla="*/ 0 h 5944172"/>
              <a:gd name="connsiteX1" fmla="*/ 3433272 w 3433272"/>
              <a:gd name="connsiteY1" fmla="*/ 0 h 5944172"/>
              <a:gd name="connsiteX2" fmla="*/ 0 w 3433272"/>
              <a:gd name="connsiteY2" fmla="*/ 5944172 h 594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3272" h="5944172">
                <a:moveTo>
                  <a:pt x="0" y="0"/>
                </a:moveTo>
                <a:lnTo>
                  <a:pt x="3433272" y="0"/>
                </a:lnTo>
                <a:lnTo>
                  <a:pt x="0" y="5944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58743" y="1376112"/>
            <a:ext cx="3797053" cy="2373155"/>
          </a:xfrm>
          <a:custGeom>
            <a:avLst/>
            <a:gdLst>
              <a:gd name="connsiteX0" fmla="*/ 0 w 3797053"/>
              <a:gd name="connsiteY0" fmla="*/ 0 h 2373155"/>
              <a:gd name="connsiteX1" fmla="*/ 3797053 w 3797053"/>
              <a:gd name="connsiteY1" fmla="*/ 0 h 2373155"/>
              <a:gd name="connsiteX2" fmla="*/ 3797053 w 3797053"/>
              <a:gd name="connsiteY2" fmla="*/ 2373155 h 2373155"/>
              <a:gd name="connsiteX3" fmla="*/ 0 w 3797053"/>
              <a:gd name="connsiteY3" fmla="*/ 2373155 h 237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053" h="2373155">
                <a:moveTo>
                  <a:pt x="0" y="0"/>
                </a:moveTo>
                <a:lnTo>
                  <a:pt x="3797053" y="0"/>
                </a:lnTo>
                <a:lnTo>
                  <a:pt x="3797053" y="2373155"/>
                </a:lnTo>
                <a:lnTo>
                  <a:pt x="0" y="23731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0532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113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7027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9939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4067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29101" y="1"/>
            <a:ext cx="7962900" cy="6857999"/>
          </a:xfrm>
          <a:custGeom>
            <a:avLst/>
            <a:gdLst>
              <a:gd name="connsiteX0" fmla="*/ 6621151 w 7962900"/>
              <a:gd name="connsiteY0" fmla="*/ 0 h 6857999"/>
              <a:gd name="connsiteX1" fmla="*/ 7962900 w 7962900"/>
              <a:gd name="connsiteY1" fmla="*/ 0 h 6857999"/>
              <a:gd name="connsiteX2" fmla="*/ 7962900 w 7962900"/>
              <a:gd name="connsiteY2" fmla="*/ 6857999 h 6857999"/>
              <a:gd name="connsiteX3" fmla="*/ 0 w 7962900"/>
              <a:gd name="connsiteY3" fmla="*/ 6857999 h 6857999"/>
              <a:gd name="connsiteX4" fmla="*/ 3932080 w 7962900"/>
              <a:gd name="connsiteY4" fmla="*/ 61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2900" h="6857999">
                <a:moveTo>
                  <a:pt x="6621151" y="0"/>
                </a:moveTo>
                <a:lnTo>
                  <a:pt x="7962900" y="0"/>
                </a:lnTo>
                <a:lnTo>
                  <a:pt x="7962900" y="6857999"/>
                </a:lnTo>
                <a:lnTo>
                  <a:pt x="0" y="6857999"/>
                </a:lnTo>
                <a:lnTo>
                  <a:pt x="3932080" y="6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97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9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032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76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30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7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49944" y="595086"/>
            <a:ext cx="5036457" cy="3236686"/>
          </a:xfrm>
          <a:custGeom>
            <a:avLst/>
            <a:gdLst>
              <a:gd name="connsiteX0" fmla="*/ 0 w 5036457"/>
              <a:gd name="connsiteY0" fmla="*/ 0 h 3236686"/>
              <a:gd name="connsiteX1" fmla="*/ 5036457 w 5036457"/>
              <a:gd name="connsiteY1" fmla="*/ 0 h 3236686"/>
              <a:gd name="connsiteX2" fmla="*/ 5036457 w 5036457"/>
              <a:gd name="connsiteY2" fmla="*/ 3236686 h 3236686"/>
              <a:gd name="connsiteX3" fmla="*/ 0 w 5036457"/>
              <a:gd name="connsiteY3" fmla="*/ 3236686 h 323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6457" h="3236686">
                <a:moveTo>
                  <a:pt x="0" y="0"/>
                </a:moveTo>
                <a:lnTo>
                  <a:pt x="5036457" y="0"/>
                </a:lnTo>
                <a:lnTo>
                  <a:pt x="5036457" y="3236686"/>
                </a:lnTo>
                <a:lnTo>
                  <a:pt x="0" y="3236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49944" y="4041832"/>
            <a:ext cx="3106057" cy="1996112"/>
          </a:xfrm>
          <a:custGeom>
            <a:avLst/>
            <a:gdLst>
              <a:gd name="connsiteX0" fmla="*/ 0 w 3106057"/>
              <a:gd name="connsiteY0" fmla="*/ 0 h 1996112"/>
              <a:gd name="connsiteX1" fmla="*/ 3106057 w 3106057"/>
              <a:gd name="connsiteY1" fmla="*/ 0 h 1996112"/>
              <a:gd name="connsiteX2" fmla="*/ 3106057 w 3106057"/>
              <a:gd name="connsiteY2" fmla="*/ 1996112 h 1996112"/>
              <a:gd name="connsiteX3" fmla="*/ 0 w 3106057"/>
              <a:gd name="connsiteY3" fmla="*/ 1996112 h 199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057" h="1996112">
                <a:moveTo>
                  <a:pt x="0" y="0"/>
                </a:moveTo>
                <a:lnTo>
                  <a:pt x="3106057" y="0"/>
                </a:lnTo>
                <a:lnTo>
                  <a:pt x="3106057" y="1996112"/>
                </a:lnTo>
                <a:lnTo>
                  <a:pt x="0" y="1996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3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6" r:id="rId18"/>
    <p:sldLayoutId id="2147483678" r:id="rId19"/>
    <p:sldLayoutId id="2147483675" r:id="rId20"/>
    <p:sldLayoutId id="2147483674" r:id="rId21"/>
    <p:sldLayoutId id="2147483673" r:id="rId22"/>
    <p:sldLayoutId id="2147483672" r:id="rId23"/>
    <p:sldLayoutId id="2147483671" r:id="rId24"/>
    <p:sldLayoutId id="2147483670" r:id="rId25"/>
    <p:sldLayoutId id="2147483677" r:id="rId26"/>
    <p:sldLayoutId id="2147483669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62" r:id="rId33"/>
    <p:sldLayoutId id="2147483661" r:id="rId34"/>
    <p:sldLayoutId id="2147483656" r:id="rId35"/>
    <p:sldLayoutId id="2147483657" r:id="rId36"/>
    <p:sldLayoutId id="2147483658" r:id="rId37"/>
    <p:sldLayoutId id="2147483659" r:id="rId38"/>
    <p:sldLayoutId id="2147483668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/>
      </p:pic>
      <p:sp>
        <p:nvSpPr>
          <p:cNvPr id="8" name="Freeform 5"/>
          <p:cNvSpPr>
            <a:spLocks/>
          </p:cNvSpPr>
          <p:nvPr/>
        </p:nvSpPr>
        <p:spPr bwMode="auto">
          <a:xfrm>
            <a:off x="0" y="0"/>
            <a:ext cx="6220447" cy="6858000"/>
          </a:xfrm>
          <a:custGeom>
            <a:avLst/>
            <a:gdLst>
              <a:gd name="T0" fmla="*/ 0 w 722"/>
              <a:gd name="T1" fmla="*/ 0 h 796"/>
              <a:gd name="T2" fmla="*/ 722 w 722"/>
              <a:gd name="T3" fmla="*/ 0 h 796"/>
              <a:gd name="T4" fmla="*/ 273 w 722"/>
              <a:gd name="T5" fmla="*/ 796 h 796"/>
              <a:gd name="T6" fmla="*/ 0 w 722"/>
              <a:gd name="T7" fmla="*/ 796 h 796"/>
              <a:gd name="T8" fmla="*/ 0 w 72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2" h="796">
                <a:moveTo>
                  <a:pt x="0" y="0"/>
                </a:moveTo>
                <a:lnTo>
                  <a:pt x="722" y="0"/>
                </a:lnTo>
                <a:lnTo>
                  <a:pt x="273" y="796"/>
                </a:lnTo>
                <a:lnTo>
                  <a:pt x="0" y="79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0" y="3429000"/>
            <a:ext cx="4299176" cy="3429000"/>
          </a:xfrm>
          <a:custGeom>
            <a:avLst/>
            <a:gdLst>
              <a:gd name="T0" fmla="*/ 499 w 499"/>
              <a:gd name="T1" fmla="*/ 0 h 398"/>
              <a:gd name="T2" fmla="*/ 226 w 499"/>
              <a:gd name="T3" fmla="*/ 0 h 398"/>
              <a:gd name="T4" fmla="*/ 0 w 499"/>
              <a:gd name="T5" fmla="*/ 398 h 398"/>
              <a:gd name="T6" fmla="*/ 273 w 499"/>
              <a:gd name="T7" fmla="*/ 398 h 398"/>
              <a:gd name="T8" fmla="*/ 499 w 499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398">
                <a:moveTo>
                  <a:pt x="499" y="0"/>
                </a:moveTo>
                <a:lnTo>
                  <a:pt x="226" y="0"/>
                </a:lnTo>
                <a:lnTo>
                  <a:pt x="0" y="398"/>
                </a:lnTo>
                <a:lnTo>
                  <a:pt x="273" y="398"/>
                </a:lnTo>
                <a:lnTo>
                  <a:pt x="499" y="0"/>
                </a:lnTo>
                <a:close/>
              </a:path>
            </a:pathLst>
          </a:cu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229955" y="-6350"/>
            <a:ext cx="2619136" cy="3429000"/>
          </a:xfrm>
          <a:custGeom>
            <a:avLst/>
            <a:gdLst>
              <a:gd name="T0" fmla="*/ 0 w 304"/>
              <a:gd name="T1" fmla="*/ 398 h 398"/>
              <a:gd name="T2" fmla="*/ 74 w 304"/>
              <a:gd name="T3" fmla="*/ 398 h 398"/>
              <a:gd name="T4" fmla="*/ 304 w 304"/>
              <a:gd name="T5" fmla="*/ 0 h 398"/>
              <a:gd name="T6" fmla="*/ 223 w 304"/>
              <a:gd name="T7" fmla="*/ 0 h 398"/>
              <a:gd name="T8" fmla="*/ 0 w 304"/>
              <a:gd name="T9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398">
                <a:moveTo>
                  <a:pt x="0" y="398"/>
                </a:moveTo>
                <a:lnTo>
                  <a:pt x="74" y="398"/>
                </a:lnTo>
                <a:lnTo>
                  <a:pt x="304" y="0"/>
                </a:lnTo>
                <a:lnTo>
                  <a:pt x="223" y="0"/>
                </a:lnTo>
                <a:lnTo>
                  <a:pt x="0" y="398"/>
                </a:lnTo>
                <a:close/>
              </a:path>
            </a:pathLst>
          </a:custGeom>
          <a:solidFill>
            <a:srgbClr val="006DB5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0356879" y="3713311"/>
            <a:ext cx="1835121" cy="3144689"/>
          </a:xfrm>
          <a:custGeom>
            <a:avLst/>
            <a:gdLst>
              <a:gd name="T0" fmla="*/ 213 w 213"/>
              <a:gd name="T1" fmla="*/ 0 h 365"/>
              <a:gd name="T2" fmla="*/ 0 w 213"/>
              <a:gd name="T3" fmla="*/ 365 h 365"/>
              <a:gd name="T4" fmla="*/ 213 w 213"/>
              <a:gd name="T5" fmla="*/ 365 h 365"/>
              <a:gd name="T6" fmla="*/ 213 w 213"/>
              <a:gd name="T7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65">
                <a:moveTo>
                  <a:pt x="213" y="0"/>
                </a:moveTo>
                <a:lnTo>
                  <a:pt x="0" y="365"/>
                </a:lnTo>
                <a:lnTo>
                  <a:pt x="213" y="365"/>
                </a:lnTo>
                <a:lnTo>
                  <a:pt x="213" y="0"/>
                </a:lnTo>
                <a:close/>
              </a:path>
            </a:pathLst>
          </a:custGeom>
          <a:solidFill>
            <a:srgbClr val="485160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276620" y="433184"/>
            <a:ext cx="39533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 korraldamise seaduse eelnõu.</a:t>
            </a:r>
          </a:p>
          <a:p>
            <a:r>
              <a:rPr lang="et-EE" sz="36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 riiklik korraldamine</a:t>
            </a:r>
            <a:endParaRPr lang="id-ID" sz="36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620" y="4688939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Katrin Pihor</a:t>
            </a:r>
          </a:p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Mariann Saaliste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2" y="5651484"/>
            <a:ext cx="1965384" cy="7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2250189"/>
            <a:ext cx="9217838" cy="40626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Kõigi ministeeriumide ülesanded: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oma valitsemisalale tarviliku TAI ning selle finantseerimise korraldamise eest vastutamine,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 vahendite põhjendamine ja määramine valitsemisala eelarve projekti koostamisel ning nende TA asutuste eelarvete kinnitamine riigieelarves valitsemisala TA tegevuseks eraldatud summade ulatuses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valitsemisala poliitikaeesmärke toetavate TAI meetmete väljatöötamine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 nende täitmise korraldamine;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oma valitsemisalasse kuuluvate riigi TA asutuste põhimääruste kinnitamine;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oma valitsemisala TA tegevuse ning innovatsiooni valdkonna tegevuste, eelarvete ja selle täitmise ülevaadete esitamine valdkonna eest vastutavale ministrile ning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vastava info ajakohastamine Eesti Teadusinfosüsteemis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5)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oma valitsemisala uuringute ja analüüside kättesaadavaks tegemine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6)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koostöö teiste ministeeriumitega käesoleva lõike punktides 1-4 toodud ülesannete täitmiseks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9143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7 </a:t>
            </a: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ja </a:t>
            </a: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arendustegevuse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ning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et-EE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innovatsiooni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korraldamine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ministeeriumites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36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9796" y="1282980"/>
            <a:ext cx="9217838" cy="538609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kavandab ja viib ellu 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riiklikku teaduspoliitikat ning korraldab sellega seonduvat TA tegevust;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töötab välja ja esitab Vabariigi Valitsusele ettepanekuid TA tegevuse ning innovatsioonipoliitika kohta;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koordineerib ministeeriumite TA tegevuse kavandamist ja elluviimist vastavalt käesoleva paragrahvi lõikes 1 sätestatule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korraldab TA tegevuse finantseerimist riigieelarvest;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5) koordineerib riiklikul tasandil rahvusvahelist teadusalast koostööd ja korraldab selle finantseerimist;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6) korraldab TA asutuste TA tegevuse kvaliteedi hindamist ning teostab selle üle järelevalvet;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7) korraldab TA tegevuse valdkonna riiklikke konkursse ja kehtestab nende läbiviimise tingimused ja korra;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8) 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kehtestab riikliku teaduseetika süsteemi korralduse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9) täidab muid käesoleva lõike punktides 1–8 nimetatud valdkondades seadusega sätestatud ülesandeid.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240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962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Haridus- ja Teadusministeeriumi ülesanded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4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637687"/>
            <a:ext cx="9217838" cy="38472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kujundab riiklikku innovatsioonipoliitikat 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ning korraldab 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ettevõtete teadus- ja arendustegevust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ning innovatsiooni;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töötab välja ja esitab Vabariigi Valitsusele ettepanekuid 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ettevõtete teadus- ja arendustegevuse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ning innovatsioonipoliitika kohta;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korraldab 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ettevõtete teadus- ja arendustegevuse 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ning innovatsiooni finantseerimist riigieelarvest;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koordineerib riiklikul tasemel rahvusvahelist 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ettevõtete teadus-ja arendustegevuse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ning innovatsiooni alast koostööd ning vajadusel korraldab selle Eesti-poolset finantseerimist;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5) täidab muid käesoleva lõike punktides 1-4 nimetatud valdkondades seadusega sätestatudülesandeid.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240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7595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Majandus- ja Kommunikatsiooni-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ministeeriumi ülesanded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34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637687"/>
            <a:ext cx="9217838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Haridus- ja Teadusministeerium ning Majandus- ja Kommunikatsiooniministeerium vastutavad ühiselt teadus- ja arendustegevuse ja innovatsioonisüsteemi tervikliku toimimise eest, sh korraldavad ühiselt arendustegevust ja teadmussiirde alaseid tegevusi teadus- ja arendusasutuste ja ettevõtete vahel.</a:t>
            </a:r>
            <a:endParaRPr kumimoji="0" lang="et-EE" sz="240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547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HTM ja MKM koostöö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2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536174"/>
            <a:ext cx="9111960" cy="50167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Eesti Teadusagentuur on riigi sihtasutus, mis: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rahastab </a:t>
            </a:r>
            <a:r>
              <a:rPr lang="et-EE" sz="20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konkurentsipõhiste rahastamisinstrumentide </a:t>
            </a: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kaudu alus- ja rakendusuuringuid ja eksperimentaalarendust positiivselt </a:t>
            </a:r>
            <a:r>
              <a:rPr lang="et-EE" sz="2000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evalveeritud</a:t>
            </a: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teadus- ja arendusasutustes;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edendab </a:t>
            </a:r>
            <a:r>
              <a:rPr lang="et-EE" sz="20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teadlaste ning teadus- ja arendusasutuste rahvusvahelist koostööd</a:t>
            </a: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viib läbi teadus- ja arendustegevuse </a:t>
            </a:r>
            <a:r>
              <a:rPr lang="et-EE" sz="20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kvaliteedi hindamist</a:t>
            </a: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</a:t>
            </a:r>
            <a:r>
              <a:rPr lang="et-EE" sz="20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nõustab erinevaid teadussüsteemi osapooli valitsemisala poliitikaeesmärke toetavate teadus- ja arendustegevuse ning innovatsiooni meetmete väljatöötamisel ja korraldab vajadusel nende elluviimist</a:t>
            </a: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5) </a:t>
            </a:r>
            <a:r>
              <a:rPr lang="et-EE" sz="20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koordineerib teaduseetika valdkonna tegevusi</a:t>
            </a: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6) </a:t>
            </a:r>
            <a:r>
              <a:rPr lang="et-EE" sz="20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toetab teadus- ja arendustegevuse ja innovatsioonipoliitikat </a:t>
            </a: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kohta </a:t>
            </a:r>
            <a:r>
              <a:rPr lang="et-EE" sz="20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informatsiooni kogumise, säilitamise, kättesaadavaks tegemise ja analüüsimisega</a:t>
            </a: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7) </a:t>
            </a:r>
            <a:r>
              <a:rPr lang="et-EE" sz="20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edendab teadus- ja arendustegevuse populariseerimist ja teaduskommunikatsiooni</a:t>
            </a: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8) täidab teisi talle õigusaktidega pandud ülesandeid.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530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8 Eesti </a:t>
            </a: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Teadusagentuur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62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6541" y="1285917"/>
            <a:ext cx="9217838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Ettevõtluse ja Innovatsiooni Sihtasutus on riigi sihtasutus, mis: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edendab ettevõtete TAI alast teadlikkust;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edendab ettevõtete TAI alast võimekust;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rahastab ettevõtete TAI projekte ning viib ellu ettevõtete TAI toetusmeetmeid;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toetab ettevõtete rahvusvahelistumist ja osalemist rahvusvahelistes teadmusvõrgustikes;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5) analüüsib ja seirab innovatsioonikeskkonda ning innovatsioonipoliitika elluviimist;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6) täidab teisi talle õigusaktidega pandud ülesandeid.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8768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9 </a:t>
            </a: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Ettevõtluse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ja </a:t>
            </a: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Innovatsiooni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Sihtasutus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81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5416" y="1588550"/>
            <a:ext cx="9217838" cy="48320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8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Eesti Teaduste Akadeemia on kõrge teadusliku kvalifikatsiooniga teadlaste ja </a:t>
            </a:r>
            <a:r>
              <a:rPr kumimoji="0" lang="et-EE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teiste silmapaistvate loomeisikute</a:t>
            </a:r>
            <a:r>
              <a:rPr kumimoji="0" lang="et-EE" sz="28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ühendus, kelle ülesanne on </a:t>
            </a:r>
            <a:r>
              <a:rPr kumimoji="0" lang="et-EE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väärtustada teaduslikku mõtteviisi ja kultuuri</a:t>
            </a:r>
            <a:r>
              <a:rPr kumimoji="0" lang="et-EE" sz="28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t-EE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arendada ja esindada Eesti teadust</a:t>
            </a:r>
            <a:r>
              <a:rPr kumimoji="0" lang="et-EE" sz="28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t-EE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nõustada riiki ja selle institutsioone </a:t>
            </a:r>
            <a:r>
              <a:rPr kumimoji="0" lang="et-EE" sz="28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ning aidata kaasa Eesti riigi sotsiaalsele ja majandusliku arengule.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8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(2) Eesti Teaduste Akadeemia on avalik-õiguslik juriidiline isik, kes tegutseb Eesti Teaduste Akadeemia seaduse, käesoleva seaduse, teiste õigusaktide ja oma põhikirja alusel.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6521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Eesti Teaduste Akadeemia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56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6541" y="1536174"/>
            <a:ext cx="9217838" cy="489364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Eesti Teadusinfosüsteem on andmekogu, mille eesmärk on: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anda usaldusväärset teavet teadus- ja arendustegevuse poliitika kujundamiseks, rahastamisotsusteks, statistikaks ning strateegiliseks juhtimiseks;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anda teadus- ja arendusasutustele ning avalikkusele usaldusväärset teavet teadus- ja arendustegevuse ja selle osapoolte kohta;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tagada teadus- ja arendustegevusega seotud asutuste ja juriidiliste isikute tegevuse planeerimiseks ja finantseerimiseks ning eelarvete koostamiseks vajalikud andmed;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tagada teadus- ja arendustegevusega seotud asutuste ja isikute tegevuse ning projektide hindamiseks vajalikud andmed ja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töökeskkond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(2) Eesti Teadusinfosüsteemi vastutav töötleja on Haridus- ja Teadusministeerium ning andmekogu volitatud töötleja määratakse andmekogu põhimääruses.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(3) Eesti Teadusinfosüsteemi volitatud töötleja ülesandeid võib halduslepingu alusel täita eraõiguslik juriidiline isik vastutava töötleja poolt ettenähtud ulatuses.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(4) Eesti Teadusinfosüsteemi asutab ning selle põhimääruse, sealhulgas andmete koosseisu ja säilitamise tähtaja, kehtestab Vabariigi Valitsus määrusega.</a:t>
            </a:r>
          </a:p>
          <a:p>
            <a:pPr algn="just">
              <a:defRPr/>
            </a:pPr>
            <a:endParaRPr kumimoji="0" lang="et-EE" sz="240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6236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 Eesti Teadusinfosüsteem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41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321" y="741778"/>
            <a:ext cx="336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Edasine ajakava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938904" y="1887575"/>
            <a:ext cx="6778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" name="Tabel 7">
            <a:extLst>
              <a:ext uri="{FF2B5EF4-FFF2-40B4-BE49-F238E27FC236}">
                <a16:creationId xmlns:a16="http://schemas.microsoft.com/office/drawing/2014/main" id="{55D606F5-691A-4418-A61D-058D4C904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15816"/>
              </p:ext>
            </p:extLst>
          </p:nvPr>
        </p:nvGraphicFramePr>
        <p:xfrm>
          <a:off x="1886955" y="2117252"/>
          <a:ext cx="677817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630">
                  <a:extLst>
                    <a:ext uri="{9D8B030D-6E8A-4147-A177-3AD203B41FA5}">
                      <a16:colId xmlns:a16="http://schemas.microsoft.com/office/drawing/2014/main" val="1861762624"/>
                    </a:ext>
                  </a:extLst>
                </a:gridCol>
                <a:gridCol w="5180541">
                  <a:extLst>
                    <a:ext uri="{9D8B030D-6E8A-4147-A177-3AD203B41FA5}">
                      <a16:colId xmlns:a16="http://schemas.microsoft.com/office/drawing/2014/main" val="3022476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Aeg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Tegevus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8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12.01.2022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Rahastamise töörühma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332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13.01.2022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TA asutuste töörühma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2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14.01.2022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dirty="0"/>
                        <a:t>Tagasiside eelnõu esimese versiooni kohta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00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Jaanuari 3. nädal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Mõistete töörühma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5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25.01.2022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Juhtrühma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52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15.02.2022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TAN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9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II kv algus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Eelnõu majavälisele kooskõlastusele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91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92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2419" y="437358"/>
            <a:ext cx="2918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Rakendus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aktid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8653C-084F-486B-A6D4-D9147FCF7168}"/>
              </a:ext>
            </a:extLst>
          </p:cNvPr>
          <p:cNvSpPr txBox="1"/>
          <p:nvPr/>
        </p:nvSpPr>
        <p:spPr>
          <a:xfrm>
            <a:off x="2092419" y="1382085"/>
            <a:ext cx="90440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T</a:t>
            </a:r>
            <a:r>
              <a:rPr lang="fi-FI" sz="2000" dirty="0" err="1">
                <a:solidFill>
                  <a:srgbClr val="FF0000"/>
                </a:solidFill>
              </a:rPr>
              <a:t>eadus</a:t>
            </a:r>
            <a:r>
              <a:rPr lang="fi-FI" sz="2000" dirty="0">
                <a:solidFill>
                  <a:srgbClr val="FF0000"/>
                </a:solidFill>
              </a:rPr>
              <a:t>- ja </a:t>
            </a:r>
            <a:r>
              <a:rPr lang="fi-FI" sz="2000" dirty="0" err="1">
                <a:solidFill>
                  <a:srgbClr val="FF0000"/>
                </a:solidFill>
              </a:rPr>
              <a:t>arendustegevuse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ning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innovatsiooni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koostöökogu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moodustamise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kor</a:t>
            </a:r>
            <a:r>
              <a:rPr lang="et-EE" sz="2000" dirty="0">
                <a:solidFill>
                  <a:srgbClr val="FF0000"/>
                </a:solidFill>
              </a:rPr>
              <a:t>d</a:t>
            </a:r>
            <a:r>
              <a:rPr lang="fi-FI" sz="2000" dirty="0">
                <a:solidFill>
                  <a:srgbClr val="FF0000"/>
                </a:solidFill>
              </a:rPr>
              <a:t> ja </a:t>
            </a:r>
            <a:r>
              <a:rPr lang="fi-FI" sz="2000" dirty="0" err="1">
                <a:solidFill>
                  <a:srgbClr val="FF0000"/>
                </a:solidFill>
              </a:rPr>
              <a:t>töökor</a:t>
            </a:r>
            <a:r>
              <a:rPr lang="et-EE" sz="2000" dirty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Riigi teaduspreemiate põhimäärus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Teadus- ja Arendustegevuse ning Innovatsioonipoliitika Nõukogu põhimäärus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Teadus- ja arendustegevuse valdkonna riiklikke konkursside läbiviimise tingimused ja kord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Riikliku teaduseetika süsteemi korraldamise tingimused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Eesti Teadusagentuuri hindamisnõukogu moodustamise kord ja töökord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Eesti Teadusinfosüsteemi põhimäärus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rgbClr val="FF0000"/>
                </a:solidFill>
              </a:rPr>
              <a:t>Teadus</a:t>
            </a:r>
            <a:r>
              <a:rPr lang="fi-FI" sz="2000" dirty="0">
                <a:solidFill>
                  <a:srgbClr val="FF0000"/>
                </a:solidFill>
              </a:rPr>
              <a:t>- ja </a:t>
            </a:r>
            <a:r>
              <a:rPr lang="fi-FI" sz="2000" dirty="0" err="1">
                <a:solidFill>
                  <a:srgbClr val="FF0000"/>
                </a:solidFill>
              </a:rPr>
              <a:t>arendustegevuse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korralise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evalveerimise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taotlemise</a:t>
            </a:r>
            <a:r>
              <a:rPr lang="fi-FI" sz="2000" dirty="0">
                <a:solidFill>
                  <a:srgbClr val="FF0000"/>
                </a:solidFill>
              </a:rPr>
              <a:t>, </a:t>
            </a:r>
            <a:r>
              <a:rPr lang="fi-FI" sz="2000" dirty="0" err="1">
                <a:solidFill>
                  <a:srgbClr val="FF0000"/>
                </a:solidFill>
              </a:rPr>
              <a:t>läbiviimise</a:t>
            </a:r>
            <a:r>
              <a:rPr lang="fi-FI" sz="2000" dirty="0">
                <a:solidFill>
                  <a:srgbClr val="FF0000"/>
                </a:solidFill>
              </a:rPr>
              <a:t> ja </a:t>
            </a:r>
            <a:r>
              <a:rPr lang="fi-FI" sz="2000" dirty="0" err="1">
                <a:solidFill>
                  <a:srgbClr val="FF0000"/>
                </a:solidFill>
              </a:rPr>
              <a:t>tulemuse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kinnitamise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tingimused</a:t>
            </a:r>
            <a:r>
              <a:rPr lang="fi-FI" sz="2000" dirty="0">
                <a:solidFill>
                  <a:srgbClr val="FF0000"/>
                </a:solidFill>
              </a:rPr>
              <a:t> ja </a:t>
            </a:r>
            <a:r>
              <a:rPr lang="fi-FI" sz="2000" dirty="0" err="1">
                <a:solidFill>
                  <a:srgbClr val="FF0000"/>
                </a:solidFill>
              </a:rPr>
              <a:t>kor</a:t>
            </a:r>
            <a:r>
              <a:rPr lang="et-EE" sz="2000" dirty="0">
                <a:solidFill>
                  <a:srgbClr val="FF0000"/>
                </a:solidFill>
              </a:rPr>
              <a:t>d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endParaRPr lang="et-EE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Tulemusrahastamisel arvesse võetavate tulemusnäitajate täpsustused, nende osakaalud ja tulemusrahastamise arvestamise alused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Süsteemitoetuste eraldamise tingimused ja korrad</a:t>
            </a:r>
          </a:p>
        </p:txBody>
      </p:sp>
    </p:spTree>
    <p:extLst>
      <p:ext uri="{BB962C8B-B14F-4D97-AF65-F5344CB8AC3E}">
        <p14:creationId xmlns:p14="http://schemas.microsoft.com/office/powerpoint/2010/main" val="230310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33821" y="1596443"/>
            <a:ext cx="2350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Korrastada seadus tervikuna </a:t>
            </a: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Viia seadus kooskõlla muutunud ootustega teadus- ja arendustegevusele.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33821" y="3018010"/>
            <a:ext cx="2350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Täpsustada seaduses teadus- ja arendustegevuse finantseerimise põhimõtteid. </a:t>
            </a:r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Võimaldada TA rahastamises senisest rohkem tulemusjuhtimist ning suunatust</a:t>
            </a:r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0490" y="3547039"/>
            <a:ext cx="6004302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Arutada läbi saadetud eelnõu mustandi TAI riikliku korraldamise osa;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Saada konkreetseid ettepanekuid peatüki sätete sõnastamiseks.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490" y="2346710"/>
            <a:ext cx="557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Töörühma koosoleku eesmärk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" b="1464"/>
          <a:stretch/>
        </p:blipFill>
        <p:spPr>
          <a:xfrm>
            <a:off x="149631" y="860570"/>
            <a:ext cx="5288153" cy="3158980"/>
          </a:xfrm>
        </p:spPr>
      </p:pic>
    </p:spTree>
    <p:extLst>
      <p:ext uri="{BB962C8B-B14F-4D97-AF65-F5344CB8AC3E}">
        <p14:creationId xmlns:p14="http://schemas.microsoft.com/office/powerpoint/2010/main" val="4054013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4857" y="-14514"/>
            <a:ext cx="1886857" cy="6872514"/>
          </a:xfrm>
          <a:custGeom>
            <a:avLst/>
            <a:gdLst>
              <a:gd name="connsiteX0" fmla="*/ 0 w 1190172"/>
              <a:gd name="connsiteY0" fmla="*/ 0 h 6858000"/>
              <a:gd name="connsiteX1" fmla="*/ 1190172 w 1190172"/>
              <a:gd name="connsiteY1" fmla="*/ 0 h 6858000"/>
              <a:gd name="connsiteX2" fmla="*/ 1190172 w 1190172"/>
              <a:gd name="connsiteY2" fmla="*/ 6858000 h 6858000"/>
              <a:gd name="connsiteX3" fmla="*/ 0 w 1190172"/>
              <a:gd name="connsiteY3" fmla="*/ 6858000 h 6858000"/>
              <a:gd name="connsiteX4" fmla="*/ 0 w 1190172"/>
              <a:gd name="connsiteY4" fmla="*/ 0 h 6858000"/>
              <a:gd name="connsiteX0" fmla="*/ 0 w 1886857"/>
              <a:gd name="connsiteY0" fmla="*/ 14514 h 6872514"/>
              <a:gd name="connsiteX1" fmla="*/ 1886857 w 1886857"/>
              <a:gd name="connsiteY1" fmla="*/ 0 h 6872514"/>
              <a:gd name="connsiteX2" fmla="*/ 1190172 w 1886857"/>
              <a:gd name="connsiteY2" fmla="*/ 6872514 h 6872514"/>
              <a:gd name="connsiteX3" fmla="*/ 0 w 1886857"/>
              <a:gd name="connsiteY3" fmla="*/ 6872514 h 6872514"/>
              <a:gd name="connsiteX4" fmla="*/ 0 w 1886857"/>
              <a:gd name="connsiteY4" fmla="*/ 14514 h 6872514"/>
              <a:gd name="connsiteX0" fmla="*/ 0 w 1886857"/>
              <a:gd name="connsiteY0" fmla="*/ 14514 h 6872514"/>
              <a:gd name="connsiteX1" fmla="*/ 1886857 w 1886857"/>
              <a:gd name="connsiteY1" fmla="*/ 0 h 6872514"/>
              <a:gd name="connsiteX2" fmla="*/ 827315 w 1886857"/>
              <a:gd name="connsiteY2" fmla="*/ 6872514 h 6872514"/>
              <a:gd name="connsiteX3" fmla="*/ 0 w 1886857"/>
              <a:gd name="connsiteY3" fmla="*/ 6872514 h 6872514"/>
              <a:gd name="connsiteX4" fmla="*/ 0 w 1886857"/>
              <a:gd name="connsiteY4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857" h="6872514">
                <a:moveTo>
                  <a:pt x="0" y="14514"/>
                </a:moveTo>
                <a:lnTo>
                  <a:pt x="1886857" y="0"/>
                </a:lnTo>
                <a:lnTo>
                  <a:pt x="827315" y="6872514"/>
                </a:lnTo>
                <a:lnTo>
                  <a:pt x="0" y="6872514"/>
                </a:lnTo>
                <a:lnTo>
                  <a:pt x="0" y="14514"/>
                </a:lnTo>
                <a:close/>
              </a:path>
            </a:pathLst>
          </a:custGeom>
          <a:solidFill>
            <a:srgbClr val="00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7931214" y="1586728"/>
            <a:ext cx="1646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Tänan</a:t>
            </a:r>
            <a:endParaRPr lang="id-ID" sz="44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flipH="1">
            <a:off x="9286417" y="2362201"/>
            <a:ext cx="2905583" cy="4495800"/>
            <a:chOff x="-1" y="2362201"/>
            <a:chExt cx="2905583" cy="44958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-1" y="2362201"/>
              <a:ext cx="2424594" cy="3720327"/>
            </a:xfrm>
            <a:custGeom>
              <a:avLst/>
              <a:gdLst>
                <a:gd name="T0" fmla="*/ 0 w 247"/>
                <a:gd name="T1" fmla="*/ 0 h 379"/>
                <a:gd name="T2" fmla="*/ 247 w 247"/>
                <a:gd name="T3" fmla="*/ 379 h 379"/>
                <a:gd name="T4" fmla="*/ 189 w 247"/>
                <a:gd name="T5" fmla="*/ 379 h 379"/>
                <a:gd name="T6" fmla="*/ 0 w 247"/>
                <a:gd name="T7" fmla="*/ 72 h 379"/>
                <a:gd name="T8" fmla="*/ 0 w 247"/>
                <a:gd name="T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79">
                  <a:moveTo>
                    <a:pt x="0" y="0"/>
                  </a:moveTo>
                  <a:lnTo>
                    <a:pt x="247" y="379"/>
                  </a:lnTo>
                  <a:lnTo>
                    <a:pt x="189" y="379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516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1" y="5473920"/>
              <a:ext cx="2905583" cy="1384081"/>
            </a:xfrm>
            <a:custGeom>
              <a:avLst/>
              <a:gdLst>
                <a:gd name="T0" fmla="*/ 0 w 296"/>
                <a:gd name="T1" fmla="*/ 0 h 141"/>
                <a:gd name="T2" fmla="*/ 150 w 296"/>
                <a:gd name="T3" fmla="*/ 0 h 141"/>
                <a:gd name="T4" fmla="*/ 189 w 296"/>
                <a:gd name="T5" fmla="*/ 62 h 141"/>
                <a:gd name="T6" fmla="*/ 247 w 296"/>
                <a:gd name="T7" fmla="*/ 62 h 141"/>
                <a:gd name="T8" fmla="*/ 296 w 296"/>
                <a:gd name="T9" fmla="*/ 141 h 141"/>
                <a:gd name="T10" fmla="*/ 0 w 296"/>
                <a:gd name="T11" fmla="*/ 141 h 141"/>
                <a:gd name="T12" fmla="*/ 0 w 296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141">
                  <a:moveTo>
                    <a:pt x="0" y="0"/>
                  </a:moveTo>
                  <a:lnTo>
                    <a:pt x="150" y="0"/>
                  </a:lnTo>
                  <a:lnTo>
                    <a:pt x="189" y="62"/>
                  </a:lnTo>
                  <a:lnTo>
                    <a:pt x="247" y="62"/>
                  </a:lnTo>
                  <a:lnTo>
                    <a:pt x="296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 t="8" r="1683" b="-8"/>
          <a:stretch/>
        </p:blipFill>
        <p:spPr/>
      </p:pic>
      <p:sp>
        <p:nvSpPr>
          <p:cNvPr id="13" name="Form"/>
          <p:cNvSpPr/>
          <p:nvPr/>
        </p:nvSpPr>
        <p:spPr>
          <a:xfrm>
            <a:off x="6653461" y="4500624"/>
            <a:ext cx="304802" cy="304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4" h="21600" extrusionOk="0">
                <a:moveTo>
                  <a:pt x="9842" y="0"/>
                </a:moveTo>
                <a:cubicBezTo>
                  <a:pt x="7317" y="0"/>
                  <a:pt x="4791" y="1052"/>
                  <a:pt x="2875" y="3156"/>
                </a:cubicBezTo>
                <a:cubicBezTo>
                  <a:pt x="-958" y="7364"/>
                  <a:pt x="-958" y="14248"/>
                  <a:pt x="2875" y="18455"/>
                </a:cubicBezTo>
                <a:cubicBezTo>
                  <a:pt x="4808" y="20541"/>
                  <a:pt x="7309" y="21600"/>
                  <a:pt x="9842" y="21600"/>
                </a:cubicBezTo>
                <a:cubicBezTo>
                  <a:pt x="12375" y="21600"/>
                  <a:pt x="14876" y="20541"/>
                  <a:pt x="16809" y="18455"/>
                </a:cubicBezTo>
                <a:cubicBezTo>
                  <a:pt x="20642" y="14248"/>
                  <a:pt x="20642" y="7364"/>
                  <a:pt x="16809" y="3156"/>
                </a:cubicBezTo>
                <a:cubicBezTo>
                  <a:pt x="14893" y="1052"/>
                  <a:pt x="12367" y="0"/>
                  <a:pt x="9842" y="0"/>
                </a:cubicBezTo>
                <a:close/>
                <a:moveTo>
                  <a:pt x="9842" y="995"/>
                </a:moveTo>
                <a:cubicBezTo>
                  <a:pt x="12142" y="995"/>
                  <a:pt x="14410" y="1951"/>
                  <a:pt x="16143" y="3853"/>
                </a:cubicBezTo>
                <a:cubicBezTo>
                  <a:pt x="19609" y="7659"/>
                  <a:pt x="19609" y="13872"/>
                  <a:pt x="16143" y="17678"/>
                </a:cubicBezTo>
                <a:cubicBezTo>
                  <a:pt x="12677" y="21483"/>
                  <a:pt x="7007" y="21483"/>
                  <a:pt x="3541" y="17678"/>
                </a:cubicBezTo>
                <a:cubicBezTo>
                  <a:pt x="75" y="13873"/>
                  <a:pt x="75" y="7659"/>
                  <a:pt x="3541" y="3853"/>
                </a:cubicBezTo>
                <a:cubicBezTo>
                  <a:pt x="5274" y="1951"/>
                  <a:pt x="7542" y="995"/>
                  <a:pt x="9842" y="995"/>
                </a:cubicBezTo>
                <a:close/>
                <a:moveTo>
                  <a:pt x="10863" y="5489"/>
                </a:moveTo>
                <a:cubicBezTo>
                  <a:pt x="9430" y="5489"/>
                  <a:pt x="8863" y="6079"/>
                  <a:pt x="8863" y="7433"/>
                </a:cubicBezTo>
                <a:cubicBezTo>
                  <a:pt x="8863" y="8603"/>
                  <a:pt x="8863" y="9079"/>
                  <a:pt x="8863" y="9079"/>
                </a:cubicBezTo>
                <a:lnTo>
                  <a:pt x="7665" y="9079"/>
                </a:lnTo>
                <a:lnTo>
                  <a:pt x="7665" y="10909"/>
                </a:lnTo>
                <a:lnTo>
                  <a:pt x="8863" y="10909"/>
                </a:lnTo>
                <a:lnTo>
                  <a:pt x="8863" y="15986"/>
                </a:lnTo>
                <a:lnTo>
                  <a:pt x="10602" y="15986"/>
                </a:lnTo>
                <a:lnTo>
                  <a:pt x="10602" y="10863"/>
                </a:lnTo>
                <a:lnTo>
                  <a:pt x="12102" y="10863"/>
                </a:lnTo>
                <a:lnTo>
                  <a:pt x="12196" y="9079"/>
                </a:lnTo>
                <a:lnTo>
                  <a:pt x="10602" y="9079"/>
                </a:lnTo>
                <a:cubicBezTo>
                  <a:pt x="10602" y="9079"/>
                  <a:pt x="10602" y="8162"/>
                  <a:pt x="10602" y="7833"/>
                </a:cubicBezTo>
                <a:cubicBezTo>
                  <a:pt x="10602" y="7394"/>
                  <a:pt x="10767" y="7250"/>
                  <a:pt x="11133" y="7250"/>
                </a:cubicBezTo>
                <a:cubicBezTo>
                  <a:pt x="11433" y="7250"/>
                  <a:pt x="12196" y="7250"/>
                  <a:pt x="12196" y="7250"/>
                </a:cubicBezTo>
                <a:lnTo>
                  <a:pt x="12196" y="5489"/>
                </a:lnTo>
                <a:cubicBezTo>
                  <a:pt x="12196" y="5489"/>
                  <a:pt x="11096" y="5489"/>
                  <a:pt x="10863" y="548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" name="Form"/>
          <p:cNvSpPr/>
          <p:nvPr/>
        </p:nvSpPr>
        <p:spPr>
          <a:xfrm>
            <a:off x="6653460" y="4897524"/>
            <a:ext cx="300503" cy="300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0" y="0"/>
                  <a:pt x="5257" y="1052"/>
                  <a:pt x="3154" y="3156"/>
                </a:cubicBezTo>
                <a:cubicBezTo>
                  <a:pt x="1051" y="5260"/>
                  <a:pt x="0" y="8033"/>
                  <a:pt x="0" y="10806"/>
                </a:cubicBezTo>
                <a:cubicBezTo>
                  <a:pt x="0" y="13579"/>
                  <a:pt x="1051" y="16352"/>
                  <a:pt x="3154" y="18455"/>
                </a:cubicBezTo>
                <a:cubicBezTo>
                  <a:pt x="5275" y="20541"/>
                  <a:pt x="8021" y="21600"/>
                  <a:pt x="10800" y="21600"/>
                </a:cubicBezTo>
                <a:cubicBezTo>
                  <a:pt x="13579" y="21600"/>
                  <a:pt x="16361" y="20541"/>
                  <a:pt x="18446" y="18455"/>
                </a:cubicBezTo>
                <a:cubicBezTo>
                  <a:pt x="20549" y="16352"/>
                  <a:pt x="21600" y="13579"/>
                  <a:pt x="21600" y="10806"/>
                </a:cubicBezTo>
                <a:cubicBezTo>
                  <a:pt x="21600" y="8033"/>
                  <a:pt x="20549" y="5260"/>
                  <a:pt x="18446" y="3156"/>
                </a:cubicBezTo>
                <a:cubicBezTo>
                  <a:pt x="16343" y="1052"/>
                  <a:pt x="13570" y="0"/>
                  <a:pt x="10800" y="0"/>
                </a:cubicBezTo>
                <a:close/>
                <a:moveTo>
                  <a:pt x="10800" y="995"/>
                </a:moveTo>
                <a:cubicBezTo>
                  <a:pt x="13323" y="995"/>
                  <a:pt x="15813" y="1951"/>
                  <a:pt x="17714" y="3853"/>
                </a:cubicBezTo>
                <a:cubicBezTo>
                  <a:pt x="21518" y="7659"/>
                  <a:pt x="21518" y="13872"/>
                  <a:pt x="17714" y="17678"/>
                </a:cubicBezTo>
                <a:cubicBezTo>
                  <a:pt x="13911" y="21483"/>
                  <a:pt x="7689" y="21483"/>
                  <a:pt x="3886" y="17678"/>
                </a:cubicBezTo>
                <a:cubicBezTo>
                  <a:pt x="82" y="13873"/>
                  <a:pt x="82" y="7659"/>
                  <a:pt x="3886" y="3853"/>
                </a:cubicBezTo>
                <a:cubicBezTo>
                  <a:pt x="5787" y="1951"/>
                  <a:pt x="8277" y="995"/>
                  <a:pt x="10800" y="995"/>
                </a:cubicBezTo>
                <a:close/>
                <a:moveTo>
                  <a:pt x="12777" y="6541"/>
                </a:moveTo>
                <a:cubicBezTo>
                  <a:pt x="12302" y="6504"/>
                  <a:pt x="11854" y="6605"/>
                  <a:pt x="11451" y="6861"/>
                </a:cubicBezTo>
                <a:cubicBezTo>
                  <a:pt x="11342" y="6934"/>
                  <a:pt x="11241" y="7014"/>
                  <a:pt x="11131" y="7124"/>
                </a:cubicBezTo>
                <a:cubicBezTo>
                  <a:pt x="11058" y="7197"/>
                  <a:pt x="11022" y="7234"/>
                  <a:pt x="10949" y="7307"/>
                </a:cubicBezTo>
                <a:cubicBezTo>
                  <a:pt x="10510" y="7819"/>
                  <a:pt x="10320" y="8546"/>
                  <a:pt x="10503" y="9205"/>
                </a:cubicBezTo>
                <a:cubicBezTo>
                  <a:pt x="10357" y="9205"/>
                  <a:pt x="10215" y="9207"/>
                  <a:pt x="10069" y="9171"/>
                </a:cubicBezTo>
                <a:cubicBezTo>
                  <a:pt x="9849" y="9134"/>
                  <a:pt x="9659" y="9093"/>
                  <a:pt x="9440" y="9056"/>
                </a:cubicBezTo>
                <a:cubicBezTo>
                  <a:pt x="8416" y="8837"/>
                  <a:pt x="7465" y="8324"/>
                  <a:pt x="6697" y="7593"/>
                </a:cubicBezTo>
                <a:cubicBezTo>
                  <a:pt x="6478" y="7373"/>
                  <a:pt x="6263" y="7163"/>
                  <a:pt x="6080" y="6907"/>
                </a:cubicBezTo>
                <a:cubicBezTo>
                  <a:pt x="5495" y="7931"/>
                  <a:pt x="5822" y="9283"/>
                  <a:pt x="6846" y="9868"/>
                </a:cubicBezTo>
                <a:cubicBezTo>
                  <a:pt x="6480" y="9795"/>
                  <a:pt x="6114" y="9683"/>
                  <a:pt x="5749" y="9536"/>
                </a:cubicBezTo>
                <a:cubicBezTo>
                  <a:pt x="5712" y="10598"/>
                  <a:pt x="6517" y="11586"/>
                  <a:pt x="7577" y="11732"/>
                </a:cubicBezTo>
                <a:cubicBezTo>
                  <a:pt x="7211" y="11769"/>
                  <a:pt x="6843" y="11769"/>
                  <a:pt x="6514" y="11732"/>
                </a:cubicBezTo>
                <a:cubicBezTo>
                  <a:pt x="6807" y="12574"/>
                  <a:pt x="7577" y="13193"/>
                  <a:pt x="8491" y="13230"/>
                </a:cubicBezTo>
                <a:cubicBezTo>
                  <a:pt x="7541" y="13815"/>
                  <a:pt x="6446" y="14145"/>
                  <a:pt x="5349" y="14145"/>
                </a:cubicBezTo>
                <a:cubicBezTo>
                  <a:pt x="6226" y="14693"/>
                  <a:pt x="7248" y="14986"/>
                  <a:pt x="8309" y="15059"/>
                </a:cubicBezTo>
                <a:cubicBezTo>
                  <a:pt x="9150" y="15096"/>
                  <a:pt x="10030" y="14952"/>
                  <a:pt x="10834" y="14659"/>
                </a:cubicBezTo>
                <a:cubicBezTo>
                  <a:pt x="11566" y="14366"/>
                  <a:pt x="12261" y="13925"/>
                  <a:pt x="12846" y="13413"/>
                </a:cubicBezTo>
                <a:cubicBezTo>
                  <a:pt x="13431" y="12864"/>
                  <a:pt x="13911" y="12212"/>
                  <a:pt x="14240" y="11480"/>
                </a:cubicBezTo>
                <a:cubicBezTo>
                  <a:pt x="14606" y="10749"/>
                  <a:pt x="14786" y="9907"/>
                  <a:pt x="14823" y="9102"/>
                </a:cubicBezTo>
                <a:cubicBezTo>
                  <a:pt x="14823" y="8992"/>
                  <a:pt x="14823" y="8880"/>
                  <a:pt x="14823" y="8770"/>
                </a:cubicBezTo>
                <a:cubicBezTo>
                  <a:pt x="14823" y="8734"/>
                  <a:pt x="14823" y="8658"/>
                  <a:pt x="14823" y="8622"/>
                </a:cubicBezTo>
                <a:cubicBezTo>
                  <a:pt x="15225" y="8402"/>
                  <a:pt x="15586" y="8032"/>
                  <a:pt x="15806" y="7593"/>
                </a:cubicBezTo>
                <a:cubicBezTo>
                  <a:pt x="15440" y="7739"/>
                  <a:pt x="15111" y="7851"/>
                  <a:pt x="14709" y="7924"/>
                </a:cubicBezTo>
                <a:cubicBezTo>
                  <a:pt x="14672" y="7924"/>
                  <a:pt x="14677" y="7924"/>
                  <a:pt x="14640" y="7924"/>
                </a:cubicBezTo>
                <a:cubicBezTo>
                  <a:pt x="14640" y="7924"/>
                  <a:pt x="14640" y="7926"/>
                  <a:pt x="14640" y="7890"/>
                </a:cubicBezTo>
                <a:cubicBezTo>
                  <a:pt x="14677" y="7890"/>
                  <a:pt x="14672" y="7856"/>
                  <a:pt x="14709" y="7856"/>
                </a:cubicBezTo>
                <a:cubicBezTo>
                  <a:pt x="15111" y="7599"/>
                  <a:pt x="15408" y="7199"/>
                  <a:pt x="15554" y="6724"/>
                </a:cubicBezTo>
                <a:cubicBezTo>
                  <a:pt x="15481" y="6760"/>
                  <a:pt x="15410" y="6790"/>
                  <a:pt x="15337" y="6826"/>
                </a:cubicBezTo>
                <a:cubicBezTo>
                  <a:pt x="14971" y="7009"/>
                  <a:pt x="14597" y="7117"/>
                  <a:pt x="14194" y="7227"/>
                </a:cubicBezTo>
                <a:cubicBezTo>
                  <a:pt x="13829" y="6824"/>
                  <a:pt x="13326" y="6577"/>
                  <a:pt x="12777" y="654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" name="Form"/>
          <p:cNvSpPr/>
          <p:nvPr/>
        </p:nvSpPr>
        <p:spPr>
          <a:xfrm>
            <a:off x="6653461" y="4156852"/>
            <a:ext cx="300503" cy="251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extrusionOk="0">
                <a:moveTo>
                  <a:pt x="2316" y="0"/>
                </a:moveTo>
                <a:cubicBezTo>
                  <a:pt x="2008" y="0"/>
                  <a:pt x="1737" y="323"/>
                  <a:pt x="1738" y="693"/>
                </a:cubicBezTo>
                <a:lnTo>
                  <a:pt x="1738" y="13564"/>
                </a:lnTo>
                <a:cubicBezTo>
                  <a:pt x="1605" y="13670"/>
                  <a:pt x="1479" y="13835"/>
                  <a:pt x="1435" y="13993"/>
                </a:cubicBezTo>
                <a:lnTo>
                  <a:pt x="16" y="20758"/>
                </a:lnTo>
                <a:cubicBezTo>
                  <a:pt x="-28" y="20970"/>
                  <a:pt x="24" y="21177"/>
                  <a:pt x="112" y="21336"/>
                </a:cubicBezTo>
                <a:cubicBezTo>
                  <a:pt x="201" y="21494"/>
                  <a:pt x="377" y="21600"/>
                  <a:pt x="553" y="21600"/>
                </a:cubicBezTo>
                <a:lnTo>
                  <a:pt x="20949" y="21600"/>
                </a:lnTo>
                <a:cubicBezTo>
                  <a:pt x="21126" y="21600"/>
                  <a:pt x="21302" y="21494"/>
                  <a:pt x="21390" y="21336"/>
                </a:cubicBezTo>
                <a:cubicBezTo>
                  <a:pt x="21478" y="21178"/>
                  <a:pt x="21572" y="20970"/>
                  <a:pt x="21528" y="20758"/>
                </a:cubicBezTo>
                <a:lnTo>
                  <a:pt x="20109" y="13993"/>
                </a:lnTo>
                <a:cubicBezTo>
                  <a:pt x="20065" y="13782"/>
                  <a:pt x="19939" y="13617"/>
                  <a:pt x="19806" y="13564"/>
                </a:cubicBezTo>
                <a:lnTo>
                  <a:pt x="19806" y="693"/>
                </a:lnTo>
                <a:cubicBezTo>
                  <a:pt x="19806" y="323"/>
                  <a:pt x="19536" y="0"/>
                  <a:pt x="19228" y="0"/>
                </a:cubicBezTo>
                <a:lnTo>
                  <a:pt x="2316" y="0"/>
                </a:lnTo>
                <a:close/>
                <a:moveTo>
                  <a:pt x="2839" y="1320"/>
                </a:moveTo>
                <a:lnTo>
                  <a:pt x="18663" y="1320"/>
                </a:lnTo>
                <a:lnTo>
                  <a:pt x="18663" y="13465"/>
                </a:lnTo>
                <a:lnTo>
                  <a:pt x="2839" y="13465"/>
                </a:lnTo>
                <a:lnTo>
                  <a:pt x="2839" y="1320"/>
                </a:lnTo>
                <a:close/>
                <a:moveTo>
                  <a:pt x="2399" y="14785"/>
                </a:moveTo>
                <a:lnTo>
                  <a:pt x="19104" y="14785"/>
                </a:lnTo>
                <a:lnTo>
                  <a:pt x="20247" y="20230"/>
                </a:lnTo>
                <a:lnTo>
                  <a:pt x="1256" y="20230"/>
                </a:lnTo>
                <a:lnTo>
                  <a:pt x="2399" y="14785"/>
                </a:lnTo>
                <a:close/>
                <a:moveTo>
                  <a:pt x="3225" y="15313"/>
                </a:moveTo>
                <a:cubicBezTo>
                  <a:pt x="2916" y="15313"/>
                  <a:pt x="2646" y="15637"/>
                  <a:pt x="2647" y="16006"/>
                </a:cubicBezTo>
                <a:cubicBezTo>
                  <a:pt x="2647" y="16376"/>
                  <a:pt x="2916" y="16683"/>
                  <a:pt x="3225" y="16683"/>
                </a:cubicBezTo>
                <a:lnTo>
                  <a:pt x="4051" y="16683"/>
                </a:lnTo>
                <a:cubicBezTo>
                  <a:pt x="4360" y="16683"/>
                  <a:pt x="4630" y="16376"/>
                  <a:pt x="4630" y="16006"/>
                </a:cubicBezTo>
                <a:cubicBezTo>
                  <a:pt x="4630" y="15636"/>
                  <a:pt x="4404" y="15313"/>
                  <a:pt x="4051" y="15313"/>
                </a:cubicBezTo>
                <a:lnTo>
                  <a:pt x="3225" y="15313"/>
                </a:lnTo>
                <a:close/>
                <a:moveTo>
                  <a:pt x="6310" y="15313"/>
                </a:moveTo>
                <a:cubicBezTo>
                  <a:pt x="6001" y="15313"/>
                  <a:pt x="5731" y="15637"/>
                  <a:pt x="5731" y="16006"/>
                </a:cubicBezTo>
                <a:cubicBezTo>
                  <a:pt x="5731" y="16376"/>
                  <a:pt x="6001" y="16683"/>
                  <a:pt x="6310" y="16683"/>
                </a:cubicBezTo>
                <a:lnTo>
                  <a:pt x="7136" y="16683"/>
                </a:lnTo>
                <a:cubicBezTo>
                  <a:pt x="7445" y="16683"/>
                  <a:pt x="7715" y="16376"/>
                  <a:pt x="7715" y="16006"/>
                </a:cubicBezTo>
                <a:cubicBezTo>
                  <a:pt x="7715" y="15636"/>
                  <a:pt x="7445" y="15313"/>
                  <a:pt x="7136" y="15313"/>
                </a:cubicBezTo>
                <a:lnTo>
                  <a:pt x="6310" y="15313"/>
                </a:lnTo>
                <a:close/>
                <a:moveTo>
                  <a:pt x="8954" y="15313"/>
                </a:moveTo>
                <a:cubicBezTo>
                  <a:pt x="8646" y="15313"/>
                  <a:pt x="8376" y="15637"/>
                  <a:pt x="8376" y="16006"/>
                </a:cubicBezTo>
                <a:cubicBezTo>
                  <a:pt x="8376" y="16376"/>
                  <a:pt x="8646" y="16683"/>
                  <a:pt x="8954" y="16683"/>
                </a:cubicBezTo>
                <a:lnTo>
                  <a:pt x="9780" y="16683"/>
                </a:lnTo>
                <a:cubicBezTo>
                  <a:pt x="10089" y="16683"/>
                  <a:pt x="10359" y="16376"/>
                  <a:pt x="10359" y="16006"/>
                </a:cubicBezTo>
                <a:cubicBezTo>
                  <a:pt x="10359" y="15636"/>
                  <a:pt x="10089" y="15313"/>
                  <a:pt x="9780" y="15313"/>
                </a:cubicBezTo>
                <a:lnTo>
                  <a:pt x="8954" y="15313"/>
                </a:lnTo>
                <a:close/>
                <a:moveTo>
                  <a:pt x="12039" y="15313"/>
                </a:moveTo>
                <a:cubicBezTo>
                  <a:pt x="11731" y="15313"/>
                  <a:pt x="11461" y="15637"/>
                  <a:pt x="11461" y="16006"/>
                </a:cubicBezTo>
                <a:cubicBezTo>
                  <a:pt x="11461" y="16376"/>
                  <a:pt x="11730" y="16683"/>
                  <a:pt x="12039" y="16683"/>
                </a:cubicBezTo>
                <a:lnTo>
                  <a:pt x="12865" y="16683"/>
                </a:lnTo>
                <a:cubicBezTo>
                  <a:pt x="13174" y="16683"/>
                  <a:pt x="13444" y="16376"/>
                  <a:pt x="13444" y="16006"/>
                </a:cubicBezTo>
                <a:cubicBezTo>
                  <a:pt x="13444" y="15636"/>
                  <a:pt x="13174" y="15313"/>
                  <a:pt x="12865" y="15313"/>
                </a:cubicBezTo>
                <a:lnTo>
                  <a:pt x="12039" y="15313"/>
                </a:lnTo>
                <a:close/>
                <a:moveTo>
                  <a:pt x="14683" y="15313"/>
                </a:moveTo>
                <a:cubicBezTo>
                  <a:pt x="14375" y="15313"/>
                  <a:pt x="14105" y="15637"/>
                  <a:pt x="14105" y="16006"/>
                </a:cubicBezTo>
                <a:cubicBezTo>
                  <a:pt x="14105" y="16376"/>
                  <a:pt x="14375" y="16683"/>
                  <a:pt x="14683" y="16683"/>
                </a:cubicBezTo>
                <a:lnTo>
                  <a:pt x="15510" y="16683"/>
                </a:lnTo>
                <a:cubicBezTo>
                  <a:pt x="15818" y="16683"/>
                  <a:pt x="16088" y="16376"/>
                  <a:pt x="16088" y="16006"/>
                </a:cubicBezTo>
                <a:cubicBezTo>
                  <a:pt x="16088" y="15636"/>
                  <a:pt x="15862" y="15313"/>
                  <a:pt x="15510" y="15313"/>
                </a:cubicBezTo>
                <a:lnTo>
                  <a:pt x="14683" y="15313"/>
                </a:lnTo>
                <a:close/>
                <a:moveTo>
                  <a:pt x="17768" y="15313"/>
                </a:moveTo>
                <a:cubicBezTo>
                  <a:pt x="17460" y="15313"/>
                  <a:pt x="17190" y="15637"/>
                  <a:pt x="17190" y="16006"/>
                </a:cubicBezTo>
                <a:cubicBezTo>
                  <a:pt x="17190" y="16376"/>
                  <a:pt x="17460" y="16683"/>
                  <a:pt x="17768" y="16683"/>
                </a:cubicBezTo>
                <a:lnTo>
                  <a:pt x="18594" y="16683"/>
                </a:lnTo>
                <a:cubicBezTo>
                  <a:pt x="18903" y="16683"/>
                  <a:pt x="19173" y="16376"/>
                  <a:pt x="19173" y="16006"/>
                </a:cubicBezTo>
                <a:cubicBezTo>
                  <a:pt x="19173" y="15636"/>
                  <a:pt x="18903" y="15313"/>
                  <a:pt x="18594" y="15313"/>
                </a:cubicBezTo>
                <a:lnTo>
                  <a:pt x="17768" y="15313"/>
                </a:lnTo>
                <a:close/>
                <a:moveTo>
                  <a:pt x="3225" y="17953"/>
                </a:moveTo>
                <a:cubicBezTo>
                  <a:pt x="2916" y="17953"/>
                  <a:pt x="2646" y="18277"/>
                  <a:pt x="2647" y="18646"/>
                </a:cubicBezTo>
                <a:cubicBezTo>
                  <a:pt x="2647" y="19016"/>
                  <a:pt x="2916" y="19323"/>
                  <a:pt x="3225" y="19323"/>
                </a:cubicBezTo>
                <a:lnTo>
                  <a:pt x="4051" y="19323"/>
                </a:lnTo>
                <a:cubicBezTo>
                  <a:pt x="4360" y="19323"/>
                  <a:pt x="4630" y="19016"/>
                  <a:pt x="4630" y="18646"/>
                </a:cubicBezTo>
                <a:cubicBezTo>
                  <a:pt x="4630" y="18277"/>
                  <a:pt x="4404" y="17953"/>
                  <a:pt x="4051" y="17953"/>
                </a:cubicBezTo>
                <a:lnTo>
                  <a:pt x="3225" y="17953"/>
                </a:lnTo>
                <a:close/>
                <a:moveTo>
                  <a:pt x="6310" y="17953"/>
                </a:moveTo>
                <a:cubicBezTo>
                  <a:pt x="6001" y="17953"/>
                  <a:pt x="5731" y="18277"/>
                  <a:pt x="5731" y="18646"/>
                </a:cubicBezTo>
                <a:cubicBezTo>
                  <a:pt x="5731" y="19016"/>
                  <a:pt x="6001" y="19323"/>
                  <a:pt x="6310" y="19323"/>
                </a:cubicBezTo>
                <a:lnTo>
                  <a:pt x="7136" y="19323"/>
                </a:lnTo>
                <a:cubicBezTo>
                  <a:pt x="7445" y="19323"/>
                  <a:pt x="7715" y="19016"/>
                  <a:pt x="7715" y="18646"/>
                </a:cubicBezTo>
                <a:cubicBezTo>
                  <a:pt x="7715" y="18277"/>
                  <a:pt x="7445" y="17953"/>
                  <a:pt x="7136" y="17953"/>
                </a:cubicBezTo>
                <a:lnTo>
                  <a:pt x="6310" y="17953"/>
                </a:lnTo>
                <a:close/>
                <a:moveTo>
                  <a:pt x="8954" y="17953"/>
                </a:moveTo>
                <a:cubicBezTo>
                  <a:pt x="8646" y="17953"/>
                  <a:pt x="8376" y="18277"/>
                  <a:pt x="8376" y="18646"/>
                </a:cubicBezTo>
                <a:cubicBezTo>
                  <a:pt x="8376" y="19016"/>
                  <a:pt x="8646" y="19323"/>
                  <a:pt x="8954" y="19323"/>
                </a:cubicBezTo>
                <a:lnTo>
                  <a:pt x="12480" y="19323"/>
                </a:lnTo>
                <a:cubicBezTo>
                  <a:pt x="12788" y="19323"/>
                  <a:pt x="13044" y="19016"/>
                  <a:pt x="13044" y="18646"/>
                </a:cubicBezTo>
                <a:cubicBezTo>
                  <a:pt x="13000" y="18277"/>
                  <a:pt x="12788" y="17953"/>
                  <a:pt x="12480" y="17953"/>
                </a:cubicBezTo>
                <a:lnTo>
                  <a:pt x="8954" y="17953"/>
                </a:lnTo>
                <a:close/>
                <a:moveTo>
                  <a:pt x="14683" y="17953"/>
                </a:moveTo>
                <a:cubicBezTo>
                  <a:pt x="14375" y="17953"/>
                  <a:pt x="14105" y="18277"/>
                  <a:pt x="14105" y="18646"/>
                </a:cubicBezTo>
                <a:cubicBezTo>
                  <a:pt x="14105" y="19016"/>
                  <a:pt x="14375" y="19323"/>
                  <a:pt x="14683" y="19323"/>
                </a:cubicBezTo>
                <a:lnTo>
                  <a:pt x="15510" y="19323"/>
                </a:lnTo>
                <a:cubicBezTo>
                  <a:pt x="15818" y="19323"/>
                  <a:pt x="16088" y="19016"/>
                  <a:pt x="16088" y="18646"/>
                </a:cubicBezTo>
                <a:cubicBezTo>
                  <a:pt x="16088" y="18277"/>
                  <a:pt x="15862" y="17953"/>
                  <a:pt x="15510" y="17953"/>
                </a:cubicBezTo>
                <a:lnTo>
                  <a:pt x="14683" y="17953"/>
                </a:lnTo>
                <a:close/>
                <a:moveTo>
                  <a:pt x="17768" y="17953"/>
                </a:moveTo>
                <a:cubicBezTo>
                  <a:pt x="17460" y="17953"/>
                  <a:pt x="17190" y="18277"/>
                  <a:pt x="17190" y="18646"/>
                </a:cubicBezTo>
                <a:cubicBezTo>
                  <a:pt x="17190" y="19016"/>
                  <a:pt x="17460" y="19323"/>
                  <a:pt x="17768" y="19323"/>
                </a:cubicBezTo>
                <a:lnTo>
                  <a:pt x="18594" y="19323"/>
                </a:lnTo>
                <a:cubicBezTo>
                  <a:pt x="18903" y="19323"/>
                  <a:pt x="19173" y="19016"/>
                  <a:pt x="19173" y="18646"/>
                </a:cubicBezTo>
                <a:cubicBezTo>
                  <a:pt x="19173" y="18277"/>
                  <a:pt x="18903" y="17953"/>
                  <a:pt x="18594" y="17953"/>
                </a:cubicBezTo>
                <a:lnTo>
                  <a:pt x="17768" y="1795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" name="Rectangle 20"/>
          <p:cNvSpPr/>
          <p:nvPr/>
        </p:nvSpPr>
        <p:spPr>
          <a:xfrm>
            <a:off x="6953963" y="4859314"/>
            <a:ext cx="170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@haridusmin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6953962" y="4074579"/>
            <a:ext cx="170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hm.ee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/>
          <p:nvPr/>
        </p:nvSpPr>
        <p:spPr>
          <a:xfrm>
            <a:off x="6970997" y="4466710"/>
            <a:ext cx="2288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@haridusministeerium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4145" y="3589583"/>
            <a:ext cx="2046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Hoiame kontakti</a:t>
            </a:r>
            <a:endParaRPr lang="id-ID" sz="2000" dirty="0">
              <a:solidFill>
                <a:srgbClr val="4851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9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33821" y="1596443"/>
            <a:ext cx="2350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Korrastada seadus tervikuna </a:t>
            </a: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Viia seadus kooskõlla muutunud ootustega teadus- ja arendustegevusele.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33821" y="3018010"/>
            <a:ext cx="2350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Täpsustada seaduses teadus- ja arendustegevuse finantseerimise põhimõtteid. </a:t>
            </a:r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Võimaldada TA rahastamises senisest rohkem tulemusjuhtimist ning suunatust</a:t>
            </a:r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0490" y="3547039"/>
            <a:ext cx="6004302" cy="211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Viia seadus kooskõlla muutunud ootustega teadus- ja arendustegevusele;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Täpsustada seaduses TAI finantseerimise põhimõtteid;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Sätestada selgemalt TAI süsteemi osapooled, nende rollid ja vastutus.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490" y="2346710"/>
            <a:ext cx="557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Seaduse muutmise </a:t>
            </a:r>
          </a:p>
          <a:p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eesmärgid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" b="5178"/>
          <a:stretch>
            <a:fillRect/>
          </a:stretch>
        </p:blipFill>
        <p:spPr>
          <a:xfrm>
            <a:off x="149631" y="860570"/>
            <a:ext cx="5288153" cy="3158980"/>
          </a:xfrm>
        </p:spPr>
      </p:pic>
    </p:spTree>
    <p:extLst>
      <p:ext uri="{BB962C8B-B14F-4D97-AF65-F5344CB8AC3E}">
        <p14:creationId xmlns:p14="http://schemas.microsoft.com/office/powerpoint/2010/main" val="87148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9303" y="760033"/>
            <a:ext cx="4033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Seaduse ülesehitus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5" r="26895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909914" y="1951672"/>
            <a:ext cx="677817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Peatükid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Üldsätted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 riiklik korraldamine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arendusasutused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 finantseerimine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Seaduse rakendamine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9927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9303" y="760033"/>
            <a:ext cx="215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Üldsätted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8" r="28798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909914" y="1951672"/>
            <a:ext cx="6778171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Mõistete paragrahv täieneb töö käigus.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Lisatud teadus- ja arendustegevuse põhimõtted, millest lähtuvad kõik TAI süsteemi osapooled: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Akadeemilise vabaduse põhimõte;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Eetikanormide ja teaduse hea tava jälgimine;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Teadustulemuste kättesaadavaks tegemine.</a:t>
            </a:r>
          </a:p>
          <a:p>
            <a:endParaRPr lang="et-EE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317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321" y="741778"/>
            <a:ext cx="4863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 riiklik korraldamine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2002055" y="1817017"/>
            <a:ext cx="64556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4 Vabariigi Valitsus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5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Teadus-ja Arendustegevuse ning Innovatsioonipoliitika Nõukogu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6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ja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arendustegevuse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ning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innovatsiooni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koostöökogu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7 Teadus- ja arendustegevuse ning innovatsiooni korraldamine ministeeriumites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8 Eesti Teadusagentuur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9 Ettevõtluse ja Innovatsiooni Sihtasutus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10 Eesti Teaduste Akadeemia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11 Eesti Teadusinfosüsteem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5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397243"/>
            <a:ext cx="9679278" cy="48013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kujundab Eesti eeldusi, tingimusi ning vajadusi arvestavat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poliitikat ning valmistab ette riigi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suunavaid valdkonna arengukavasid;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esitab vähemalt kord aastas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Riigikogule ülevaate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olukorrast ning valitsuse poliitikast selles valdkonnas;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tagab ministeeriumide vahelise koostöö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poliitika elluviimisel, arvestades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Innovatsioonipoliitika </a:t>
            </a:r>
            <a:r>
              <a:rPr lang="et-EE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kumimoji="0" lang="et-EE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õukogu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ettepanekuid;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kehtestab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 koostöökogu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moodustamise korra ja töökorra ning kinnitab valdkonna eest vastutavate ministrite ettepanekul kuni kolmeks aastaks selle koosseisu;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5) moodustab, korraldab ümber ja lõpetab riigi TA asutuste tegevuse neid haldava ministeeriumi ettepanekul, kuulanud ära Teadus- ja arendustegevuse ning innovatsioonipoliitika nõukogu seisukoha;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6) otsustab Eesti osalemise rahvusvahelises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alases koostöös riiklikul tasemel;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7) kehtestab riigi teaduspreemiate põhimääruse, moodustab riigi teaduspreemiate komisjoni ning määrab riigi teaduspreemiad valdkonna eest vastutava ministri esildisel riigi teaduspreemiate komisjoni ettepanekute alusel;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8) täidab muid seadusega sätestatud ülesandeid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valdkonnas.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619196"/>
            <a:ext cx="4392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4 Vabariigi Valitsus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2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2250189"/>
            <a:ext cx="9217838" cy="36933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</a:t>
            </a:r>
            <a:r>
              <a:rPr lang="et-EE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Innovatsioonipoliitika Nõukogu on Vabariigi Valitsuse juures asuv nõuandev kogu, kes toetab Vabariigi Valitsust ühiskonna heaolu ja majanduse konkurentsivõimet kasvatava teadus- ja arendustegevuse ning innovatsioonipoliitika väljatöötamisel ja rakendamisel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(2) Teadus- ja Arendustegevuse ning Innovatsioonipoliitika Nõukogu tegevuse alused, ülesanded ja töökord kehtestatakse põhimäärusega, mille kehtestab Vabariigi Valitsus.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(3) Teadus- ja Arendustegevuse ning Innovatsioonipoliitika Nõukogu koosseisu kuuluvad ametikoha järgi peaminister, valdkondade eest vastutavad ministrid, üks peaministri nimetatud Vabariigi Valitsuse liige ning Vabariigi Valitsuse nimetatud liikmed.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(4) Teadus- ja Arendustegevuse ning Innovatsioonipoliitika Nõukogu esimeheks on ametikoha järgi peaminister.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(5) Teadus- ja Arendustegevuse ning Innovatsioonipoliitika Nõukogu </a:t>
            </a:r>
            <a:r>
              <a:rPr lang="et-EE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tööd korraldab 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Riigikantselei.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7648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5 Teadus-ja Arendustegevuse 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Innovatsioonipoliitika Nõukogu</a:t>
            </a: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21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693859"/>
            <a:ext cx="9217838" cy="48013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 koostöökogu on valdkonna eest vastutavate ministrite nõuandev organ, kes: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nõustab valdkonna eest vastutavaid ministreid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Vabariigi Valitsusele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esitatavate teemade ettevalmistamisel ning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Vabariigi Valitsuse poolt ministritele antud ülesannete täitmisel, arvestades Teadus- ja Arendustegevuse ning Innovatsioonipoliitika Nõukogu suuniseid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teeb ettepanekuid Eesti TAI poliitika kujundamiseks;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osaleb TAI poliitika arenguid suunavate arengukavade koostamisel,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 poliitika prioriteetide seadmisel ja muutmisel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teeb ettepanekuid riigi TA asutuste finantseerimise põhimõtete ja strateegia kujundamiseks ning TA asutuste moodustamiseks, ümberkorraldamiseks või tegevuse lõpetamiseks;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5)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nõustab valdkonna eest vastutavaid ministreid riigieelarve eelnõu kujundamisel TAI rahastamispõhimõtete, mahu ja meetmete osas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6)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seirab ja annab hinnanguid TAI poliitikale, sh TAI valdkonna meetmete elluviimisele ja tulemuslikkusele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7) täidab teisi talle õigusaktidega pandud ülesandeid.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7683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6 </a:t>
            </a: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ja </a:t>
            </a: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arendustegevuse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ning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et-EE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innovatsiooni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koostöökogu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97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338fc0-1f71-47ca-af62-527eb90cb0f3">
      <UserInfo>
        <DisplayName>Kõik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687D1518E5FB43AFB4A67121B614F0" ma:contentTypeVersion="2" ma:contentTypeDescription="Loo uus dokument" ma:contentTypeScope="" ma:versionID="05f41f39345e7ffb2641204b71cd7836">
  <xsd:schema xmlns:xsd="http://www.w3.org/2001/XMLSchema" xmlns:xs="http://www.w3.org/2001/XMLSchema" xmlns:p="http://schemas.microsoft.com/office/2006/metadata/properties" xmlns:ns1="http://schemas.microsoft.com/sharepoint/v3" xmlns:ns2="a7338fc0-1f71-47ca-af62-527eb90cb0f3" targetNamespace="http://schemas.microsoft.com/office/2006/metadata/properties" ma:root="true" ma:fieldsID="b7d18e2338e437220cd68f230ab1a59e" ns1:_="" ns2:_="">
    <xsd:import namespace="http://schemas.microsoft.com/sharepoint/v3"/>
    <xsd:import namespace="a7338fc0-1f71-47ca-af62-527eb90cb0f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astamise alguskuupäev" ma:description="Veerg Ajastamise alguskuupäev on avaldamisfunktsiooni loodud saidiveerg, mille abil määratakse kuupäev ja kellaaeg, kui lehte esimest korda külastajatele kuvatakse." ma:hidden="true" ma:internalName="PublishingStartDate">
      <xsd:simpleType>
        <xsd:restriction base="dms:Unknown"/>
      </xsd:simpleType>
    </xsd:element>
    <xsd:element name="PublishingExpirationDate" ma:index="9" nillable="true" ma:displayName="Ajastamise lõppkuupäev" ma:description="Veerg Ajastamise lõppkuupäev on avaldamisfunktsiooni loodud saidiveerg, mille abil määratakse kuupäev ja kellaaeg, kui lehte enam külastajatele ei kuvat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38fc0-1f71-47ca-af62-527eb90cb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777FA4-7099-4A7C-A0C4-CD1C1C3680F4}">
  <ds:schemaRefs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7338fc0-1f71-47ca-af62-527eb90cb0f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DF0AE6-64BE-4184-86C0-9888E0FDE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38fc0-1f71-47ca-af62-527eb90cb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242B68-7157-4BF8-BC2C-D257618304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1631</Words>
  <Application>Microsoft Office PowerPoint</Application>
  <PresentationFormat>Laiekraan</PresentationFormat>
  <Paragraphs>189</Paragraphs>
  <Slides>20</Slides>
  <Notes>19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Gill Sans</vt:lpstr>
      <vt:lpstr>Lato</vt:lpstr>
      <vt:lpstr>Lato Heavy</vt:lpstr>
      <vt:lpstr>Times New Roman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keywords/>
  <dc:description/>
  <cp:lastModifiedBy>Mariann Saaliste</cp:lastModifiedBy>
  <cp:revision>411</cp:revision>
  <dcterms:created xsi:type="dcterms:W3CDTF">2017-11-22T12:33:05Z</dcterms:created>
  <dcterms:modified xsi:type="dcterms:W3CDTF">2022-05-24T07:58:28Z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0x0101004A687D1518E5FB43AFB4A67121B614F0</vt:lpwstr>
  </property>
</Properties>
</file>