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</p:sldMasterIdLst>
  <p:notesMasterIdLst>
    <p:notesMasterId r:id="rId17"/>
  </p:notesMasterIdLst>
  <p:sldIdLst>
    <p:sldId id="306" r:id="rId6"/>
    <p:sldId id="327" r:id="rId7"/>
    <p:sldId id="260" r:id="rId8"/>
    <p:sldId id="361" r:id="rId9"/>
    <p:sldId id="261" r:id="rId10"/>
    <p:sldId id="362" r:id="rId11"/>
    <p:sldId id="364" r:id="rId12"/>
    <p:sldId id="363" r:id="rId13"/>
    <p:sldId id="258" r:id="rId14"/>
    <p:sldId id="257" r:id="rId15"/>
    <p:sldId id="308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6DB5"/>
    <a:srgbClr val="485160"/>
    <a:srgbClr val="4EB0C2"/>
    <a:srgbClr val="A1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7326" autoAdjust="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4D4A3-D1B5-4CA0-A145-4DED892A6E97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996DF-84FF-43A4-9643-9AE356ABF5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90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6BC0-97F5-4438-ACBF-4885E58BB790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771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4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>
                <a:cs typeface="Calibri"/>
              </a:rPr>
              <a:t>Ülikoolid eristuvad, kui</a:t>
            </a:r>
            <a:r>
              <a:rPr lang="et-EE" baseline="0" dirty="0">
                <a:cs typeface="Calibri"/>
              </a:rPr>
              <a:t> teadust ja kõrgharidust pakkuvad institutsioonid.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59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6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3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5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53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52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4457" y="-1"/>
            <a:ext cx="4151086" cy="5936343"/>
          </a:xfrm>
          <a:custGeom>
            <a:avLst/>
            <a:gdLst>
              <a:gd name="connsiteX0" fmla="*/ 0 w 4151086"/>
              <a:gd name="connsiteY0" fmla="*/ 0 h 5936343"/>
              <a:gd name="connsiteX1" fmla="*/ 4151086 w 4151086"/>
              <a:gd name="connsiteY1" fmla="*/ 0 h 5936343"/>
              <a:gd name="connsiteX2" fmla="*/ 4151086 w 4151086"/>
              <a:gd name="connsiteY2" fmla="*/ 5936343 h 5936343"/>
              <a:gd name="connsiteX3" fmla="*/ 0 w 4151086"/>
              <a:gd name="connsiteY3" fmla="*/ 5936343 h 593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1086" h="5936343">
                <a:moveTo>
                  <a:pt x="0" y="0"/>
                </a:moveTo>
                <a:lnTo>
                  <a:pt x="4151086" y="0"/>
                </a:lnTo>
                <a:lnTo>
                  <a:pt x="4151086" y="5936343"/>
                </a:lnTo>
                <a:lnTo>
                  <a:pt x="0" y="5936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1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572778" y="734097"/>
            <a:ext cx="4619223" cy="5383369"/>
          </a:xfrm>
          <a:custGeom>
            <a:avLst/>
            <a:gdLst>
              <a:gd name="connsiteX0" fmla="*/ 0 w 4619223"/>
              <a:gd name="connsiteY0" fmla="*/ 0 h 5383369"/>
              <a:gd name="connsiteX1" fmla="*/ 4619223 w 4619223"/>
              <a:gd name="connsiteY1" fmla="*/ 0 h 5383369"/>
              <a:gd name="connsiteX2" fmla="*/ 4619223 w 4619223"/>
              <a:gd name="connsiteY2" fmla="*/ 5383369 h 5383369"/>
              <a:gd name="connsiteX3" fmla="*/ 0 w 4619223"/>
              <a:gd name="connsiteY3" fmla="*/ 5383369 h 53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223" h="5383369">
                <a:moveTo>
                  <a:pt x="0" y="0"/>
                </a:moveTo>
                <a:lnTo>
                  <a:pt x="4619223" y="0"/>
                </a:lnTo>
                <a:lnTo>
                  <a:pt x="4619223" y="5383369"/>
                </a:lnTo>
                <a:lnTo>
                  <a:pt x="0" y="53833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58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205935" y="298036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857832" y="262708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23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25028" cy="6858000"/>
          </a:xfrm>
          <a:custGeom>
            <a:avLst/>
            <a:gdLst>
              <a:gd name="connsiteX0" fmla="*/ 0 w 6125028"/>
              <a:gd name="connsiteY0" fmla="*/ 0 h 6858000"/>
              <a:gd name="connsiteX1" fmla="*/ 6125028 w 6125028"/>
              <a:gd name="connsiteY1" fmla="*/ 0 h 6858000"/>
              <a:gd name="connsiteX2" fmla="*/ 4949371 w 6125028"/>
              <a:gd name="connsiteY2" fmla="*/ 6858000 h 6858000"/>
              <a:gd name="connsiteX3" fmla="*/ 0 w 61250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5028" h="6858000">
                <a:moveTo>
                  <a:pt x="0" y="0"/>
                </a:moveTo>
                <a:lnTo>
                  <a:pt x="6125028" y="0"/>
                </a:lnTo>
                <a:lnTo>
                  <a:pt x="49493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62743" y="2104571"/>
            <a:ext cx="3860800" cy="2438400"/>
          </a:xfrm>
          <a:custGeom>
            <a:avLst/>
            <a:gdLst>
              <a:gd name="connsiteX0" fmla="*/ 0 w 3860800"/>
              <a:gd name="connsiteY0" fmla="*/ 0 h 2438400"/>
              <a:gd name="connsiteX1" fmla="*/ 3860800 w 3860800"/>
              <a:gd name="connsiteY1" fmla="*/ 0 h 2438400"/>
              <a:gd name="connsiteX2" fmla="*/ 3860800 w 3860800"/>
              <a:gd name="connsiteY2" fmla="*/ 2438400 h 2438400"/>
              <a:gd name="connsiteX3" fmla="*/ 0 w 38608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2438400">
                <a:moveTo>
                  <a:pt x="0" y="0"/>
                </a:moveTo>
                <a:lnTo>
                  <a:pt x="3860800" y="0"/>
                </a:lnTo>
                <a:lnTo>
                  <a:pt x="38608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95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74743" y="1596571"/>
            <a:ext cx="2481943" cy="3323772"/>
          </a:xfrm>
          <a:custGeom>
            <a:avLst/>
            <a:gdLst>
              <a:gd name="connsiteX0" fmla="*/ 0 w 2481943"/>
              <a:gd name="connsiteY0" fmla="*/ 0 h 3323772"/>
              <a:gd name="connsiteX1" fmla="*/ 2481943 w 2481943"/>
              <a:gd name="connsiteY1" fmla="*/ 0 h 3323772"/>
              <a:gd name="connsiteX2" fmla="*/ 2481943 w 2481943"/>
              <a:gd name="connsiteY2" fmla="*/ 3323772 h 3323772"/>
              <a:gd name="connsiteX3" fmla="*/ 0 w 2481943"/>
              <a:gd name="connsiteY3" fmla="*/ 3323772 h 332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3323772">
                <a:moveTo>
                  <a:pt x="0" y="0"/>
                </a:moveTo>
                <a:lnTo>
                  <a:pt x="2481943" y="0"/>
                </a:lnTo>
                <a:lnTo>
                  <a:pt x="2481943" y="3323772"/>
                </a:lnTo>
                <a:lnTo>
                  <a:pt x="0" y="33237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371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16700" y="1155700"/>
            <a:ext cx="2628900" cy="4521200"/>
          </a:xfrm>
          <a:custGeom>
            <a:avLst/>
            <a:gdLst>
              <a:gd name="connsiteX0" fmla="*/ 0 w 2628900"/>
              <a:gd name="connsiteY0" fmla="*/ 0 h 4521200"/>
              <a:gd name="connsiteX1" fmla="*/ 2628900 w 2628900"/>
              <a:gd name="connsiteY1" fmla="*/ 0 h 4521200"/>
              <a:gd name="connsiteX2" fmla="*/ 2628900 w 2628900"/>
              <a:gd name="connsiteY2" fmla="*/ 4521200 h 4521200"/>
              <a:gd name="connsiteX3" fmla="*/ 0 w 2628900"/>
              <a:gd name="connsiteY3" fmla="*/ 452120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521200">
                <a:moveTo>
                  <a:pt x="0" y="0"/>
                </a:moveTo>
                <a:lnTo>
                  <a:pt x="2628900" y="0"/>
                </a:lnTo>
                <a:lnTo>
                  <a:pt x="2628900" y="4521200"/>
                </a:lnTo>
                <a:lnTo>
                  <a:pt x="0" y="4521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31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81100" y="1238250"/>
            <a:ext cx="2990850" cy="3943350"/>
          </a:xfrm>
          <a:custGeom>
            <a:avLst/>
            <a:gdLst>
              <a:gd name="connsiteX0" fmla="*/ 0 w 2990850"/>
              <a:gd name="connsiteY0" fmla="*/ 0 h 3943350"/>
              <a:gd name="connsiteX1" fmla="*/ 2990850 w 2990850"/>
              <a:gd name="connsiteY1" fmla="*/ 0 h 3943350"/>
              <a:gd name="connsiteX2" fmla="*/ 2990850 w 2990850"/>
              <a:gd name="connsiteY2" fmla="*/ 3943350 h 3943350"/>
              <a:gd name="connsiteX3" fmla="*/ 0 w 2990850"/>
              <a:gd name="connsiteY3" fmla="*/ 39433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3943350">
                <a:moveTo>
                  <a:pt x="0" y="0"/>
                </a:moveTo>
                <a:lnTo>
                  <a:pt x="2990850" y="0"/>
                </a:lnTo>
                <a:lnTo>
                  <a:pt x="2990850" y="3943350"/>
                </a:lnTo>
                <a:lnTo>
                  <a:pt x="0" y="3943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21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0182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7960113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981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15198" y="0"/>
            <a:ext cx="9876803" cy="6864350"/>
          </a:xfrm>
          <a:custGeom>
            <a:avLst/>
            <a:gdLst>
              <a:gd name="connsiteX0" fmla="*/ 3905250 w 9876803"/>
              <a:gd name="connsiteY0" fmla="*/ 0 h 6864350"/>
              <a:gd name="connsiteX1" fmla="*/ 9876803 w 9876803"/>
              <a:gd name="connsiteY1" fmla="*/ 0 h 6864350"/>
              <a:gd name="connsiteX2" fmla="*/ 9876803 w 9876803"/>
              <a:gd name="connsiteY2" fmla="*/ 6858000 h 6864350"/>
              <a:gd name="connsiteX3" fmla="*/ 0 w 9876803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6803" h="6864350">
                <a:moveTo>
                  <a:pt x="3905250" y="0"/>
                </a:moveTo>
                <a:lnTo>
                  <a:pt x="9876803" y="0"/>
                </a:lnTo>
                <a:lnTo>
                  <a:pt x="9876803" y="6858000"/>
                </a:lnTo>
                <a:lnTo>
                  <a:pt x="0" y="686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801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51324" y="1"/>
            <a:ext cx="7943996" cy="6858000"/>
          </a:xfrm>
          <a:custGeom>
            <a:avLst/>
            <a:gdLst>
              <a:gd name="connsiteX0" fmla="*/ 3976274 w 7943996"/>
              <a:gd name="connsiteY0" fmla="*/ 0 h 6858000"/>
              <a:gd name="connsiteX1" fmla="*/ 7943996 w 7943996"/>
              <a:gd name="connsiteY1" fmla="*/ 0 h 6858000"/>
              <a:gd name="connsiteX2" fmla="*/ 7943996 w 7943996"/>
              <a:gd name="connsiteY2" fmla="*/ 3437551 h 6858000"/>
              <a:gd name="connsiteX3" fmla="*/ 5951584 w 7943996"/>
              <a:gd name="connsiteY3" fmla="*/ 6858000 h 6858000"/>
              <a:gd name="connsiteX4" fmla="*/ 0 w 794399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3996" h="6858000">
                <a:moveTo>
                  <a:pt x="3976274" y="0"/>
                </a:moveTo>
                <a:lnTo>
                  <a:pt x="7943996" y="0"/>
                </a:lnTo>
                <a:lnTo>
                  <a:pt x="7943996" y="3437551"/>
                </a:lnTo>
                <a:lnTo>
                  <a:pt x="595158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43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06862" y="0"/>
            <a:ext cx="5585138" cy="6870062"/>
          </a:xfrm>
          <a:custGeom>
            <a:avLst/>
            <a:gdLst>
              <a:gd name="connsiteX0" fmla="*/ 0 w 5585138"/>
              <a:gd name="connsiteY0" fmla="*/ 0 h 6870062"/>
              <a:gd name="connsiteX1" fmla="*/ 5585138 w 5585138"/>
              <a:gd name="connsiteY1" fmla="*/ 0 h 6870062"/>
              <a:gd name="connsiteX2" fmla="*/ 5585138 w 5585138"/>
              <a:gd name="connsiteY2" fmla="*/ 6870062 h 6870062"/>
              <a:gd name="connsiteX3" fmla="*/ 3931868 w 5585138"/>
              <a:gd name="connsiteY3" fmla="*/ 6870062 h 687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138" h="6870062">
                <a:moveTo>
                  <a:pt x="0" y="0"/>
                </a:moveTo>
                <a:lnTo>
                  <a:pt x="5585138" y="0"/>
                </a:lnTo>
                <a:lnTo>
                  <a:pt x="5585138" y="6870062"/>
                </a:lnTo>
                <a:lnTo>
                  <a:pt x="3931868" y="68700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351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2621030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4385382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6209347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7967828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174500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353455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6"/>
          </p:nvPr>
        </p:nvSpPr>
        <p:spPr>
          <a:xfrm>
            <a:off x="532577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710356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/>
          </p:nvPr>
        </p:nvSpPr>
        <p:spPr>
          <a:xfrm>
            <a:off x="889478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9"/>
          </p:nvPr>
        </p:nvSpPr>
        <p:spPr>
          <a:xfrm>
            <a:off x="2610155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0"/>
          </p:nvPr>
        </p:nvSpPr>
        <p:spPr>
          <a:xfrm>
            <a:off x="438794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21"/>
          </p:nvPr>
        </p:nvSpPr>
        <p:spPr>
          <a:xfrm>
            <a:off x="622201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2"/>
          </p:nvPr>
        </p:nvSpPr>
        <p:spPr>
          <a:xfrm>
            <a:off x="7985740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6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67450" y="0"/>
            <a:ext cx="5924550" cy="6858000"/>
          </a:xfrm>
          <a:custGeom>
            <a:avLst/>
            <a:gdLst>
              <a:gd name="connsiteX0" fmla="*/ 2743200 w 5924550"/>
              <a:gd name="connsiteY0" fmla="*/ 0 h 6858000"/>
              <a:gd name="connsiteX1" fmla="*/ 5924550 w 5924550"/>
              <a:gd name="connsiteY1" fmla="*/ 0 h 6858000"/>
              <a:gd name="connsiteX2" fmla="*/ 5924550 w 5924550"/>
              <a:gd name="connsiteY2" fmla="*/ 6858000 h 6858000"/>
              <a:gd name="connsiteX3" fmla="*/ 0 w 5924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4550" h="6858000">
                <a:moveTo>
                  <a:pt x="2743200" y="0"/>
                </a:moveTo>
                <a:lnTo>
                  <a:pt x="5924550" y="0"/>
                </a:lnTo>
                <a:lnTo>
                  <a:pt x="5924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928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09371" y="2592100"/>
            <a:ext cx="4484914" cy="2960914"/>
          </a:xfrm>
          <a:custGeom>
            <a:avLst/>
            <a:gdLst>
              <a:gd name="connsiteX0" fmla="*/ 0 w 4484914"/>
              <a:gd name="connsiteY0" fmla="*/ 0 h 2960914"/>
              <a:gd name="connsiteX1" fmla="*/ 4484914 w 4484914"/>
              <a:gd name="connsiteY1" fmla="*/ 0 h 2960914"/>
              <a:gd name="connsiteX2" fmla="*/ 4484914 w 4484914"/>
              <a:gd name="connsiteY2" fmla="*/ 2960914 h 2960914"/>
              <a:gd name="connsiteX3" fmla="*/ 0 w 4484914"/>
              <a:gd name="connsiteY3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914" h="2960914">
                <a:moveTo>
                  <a:pt x="0" y="0"/>
                </a:moveTo>
                <a:lnTo>
                  <a:pt x="4484914" y="0"/>
                </a:lnTo>
                <a:lnTo>
                  <a:pt x="4484914" y="2960914"/>
                </a:lnTo>
                <a:lnTo>
                  <a:pt x="0" y="2960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93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07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flipH="1">
            <a:off x="5883125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396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5037" y="2203963"/>
            <a:ext cx="6138808" cy="2604341"/>
          </a:xfrm>
          <a:custGeom>
            <a:avLst/>
            <a:gdLst>
              <a:gd name="connsiteX0" fmla="*/ 1400655 w 6138808"/>
              <a:gd name="connsiteY0" fmla="*/ 0 h 2604341"/>
              <a:gd name="connsiteX1" fmla="*/ 6138808 w 6138808"/>
              <a:gd name="connsiteY1" fmla="*/ 0 h 2604341"/>
              <a:gd name="connsiteX2" fmla="*/ 6138808 w 6138808"/>
              <a:gd name="connsiteY2" fmla="*/ 2604341 h 2604341"/>
              <a:gd name="connsiteX3" fmla="*/ 0 w 6138808"/>
              <a:gd name="connsiteY3" fmla="*/ 2604341 h 26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08" h="2604341">
                <a:moveTo>
                  <a:pt x="1400655" y="0"/>
                </a:moveTo>
                <a:lnTo>
                  <a:pt x="6138808" y="0"/>
                </a:lnTo>
                <a:lnTo>
                  <a:pt x="6138808" y="2604341"/>
                </a:lnTo>
                <a:lnTo>
                  <a:pt x="0" y="26043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751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32637" y="1383511"/>
            <a:ext cx="3107663" cy="1963738"/>
          </a:xfrm>
          <a:custGeom>
            <a:avLst/>
            <a:gdLst>
              <a:gd name="connsiteX0" fmla="*/ 0 w 3107663"/>
              <a:gd name="connsiteY0" fmla="*/ 0 h 1963738"/>
              <a:gd name="connsiteX1" fmla="*/ 3107663 w 3107663"/>
              <a:gd name="connsiteY1" fmla="*/ 0 h 1963738"/>
              <a:gd name="connsiteX2" fmla="*/ 3107663 w 3107663"/>
              <a:gd name="connsiteY2" fmla="*/ 1963738 h 1963738"/>
              <a:gd name="connsiteX3" fmla="*/ 0 w 3107663"/>
              <a:gd name="connsiteY3" fmla="*/ 1963738 h 19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663" h="1963738">
                <a:moveTo>
                  <a:pt x="0" y="0"/>
                </a:moveTo>
                <a:lnTo>
                  <a:pt x="3107663" y="0"/>
                </a:lnTo>
                <a:lnTo>
                  <a:pt x="3107663" y="1963738"/>
                </a:lnTo>
                <a:lnTo>
                  <a:pt x="0" y="1963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5150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525588"/>
            <a:ext cx="6026765" cy="3600204"/>
          </a:xfrm>
          <a:custGeom>
            <a:avLst/>
            <a:gdLst>
              <a:gd name="connsiteX0" fmla="*/ 0 w 6026765"/>
              <a:gd name="connsiteY0" fmla="*/ 0 h 3600204"/>
              <a:gd name="connsiteX1" fmla="*/ 6026765 w 6026765"/>
              <a:gd name="connsiteY1" fmla="*/ 0 h 3600204"/>
              <a:gd name="connsiteX2" fmla="*/ 3806378 w 6026765"/>
              <a:gd name="connsiteY2" fmla="*/ 3600204 h 3600204"/>
              <a:gd name="connsiteX3" fmla="*/ 0 w 6026765"/>
              <a:gd name="connsiteY3" fmla="*/ 3600204 h 360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6765" h="3600204">
                <a:moveTo>
                  <a:pt x="0" y="0"/>
                </a:moveTo>
                <a:lnTo>
                  <a:pt x="6026765" y="0"/>
                </a:lnTo>
                <a:lnTo>
                  <a:pt x="3806378" y="3600204"/>
                </a:lnTo>
                <a:lnTo>
                  <a:pt x="0" y="36002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559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833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91788" y="664029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173841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009740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4591788" y="4403931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8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19149" cy="6857992"/>
          </a:xfrm>
          <a:custGeom>
            <a:avLst/>
            <a:gdLst>
              <a:gd name="connsiteX0" fmla="*/ 1653266 w 6319149"/>
              <a:gd name="connsiteY0" fmla="*/ 0 h 6857992"/>
              <a:gd name="connsiteX1" fmla="*/ 6319149 w 6319149"/>
              <a:gd name="connsiteY1" fmla="*/ 0 h 6857992"/>
              <a:gd name="connsiteX2" fmla="*/ 2437037 w 6319149"/>
              <a:gd name="connsiteY2" fmla="*/ 6857992 h 6857992"/>
              <a:gd name="connsiteX3" fmla="*/ 0 w 6319149"/>
              <a:gd name="connsiteY3" fmla="*/ 6857992 h 6857992"/>
              <a:gd name="connsiteX4" fmla="*/ 0 w 6319149"/>
              <a:gd name="connsiteY4" fmla="*/ 2816676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9149" h="6857992">
                <a:moveTo>
                  <a:pt x="1653266" y="0"/>
                </a:moveTo>
                <a:lnTo>
                  <a:pt x="6319149" y="0"/>
                </a:lnTo>
                <a:lnTo>
                  <a:pt x="2437037" y="6857992"/>
                </a:lnTo>
                <a:lnTo>
                  <a:pt x="0" y="6857992"/>
                </a:lnTo>
                <a:lnTo>
                  <a:pt x="0" y="2816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16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200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32152" y="-7543"/>
            <a:ext cx="6059848" cy="6865543"/>
          </a:xfrm>
          <a:custGeom>
            <a:avLst/>
            <a:gdLst>
              <a:gd name="connsiteX0" fmla="*/ 3848475 w 6059848"/>
              <a:gd name="connsiteY0" fmla="*/ 0 h 6865543"/>
              <a:gd name="connsiteX1" fmla="*/ 6059848 w 6059848"/>
              <a:gd name="connsiteY1" fmla="*/ 0 h 6865543"/>
              <a:gd name="connsiteX2" fmla="*/ 6059848 w 6059848"/>
              <a:gd name="connsiteY2" fmla="*/ 6865543 h 6865543"/>
              <a:gd name="connsiteX3" fmla="*/ 0 w 6059848"/>
              <a:gd name="connsiteY3" fmla="*/ 6865543 h 68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848" h="6865543">
                <a:moveTo>
                  <a:pt x="3848475" y="0"/>
                </a:moveTo>
                <a:lnTo>
                  <a:pt x="6059848" y="0"/>
                </a:lnTo>
                <a:lnTo>
                  <a:pt x="6059848" y="6865543"/>
                </a:lnTo>
                <a:lnTo>
                  <a:pt x="0" y="6865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88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33272" cy="5944172"/>
          </a:xfrm>
          <a:custGeom>
            <a:avLst/>
            <a:gdLst>
              <a:gd name="connsiteX0" fmla="*/ 0 w 3433272"/>
              <a:gd name="connsiteY0" fmla="*/ 0 h 5944172"/>
              <a:gd name="connsiteX1" fmla="*/ 3433272 w 3433272"/>
              <a:gd name="connsiteY1" fmla="*/ 0 h 5944172"/>
              <a:gd name="connsiteX2" fmla="*/ 0 w 3433272"/>
              <a:gd name="connsiteY2" fmla="*/ 5944172 h 594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3272" h="5944172">
                <a:moveTo>
                  <a:pt x="0" y="0"/>
                </a:moveTo>
                <a:lnTo>
                  <a:pt x="3433272" y="0"/>
                </a:lnTo>
                <a:lnTo>
                  <a:pt x="0" y="5944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58743" y="1376112"/>
            <a:ext cx="3797053" cy="2373155"/>
          </a:xfrm>
          <a:custGeom>
            <a:avLst/>
            <a:gdLst>
              <a:gd name="connsiteX0" fmla="*/ 0 w 3797053"/>
              <a:gd name="connsiteY0" fmla="*/ 0 h 2373155"/>
              <a:gd name="connsiteX1" fmla="*/ 3797053 w 3797053"/>
              <a:gd name="connsiteY1" fmla="*/ 0 h 2373155"/>
              <a:gd name="connsiteX2" fmla="*/ 3797053 w 3797053"/>
              <a:gd name="connsiteY2" fmla="*/ 2373155 h 2373155"/>
              <a:gd name="connsiteX3" fmla="*/ 0 w 3797053"/>
              <a:gd name="connsiteY3" fmla="*/ 2373155 h 23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053" h="2373155">
                <a:moveTo>
                  <a:pt x="0" y="0"/>
                </a:moveTo>
                <a:lnTo>
                  <a:pt x="3797053" y="0"/>
                </a:lnTo>
                <a:lnTo>
                  <a:pt x="3797053" y="2373155"/>
                </a:lnTo>
                <a:lnTo>
                  <a:pt x="0" y="23731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0532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113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027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939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067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29101" y="1"/>
            <a:ext cx="7962900" cy="6857999"/>
          </a:xfrm>
          <a:custGeom>
            <a:avLst/>
            <a:gdLst>
              <a:gd name="connsiteX0" fmla="*/ 6621151 w 7962900"/>
              <a:gd name="connsiteY0" fmla="*/ 0 h 6857999"/>
              <a:gd name="connsiteX1" fmla="*/ 7962900 w 7962900"/>
              <a:gd name="connsiteY1" fmla="*/ 0 h 6857999"/>
              <a:gd name="connsiteX2" fmla="*/ 7962900 w 7962900"/>
              <a:gd name="connsiteY2" fmla="*/ 6857999 h 6857999"/>
              <a:gd name="connsiteX3" fmla="*/ 0 w 7962900"/>
              <a:gd name="connsiteY3" fmla="*/ 6857999 h 6857999"/>
              <a:gd name="connsiteX4" fmla="*/ 3932080 w 7962900"/>
              <a:gd name="connsiteY4" fmla="*/ 61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900" h="6857999">
                <a:moveTo>
                  <a:pt x="6621151" y="0"/>
                </a:moveTo>
                <a:lnTo>
                  <a:pt x="7962900" y="0"/>
                </a:lnTo>
                <a:lnTo>
                  <a:pt x="7962900" y="6857999"/>
                </a:lnTo>
                <a:lnTo>
                  <a:pt x="0" y="6857999"/>
                </a:lnTo>
                <a:lnTo>
                  <a:pt x="3932080" y="6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7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927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juhtslaidi alapealkirja laadi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9113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1869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1912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8729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4421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0382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0563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8992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940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812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0328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858A-F208-49C0-A55F-FFB131E452B9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6710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7960113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9425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15198" y="0"/>
            <a:ext cx="9876803" cy="6864350"/>
          </a:xfrm>
          <a:custGeom>
            <a:avLst/>
            <a:gdLst>
              <a:gd name="connsiteX0" fmla="*/ 3905250 w 9876803"/>
              <a:gd name="connsiteY0" fmla="*/ 0 h 6864350"/>
              <a:gd name="connsiteX1" fmla="*/ 9876803 w 9876803"/>
              <a:gd name="connsiteY1" fmla="*/ 0 h 6864350"/>
              <a:gd name="connsiteX2" fmla="*/ 9876803 w 9876803"/>
              <a:gd name="connsiteY2" fmla="*/ 6858000 h 6864350"/>
              <a:gd name="connsiteX3" fmla="*/ 0 w 9876803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6803" h="6864350">
                <a:moveTo>
                  <a:pt x="3905250" y="0"/>
                </a:moveTo>
                <a:lnTo>
                  <a:pt x="9876803" y="0"/>
                </a:lnTo>
                <a:lnTo>
                  <a:pt x="9876803" y="6858000"/>
                </a:lnTo>
                <a:lnTo>
                  <a:pt x="0" y="686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556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76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30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7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49944" y="595086"/>
            <a:ext cx="5036457" cy="3236686"/>
          </a:xfrm>
          <a:custGeom>
            <a:avLst/>
            <a:gdLst>
              <a:gd name="connsiteX0" fmla="*/ 0 w 5036457"/>
              <a:gd name="connsiteY0" fmla="*/ 0 h 3236686"/>
              <a:gd name="connsiteX1" fmla="*/ 5036457 w 5036457"/>
              <a:gd name="connsiteY1" fmla="*/ 0 h 3236686"/>
              <a:gd name="connsiteX2" fmla="*/ 5036457 w 5036457"/>
              <a:gd name="connsiteY2" fmla="*/ 3236686 h 3236686"/>
              <a:gd name="connsiteX3" fmla="*/ 0 w 5036457"/>
              <a:gd name="connsiteY3" fmla="*/ 3236686 h 32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457" h="3236686">
                <a:moveTo>
                  <a:pt x="0" y="0"/>
                </a:moveTo>
                <a:lnTo>
                  <a:pt x="5036457" y="0"/>
                </a:lnTo>
                <a:lnTo>
                  <a:pt x="5036457" y="3236686"/>
                </a:lnTo>
                <a:lnTo>
                  <a:pt x="0" y="3236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49944" y="4041832"/>
            <a:ext cx="3106057" cy="1996112"/>
          </a:xfrm>
          <a:custGeom>
            <a:avLst/>
            <a:gdLst>
              <a:gd name="connsiteX0" fmla="*/ 0 w 3106057"/>
              <a:gd name="connsiteY0" fmla="*/ 0 h 1996112"/>
              <a:gd name="connsiteX1" fmla="*/ 3106057 w 3106057"/>
              <a:gd name="connsiteY1" fmla="*/ 0 h 1996112"/>
              <a:gd name="connsiteX2" fmla="*/ 3106057 w 3106057"/>
              <a:gd name="connsiteY2" fmla="*/ 1996112 h 1996112"/>
              <a:gd name="connsiteX3" fmla="*/ 0 w 3106057"/>
              <a:gd name="connsiteY3" fmla="*/ 1996112 h 19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1996112">
                <a:moveTo>
                  <a:pt x="0" y="0"/>
                </a:moveTo>
                <a:lnTo>
                  <a:pt x="3106057" y="0"/>
                </a:lnTo>
                <a:lnTo>
                  <a:pt x="3106057" y="1996112"/>
                </a:lnTo>
                <a:lnTo>
                  <a:pt x="0" y="1996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3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6" r:id="rId18"/>
    <p:sldLayoutId id="2147483678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77" r:id="rId26"/>
    <p:sldLayoutId id="2147483669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56" r:id="rId35"/>
    <p:sldLayoutId id="2147483657" r:id="rId36"/>
    <p:sldLayoutId id="2147483658" r:id="rId37"/>
    <p:sldLayoutId id="2147483659" r:id="rId38"/>
    <p:sldLayoutId id="214748366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858A-F208-49C0-A55F-FFB131E452B9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2C819-7027-4C5B-B74C-6563725B33A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661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sp>
        <p:nvSpPr>
          <p:cNvPr id="8" name="Freeform 5"/>
          <p:cNvSpPr>
            <a:spLocks/>
          </p:cNvSpPr>
          <p:nvPr/>
        </p:nvSpPr>
        <p:spPr bwMode="auto">
          <a:xfrm>
            <a:off x="0" y="0"/>
            <a:ext cx="6220447" cy="6858000"/>
          </a:xfrm>
          <a:custGeom>
            <a:avLst/>
            <a:gdLst>
              <a:gd name="T0" fmla="*/ 0 w 722"/>
              <a:gd name="T1" fmla="*/ 0 h 796"/>
              <a:gd name="T2" fmla="*/ 722 w 722"/>
              <a:gd name="T3" fmla="*/ 0 h 796"/>
              <a:gd name="T4" fmla="*/ 273 w 722"/>
              <a:gd name="T5" fmla="*/ 796 h 796"/>
              <a:gd name="T6" fmla="*/ 0 w 722"/>
              <a:gd name="T7" fmla="*/ 796 h 796"/>
              <a:gd name="T8" fmla="*/ 0 w 72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2" h="796">
                <a:moveTo>
                  <a:pt x="0" y="0"/>
                </a:moveTo>
                <a:lnTo>
                  <a:pt x="722" y="0"/>
                </a:lnTo>
                <a:lnTo>
                  <a:pt x="273" y="796"/>
                </a:lnTo>
                <a:lnTo>
                  <a:pt x="0" y="79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0" y="3429000"/>
            <a:ext cx="4299176" cy="3429000"/>
          </a:xfrm>
          <a:custGeom>
            <a:avLst/>
            <a:gdLst>
              <a:gd name="T0" fmla="*/ 499 w 499"/>
              <a:gd name="T1" fmla="*/ 0 h 398"/>
              <a:gd name="T2" fmla="*/ 226 w 499"/>
              <a:gd name="T3" fmla="*/ 0 h 398"/>
              <a:gd name="T4" fmla="*/ 0 w 499"/>
              <a:gd name="T5" fmla="*/ 398 h 398"/>
              <a:gd name="T6" fmla="*/ 273 w 499"/>
              <a:gd name="T7" fmla="*/ 398 h 398"/>
              <a:gd name="T8" fmla="*/ 499 w 499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398">
                <a:moveTo>
                  <a:pt x="499" y="0"/>
                </a:moveTo>
                <a:lnTo>
                  <a:pt x="226" y="0"/>
                </a:lnTo>
                <a:lnTo>
                  <a:pt x="0" y="398"/>
                </a:lnTo>
                <a:lnTo>
                  <a:pt x="273" y="398"/>
                </a:lnTo>
                <a:lnTo>
                  <a:pt x="499" y="0"/>
                </a:lnTo>
                <a:close/>
              </a:path>
            </a:pathLst>
          </a:cu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229955" y="-6350"/>
            <a:ext cx="2619136" cy="3429000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398">
                <a:moveTo>
                  <a:pt x="0" y="398"/>
                </a:moveTo>
                <a:lnTo>
                  <a:pt x="74" y="398"/>
                </a:lnTo>
                <a:lnTo>
                  <a:pt x="304" y="0"/>
                </a:lnTo>
                <a:lnTo>
                  <a:pt x="223" y="0"/>
                </a:lnTo>
                <a:lnTo>
                  <a:pt x="0" y="398"/>
                </a:lnTo>
                <a:close/>
              </a:path>
            </a:pathLst>
          </a:custGeom>
          <a:solidFill>
            <a:srgbClr val="006DB5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0356879" y="3713311"/>
            <a:ext cx="1835121" cy="3144689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485160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276620" y="433184"/>
            <a:ext cx="39533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arendusasutuste rahastamine. </a:t>
            </a:r>
          </a:p>
          <a:p>
            <a:endParaRPr lang="et-EE" sz="32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t-EE" sz="28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TAKS juhtrühma koosolek 10.03.2022</a:t>
            </a:r>
            <a:endParaRPr lang="id-ID" sz="28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620" y="4430422"/>
            <a:ext cx="3174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Renno Veinthal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teadus- ja arendustegevuse ning 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kõrg- ja kutsehariduse poliitika 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asekantsler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2" y="5651484"/>
            <a:ext cx="1965384" cy="7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>
            <a:extLst>
              <a:ext uri="{FF2B5EF4-FFF2-40B4-BE49-F238E27FC236}">
                <a16:creationId xmlns:a16="http://schemas.microsoft.com/office/drawing/2014/main" id="{DC6AE246-EC53-4081-861B-498D08EEA3A3}"/>
              </a:ext>
            </a:extLst>
          </p:cNvPr>
          <p:cNvSpPr/>
          <p:nvPr/>
        </p:nvSpPr>
        <p:spPr>
          <a:xfrm>
            <a:off x="1910533" y="762722"/>
            <a:ext cx="3714547" cy="10206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600" dirty="0">
                <a:solidFill>
                  <a:schemeClr val="tx1"/>
                </a:solidFill>
              </a:rPr>
              <a:t>Legend:</a:t>
            </a:r>
          </a:p>
          <a:p>
            <a:r>
              <a:rPr lang="et-EE" sz="1600" dirty="0">
                <a:solidFill>
                  <a:schemeClr val="tx1"/>
                </a:solidFill>
              </a:rPr>
              <a:t>         SF 2021-27 + </a:t>
            </a:r>
            <a:r>
              <a:rPr lang="et-EE" sz="1600" dirty="0" err="1">
                <a:solidFill>
                  <a:schemeClr val="tx1"/>
                </a:solidFill>
              </a:rPr>
              <a:t>React</a:t>
            </a:r>
            <a:r>
              <a:rPr lang="et-EE" sz="1600" dirty="0">
                <a:solidFill>
                  <a:schemeClr val="tx1"/>
                </a:solidFill>
              </a:rPr>
              <a:t>-EU (2021-23)</a:t>
            </a:r>
          </a:p>
          <a:p>
            <a:r>
              <a:rPr lang="et-EE" sz="1600" dirty="0">
                <a:solidFill>
                  <a:schemeClr val="tx1"/>
                </a:solidFill>
              </a:rPr>
              <a:t>         RRF (2021-26)</a:t>
            </a:r>
          </a:p>
          <a:p>
            <a:r>
              <a:rPr lang="et-EE" sz="1600" dirty="0">
                <a:solidFill>
                  <a:schemeClr val="tx1"/>
                </a:solidFill>
              </a:rPr>
              <a:t>         ÕÜF (2021-24)</a:t>
            </a:r>
          </a:p>
        </p:txBody>
      </p:sp>
      <p:cxnSp>
        <p:nvCxnSpPr>
          <p:cNvPr id="5" name="Sirge noolkonnektor 4">
            <a:extLst>
              <a:ext uri="{FF2B5EF4-FFF2-40B4-BE49-F238E27FC236}">
                <a16:creationId xmlns:a16="http://schemas.microsoft.com/office/drawing/2014/main" id="{90E58E86-8012-4FFB-AD1F-E6F933CF21E3}"/>
              </a:ext>
            </a:extLst>
          </p:cNvPr>
          <p:cNvCxnSpPr>
            <a:cxnSpLocks/>
          </p:cNvCxnSpPr>
          <p:nvPr/>
        </p:nvCxnSpPr>
        <p:spPr>
          <a:xfrm flipV="1">
            <a:off x="1802161" y="5885908"/>
            <a:ext cx="9312677" cy="88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e noolkonnektor 8">
            <a:extLst>
              <a:ext uri="{FF2B5EF4-FFF2-40B4-BE49-F238E27FC236}">
                <a16:creationId xmlns:a16="http://schemas.microsoft.com/office/drawing/2014/main" id="{783CD6F6-2DA8-41D1-9656-0597B7084776}"/>
              </a:ext>
            </a:extLst>
          </p:cNvPr>
          <p:cNvCxnSpPr>
            <a:cxnSpLocks/>
          </p:cNvCxnSpPr>
          <p:nvPr/>
        </p:nvCxnSpPr>
        <p:spPr>
          <a:xfrm flipV="1">
            <a:off x="1773802" y="715330"/>
            <a:ext cx="0" cy="51627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993321-97BE-4228-885E-180D0A24C73F}"/>
              </a:ext>
            </a:extLst>
          </p:cNvPr>
          <p:cNvSpPr txBox="1"/>
          <p:nvPr/>
        </p:nvSpPr>
        <p:spPr>
          <a:xfrm>
            <a:off x="5153488" y="6519446"/>
            <a:ext cx="348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b="1" dirty="0"/>
              <a:t>Tehnoloogilise valmiduse tase</a:t>
            </a:r>
            <a:endParaRPr lang="et-EE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E0471-BA3A-46CE-A4D4-097B424B7065}"/>
              </a:ext>
            </a:extLst>
          </p:cNvPr>
          <p:cNvSpPr txBox="1"/>
          <p:nvPr/>
        </p:nvSpPr>
        <p:spPr>
          <a:xfrm>
            <a:off x="-3188" y="715330"/>
            <a:ext cx="17858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t-EE" sz="2000" b="1" dirty="0"/>
              <a:t>Ettevõtlus</a:t>
            </a:r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r>
              <a:rPr lang="et-EE" b="1" dirty="0"/>
              <a:t>Ettevõtlus- ja </a:t>
            </a:r>
            <a:br>
              <a:rPr lang="et-EE" b="1" dirty="0"/>
            </a:br>
            <a:r>
              <a:rPr lang="et-EE" b="1" dirty="0"/>
              <a:t>teaduskoostöö</a:t>
            </a:r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r>
              <a:rPr lang="et-EE" sz="2000" b="1" dirty="0"/>
              <a:t>Teadus</a:t>
            </a:r>
          </a:p>
        </p:txBody>
      </p:sp>
      <p:cxnSp>
        <p:nvCxnSpPr>
          <p:cNvPr id="13" name="Sirgkonnektor 12">
            <a:extLst>
              <a:ext uri="{FF2B5EF4-FFF2-40B4-BE49-F238E27FC236}">
                <a16:creationId xmlns:a16="http://schemas.microsoft.com/office/drawing/2014/main" id="{C5F8829B-501F-41B1-8FC1-DC21FCB0AED8}"/>
              </a:ext>
            </a:extLst>
          </p:cNvPr>
          <p:cNvCxnSpPr/>
          <p:nvPr/>
        </p:nvCxnSpPr>
        <p:spPr>
          <a:xfrm>
            <a:off x="5877012" y="5672844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konnektor 13">
            <a:extLst>
              <a:ext uri="{FF2B5EF4-FFF2-40B4-BE49-F238E27FC236}">
                <a16:creationId xmlns:a16="http://schemas.microsoft.com/office/drawing/2014/main" id="{7E3FF7F9-418D-4591-8D3B-3F7BDD207AD9}"/>
              </a:ext>
            </a:extLst>
          </p:cNvPr>
          <p:cNvCxnSpPr/>
          <p:nvPr/>
        </p:nvCxnSpPr>
        <p:spPr>
          <a:xfrm>
            <a:off x="3809994" y="5681722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konnektor 14">
            <a:extLst>
              <a:ext uri="{FF2B5EF4-FFF2-40B4-BE49-F238E27FC236}">
                <a16:creationId xmlns:a16="http://schemas.microsoft.com/office/drawing/2014/main" id="{98226A3D-6EDA-410C-A6CD-978B767431A3}"/>
              </a:ext>
            </a:extLst>
          </p:cNvPr>
          <p:cNvCxnSpPr/>
          <p:nvPr/>
        </p:nvCxnSpPr>
        <p:spPr>
          <a:xfrm>
            <a:off x="2771307" y="5672844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konnektor 15">
            <a:extLst>
              <a:ext uri="{FF2B5EF4-FFF2-40B4-BE49-F238E27FC236}">
                <a16:creationId xmlns:a16="http://schemas.microsoft.com/office/drawing/2014/main" id="{7FBB2176-909B-4F97-BEFB-179D6CFBAFDB}"/>
              </a:ext>
            </a:extLst>
          </p:cNvPr>
          <p:cNvCxnSpPr/>
          <p:nvPr/>
        </p:nvCxnSpPr>
        <p:spPr>
          <a:xfrm>
            <a:off x="4796896" y="5681722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irgkonnektor 16">
            <a:extLst>
              <a:ext uri="{FF2B5EF4-FFF2-40B4-BE49-F238E27FC236}">
                <a16:creationId xmlns:a16="http://schemas.microsoft.com/office/drawing/2014/main" id="{DB18E242-6059-45CD-9DBC-ECE8D1A2A6D9}"/>
              </a:ext>
            </a:extLst>
          </p:cNvPr>
          <p:cNvCxnSpPr/>
          <p:nvPr/>
        </p:nvCxnSpPr>
        <p:spPr>
          <a:xfrm>
            <a:off x="7796068" y="5683202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irgkonnektor 17">
            <a:extLst>
              <a:ext uri="{FF2B5EF4-FFF2-40B4-BE49-F238E27FC236}">
                <a16:creationId xmlns:a16="http://schemas.microsoft.com/office/drawing/2014/main" id="{AD58EB1A-DAB2-46D0-92BF-A70E6E8D4A82}"/>
              </a:ext>
            </a:extLst>
          </p:cNvPr>
          <p:cNvCxnSpPr/>
          <p:nvPr/>
        </p:nvCxnSpPr>
        <p:spPr>
          <a:xfrm>
            <a:off x="6766259" y="5683202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irgkonnektor 18">
            <a:extLst>
              <a:ext uri="{FF2B5EF4-FFF2-40B4-BE49-F238E27FC236}">
                <a16:creationId xmlns:a16="http://schemas.microsoft.com/office/drawing/2014/main" id="{A890D774-9748-44B4-BF05-A190CC25FC5C}"/>
              </a:ext>
            </a:extLst>
          </p:cNvPr>
          <p:cNvCxnSpPr/>
          <p:nvPr/>
        </p:nvCxnSpPr>
        <p:spPr>
          <a:xfrm>
            <a:off x="8781487" y="5683202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irgkonnektor 19">
            <a:extLst>
              <a:ext uri="{FF2B5EF4-FFF2-40B4-BE49-F238E27FC236}">
                <a16:creationId xmlns:a16="http://schemas.microsoft.com/office/drawing/2014/main" id="{D3B18036-1BB1-4A83-BD02-1F0CA2088FDD}"/>
              </a:ext>
            </a:extLst>
          </p:cNvPr>
          <p:cNvCxnSpPr/>
          <p:nvPr/>
        </p:nvCxnSpPr>
        <p:spPr>
          <a:xfrm>
            <a:off x="9695888" y="5681722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konnektor 21">
            <a:extLst>
              <a:ext uri="{FF2B5EF4-FFF2-40B4-BE49-F238E27FC236}">
                <a16:creationId xmlns:a16="http://schemas.microsoft.com/office/drawing/2014/main" id="{7C1A5CAD-F9FB-4FCE-A434-7F9E8CE6A993}"/>
              </a:ext>
            </a:extLst>
          </p:cNvPr>
          <p:cNvCxnSpPr/>
          <p:nvPr/>
        </p:nvCxnSpPr>
        <p:spPr>
          <a:xfrm>
            <a:off x="10557024" y="5672844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CF4334D-EBFD-4FA4-BA73-E2C93A6D33D9}"/>
              </a:ext>
            </a:extLst>
          </p:cNvPr>
          <p:cNvSpPr txBox="1"/>
          <p:nvPr/>
        </p:nvSpPr>
        <p:spPr>
          <a:xfrm>
            <a:off x="1773802" y="6158802"/>
            <a:ext cx="10387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b="1" dirty="0"/>
              <a:t>               alusuuringud     rakendusuuringud     laboriuuringud   </a:t>
            </a:r>
            <a:r>
              <a:rPr lang="et-EE" sz="1200" b="1" dirty="0" err="1"/>
              <a:t>prototüüpimine</a:t>
            </a:r>
            <a:r>
              <a:rPr lang="et-EE" sz="1200" b="1" dirty="0"/>
              <a:t>       testimine        turule sisenemine    toimiv uus tehnoloogia  </a:t>
            </a:r>
            <a:endParaRPr lang="et-E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BC5C32-BEA0-4BB0-9E3D-3A971FF1206D}"/>
              </a:ext>
            </a:extLst>
          </p:cNvPr>
          <p:cNvSpPr txBox="1"/>
          <p:nvPr/>
        </p:nvSpPr>
        <p:spPr>
          <a:xfrm>
            <a:off x="1260506" y="80334"/>
            <a:ext cx="1021625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t-EE" sz="2400" b="1" dirty="0">
                <a:solidFill>
                  <a:srgbClr val="002C8D"/>
                </a:solidFill>
                <a:latin typeface="Montserrat" pitchFamily="2" charset="77"/>
                <a:ea typeface="+mj-ea"/>
                <a:cs typeface="+mj-cs"/>
              </a:rPr>
              <a:t>Uue perioodi </a:t>
            </a:r>
            <a:r>
              <a:rPr lang="et-EE" sz="2400" b="1" dirty="0" err="1">
                <a:solidFill>
                  <a:srgbClr val="002C8D"/>
                </a:solidFill>
                <a:latin typeface="Montserrat" pitchFamily="2" charset="77"/>
                <a:ea typeface="+mj-ea"/>
                <a:cs typeface="+mj-cs"/>
              </a:rPr>
              <a:t>välisvahendite</a:t>
            </a:r>
            <a:r>
              <a:rPr lang="et-EE" sz="2400" b="1" dirty="0">
                <a:solidFill>
                  <a:srgbClr val="002C8D"/>
                </a:solidFill>
                <a:latin typeface="Montserrat" pitchFamily="2" charset="77"/>
                <a:ea typeface="+mj-ea"/>
                <a:cs typeface="+mj-cs"/>
              </a:rPr>
              <a:t> TAI meetmed ja tegevused (MKM+HTM)</a:t>
            </a:r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653DA8EA-0923-4416-B866-6FD9FA416C23}"/>
              </a:ext>
            </a:extLst>
          </p:cNvPr>
          <p:cNvSpPr/>
          <p:nvPr/>
        </p:nvSpPr>
        <p:spPr>
          <a:xfrm rot="16200000">
            <a:off x="9482789" y="1930993"/>
            <a:ext cx="2751745" cy="3576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Ettevõtete TAI teadlikkuse ja võimekuse tõstmine </a:t>
            </a:r>
          </a:p>
        </p:txBody>
      </p:sp>
      <p:sp>
        <p:nvSpPr>
          <p:cNvPr id="43" name="Ristkülik 42">
            <a:extLst>
              <a:ext uri="{FF2B5EF4-FFF2-40B4-BE49-F238E27FC236}">
                <a16:creationId xmlns:a16="http://schemas.microsoft.com/office/drawing/2014/main" id="{987A9AD7-0AF4-44F1-9448-1C213203C1C0}"/>
              </a:ext>
            </a:extLst>
          </p:cNvPr>
          <p:cNvSpPr/>
          <p:nvPr/>
        </p:nvSpPr>
        <p:spPr>
          <a:xfrm>
            <a:off x="4796894" y="2903056"/>
            <a:ext cx="4898989" cy="25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Rakendusuuringute programm  </a:t>
            </a:r>
          </a:p>
        </p:txBody>
      </p:sp>
      <p:sp>
        <p:nvSpPr>
          <p:cNvPr id="44" name="Ristkülik 43">
            <a:extLst>
              <a:ext uri="{FF2B5EF4-FFF2-40B4-BE49-F238E27FC236}">
                <a16:creationId xmlns:a16="http://schemas.microsoft.com/office/drawing/2014/main" id="{9EE03E25-ED0C-4E6E-B5AD-04883D0D34A3}"/>
              </a:ext>
            </a:extLst>
          </p:cNvPr>
          <p:cNvSpPr/>
          <p:nvPr/>
        </p:nvSpPr>
        <p:spPr>
          <a:xfrm>
            <a:off x="6765508" y="1657288"/>
            <a:ext cx="3792239" cy="25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Ettevõtte arenguprogramm</a:t>
            </a:r>
          </a:p>
        </p:txBody>
      </p:sp>
      <p:sp>
        <p:nvSpPr>
          <p:cNvPr id="45" name="Ristkülik 44">
            <a:extLst>
              <a:ext uri="{FF2B5EF4-FFF2-40B4-BE49-F238E27FC236}">
                <a16:creationId xmlns:a16="http://schemas.microsoft.com/office/drawing/2014/main" id="{7A9EDC72-EF65-4A61-9C63-D4479FA3C948}"/>
              </a:ext>
            </a:extLst>
          </p:cNvPr>
          <p:cNvSpPr/>
          <p:nvPr/>
        </p:nvSpPr>
        <p:spPr>
          <a:xfrm>
            <a:off x="6766259" y="1956030"/>
            <a:ext cx="3790739" cy="3192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Ettevõtja arendustoetus (</a:t>
            </a:r>
            <a:r>
              <a:rPr lang="et-EE" sz="1300" dirty="0" err="1"/>
              <a:t>arendusosak+tootearendus</a:t>
            </a:r>
            <a:r>
              <a:rPr lang="et-EE" sz="1300" dirty="0"/>
              <a:t>)</a:t>
            </a:r>
          </a:p>
        </p:txBody>
      </p:sp>
      <p:sp>
        <p:nvSpPr>
          <p:cNvPr id="46" name="Ristkülik 45">
            <a:extLst>
              <a:ext uri="{FF2B5EF4-FFF2-40B4-BE49-F238E27FC236}">
                <a16:creationId xmlns:a16="http://schemas.microsoft.com/office/drawing/2014/main" id="{3C50DB47-053F-46CE-AFBA-9E1B61029CFF}"/>
              </a:ext>
            </a:extLst>
          </p:cNvPr>
          <p:cNvSpPr/>
          <p:nvPr/>
        </p:nvSpPr>
        <p:spPr>
          <a:xfrm>
            <a:off x="6766259" y="2320103"/>
            <a:ext cx="3790739" cy="25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Innovatsiooniosak</a:t>
            </a:r>
          </a:p>
        </p:txBody>
      </p:sp>
      <p:sp>
        <p:nvSpPr>
          <p:cNvPr id="47" name="Ristkülik 46">
            <a:extLst>
              <a:ext uri="{FF2B5EF4-FFF2-40B4-BE49-F238E27FC236}">
                <a16:creationId xmlns:a16="http://schemas.microsoft.com/office/drawing/2014/main" id="{E457D9A6-9B80-4E83-9FA3-C2800B17D1C8}"/>
              </a:ext>
            </a:extLst>
          </p:cNvPr>
          <p:cNvSpPr/>
          <p:nvPr/>
        </p:nvSpPr>
        <p:spPr>
          <a:xfrm>
            <a:off x="6764721" y="2620219"/>
            <a:ext cx="3792265" cy="25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Innovaatilised riigihanked</a:t>
            </a:r>
          </a:p>
        </p:txBody>
      </p:sp>
      <p:sp>
        <p:nvSpPr>
          <p:cNvPr id="48" name="Ristkülik 47">
            <a:extLst>
              <a:ext uri="{FF2B5EF4-FFF2-40B4-BE49-F238E27FC236}">
                <a16:creationId xmlns:a16="http://schemas.microsoft.com/office/drawing/2014/main" id="{BE4F4430-ED79-40CF-9F86-52B68EB8A4F1}"/>
              </a:ext>
            </a:extLst>
          </p:cNvPr>
          <p:cNvSpPr/>
          <p:nvPr/>
        </p:nvSpPr>
        <p:spPr>
          <a:xfrm rot="16200000">
            <a:off x="9932124" y="1929551"/>
            <a:ext cx="2740252" cy="34903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TAI mahukate välisinvesteeringute Eestisse toomine</a:t>
            </a:r>
          </a:p>
        </p:txBody>
      </p:sp>
      <p:sp>
        <p:nvSpPr>
          <p:cNvPr id="49" name="Ristkülik 48">
            <a:extLst>
              <a:ext uri="{FF2B5EF4-FFF2-40B4-BE49-F238E27FC236}">
                <a16:creationId xmlns:a16="http://schemas.microsoft.com/office/drawing/2014/main" id="{43F02B63-A5E6-43AD-9588-AF015C369560}"/>
              </a:ext>
            </a:extLst>
          </p:cNvPr>
          <p:cNvSpPr/>
          <p:nvPr/>
        </p:nvSpPr>
        <p:spPr>
          <a:xfrm>
            <a:off x="7796068" y="728563"/>
            <a:ext cx="2760956" cy="25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Ettevõtete digipööre</a:t>
            </a:r>
          </a:p>
        </p:txBody>
      </p:sp>
      <p:sp>
        <p:nvSpPr>
          <p:cNvPr id="50" name="Ristkülik 49">
            <a:extLst>
              <a:ext uri="{FF2B5EF4-FFF2-40B4-BE49-F238E27FC236}">
                <a16:creationId xmlns:a16="http://schemas.microsoft.com/office/drawing/2014/main" id="{D49784B1-695F-4CAF-9078-34A189A1DC3F}"/>
              </a:ext>
            </a:extLst>
          </p:cNvPr>
          <p:cNvSpPr/>
          <p:nvPr/>
        </p:nvSpPr>
        <p:spPr>
          <a:xfrm>
            <a:off x="5877012" y="1336930"/>
            <a:ext cx="4679986" cy="25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Vesiniku pilootprojektid </a:t>
            </a:r>
          </a:p>
        </p:txBody>
      </p:sp>
      <p:sp>
        <p:nvSpPr>
          <p:cNvPr id="51" name="Ristkülik 50">
            <a:extLst>
              <a:ext uri="{FF2B5EF4-FFF2-40B4-BE49-F238E27FC236}">
                <a16:creationId xmlns:a16="http://schemas.microsoft.com/office/drawing/2014/main" id="{1355A93E-95FD-4729-AE25-9AEBD690BBF5}"/>
              </a:ext>
            </a:extLst>
          </p:cNvPr>
          <p:cNvSpPr/>
          <p:nvPr/>
        </p:nvSpPr>
        <p:spPr>
          <a:xfrm rot="16200000">
            <a:off x="10353061" y="1959008"/>
            <a:ext cx="2740253" cy="2793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Rohefond </a:t>
            </a:r>
          </a:p>
        </p:txBody>
      </p:sp>
      <p:sp>
        <p:nvSpPr>
          <p:cNvPr id="68" name="Ristkülik 67">
            <a:extLst>
              <a:ext uri="{FF2B5EF4-FFF2-40B4-BE49-F238E27FC236}">
                <a16:creationId xmlns:a16="http://schemas.microsoft.com/office/drawing/2014/main" id="{459C8F19-A364-4671-9280-FBCA37AFA5CF}"/>
              </a:ext>
            </a:extLst>
          </p:cNvPr>
          <p:cNvSpPr/>
          <p:nvPr/>
        </p:nvSpPr>
        <p:spPr>
          <a:xfrm>
            <a:off x="7796068" y="1032367"/>
            <a:ext cx="2760956" cy="25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 err="1"/>
              <a:t>Rohetehn</a:t>
            </a:r>
            <a:r>
              <a:rPr lang="et-EE" sz="1300" dirty="0"/>
              <a:t>. kasutuselevõtt</a:t>
            </a:r>
          </a:p>
        </p:txBody>
      </p:sp>
      <p:sp>
        <p:nvSpPr>
          <p:cNvPr id="69" name="Ristkülik 68">
            <a:extLst>
              <a:ext uri="{FF2B5EF4-FFF2-40B4-BE49-F238E27FC236}">
                <a16:creationId xmlns:a16="http://schemas.microsoft.com/office/drawing/2014/main" id="{0A9C5C37-F921-45B3-B835-27DD1C42EDAC}"/>
              </a:ext>
            </a:extLst>
          </p:cNvPr>
          <p:cNvSpPr/>
          <p:nvPr/>
        </p:nvSpPr>
        <p:spPr>
          <a:xfrm>
            <a:off x="3809994" y="3197560"/>
            <a:ext cx="5885887" cy="252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Ida-Viru ettevõtluse teadmusmahukuse kasvatamise </a:t>
            </a:r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944B431C-2E42-48F2-B31E-AD68C9A9B631}"/>
              </a:ext>
            </a:extLst>
          </p:cNvPr>
          <p:cNvSpPr/>
          <p:nvPr/>
        </p:nvSpPr>
        <p:spPr>
          <a:xfrm>
            <a:off x="2214073" y="1043421"/>
            <a:ext cx="180000" cy="18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85" name="Ristkülik 84">
            <a:extLst>
              <a:ext uri="{FF2B5EF4-FFF2-40B4-BE49-F238E27FC236}">
                <a16:creationId xmlns:a16="http://schemas.microsoft.com/office/drawing/2014/main" id="{ECB161B4-9D0A-4214-A0A3-CA723A0F2A36}"/>
              </a:ext>
            </a:extLst>
          </p:cNvPr>
          <p:cNvSpPr/>
          <p:nvPr/>
        </p:nvSpPr>
        <p:spPr>
          <a:xfrm>
            <a:off x="2201467" y="1288678"/>
            <a:ext cx="180000" cy="18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86" name="Ristkülik 85">
            <a:extLst>
              <a:ext uri="{FF2B5EF4-FFF2-40B4-BE49-F238E27FC236}">
                <a16:creationId xmlns:a16="http://schemas.microsoft.com/office/drawing/2014/main" id="{6AB6C48E-C5FE-4A2F-BD0C-C423E3EC8AAC}"/>
              </a:ext>
            </a:extLst>
          </p:cNvPr>
          <p:cNvSpPr/>
          <p:nvPr/>
        </p:nvSpPr>
        <p:spPr>
          <a:xfrm>
            <a:off x="2203987" y="1527534"/>
            <a:ext cx="180000" cy="1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41" name="Ristkülik 40">
            <a:extLst>
              <a:ext uri="{FF2B5EF4-FFF2-40B4-BE49-F238E27FC236}">
                <a16:creationId xmlns:a16="http://schemas.microsoft.com/office/drawing/2014/main" id="{D6A03ED0-F07B-4FAE-BAE7-A6849B691FC0}"/>
              </a:ext>
            </a:extLst>
          </p:cNvPr>
          <p:cNvSpPr/>
          <p:nvPr/>
        </p:nvSpPr>
        <p:spPr>
          <a:xfrm>
            <a:off x="1952867" y="1046777"/>
            <a:ext cx="180000" cy="180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53" name="Ristkülik 52">
            <a:extLst>
              <a:ext uri="{FF2B5EF4-FFF2-40B4-BE49-F238E27FC236}">
                <a16:creationId xmlns:a16="http://schemas.microsoft.com/office/drawing/2014/main" id="{662CC7E0-A20C-412A-9872-307C49233633}"/>
              </a:ext>
            </a:extLst>
          </p:cNvPr>
          <p:cNvSpPr/>
          <p:nvPr/>
        </p:nvSpPr>
        <p:spPr>
          <a:xfrm>
            <a:off x="4796893" y="3819277"/>
            <a:ext cx="4898989" cy="25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Kõrgkoolide ja teadusasutuste teadmussiirde võimekus (ASTRA+)</a:t>
            </a:r>
          </a:p>
        </p:txBody>
      </p:sp>
      <p:sp>
        <p:nvSpPr>
          <p:cNvPr id="54" name="Ristkülik 53">
            <a:extLst>
              <a:ext uri="{FF2B5EF4-FFF2-40B4-BE49-F238E27FC236}">
                <a16:creationId xmlns:a16="http://schemas.microsoft.com/office/drawing/2014/main" id="{8930136F-69E9-4060-B022-E56FD6F8CF6D}"/>
              </a:ext>
            </a:extLst>
          </p:cNvPr>
          <p:cNvSpPr/>
          <p:nvPr/>
        </p:nvSpPr>
        <p:spPr>
          <a:xfrm>
            <a:off x="4796893" y="4152452"/>
            <a:ext cx="3984601" cy="25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Riigi TA-võimekuse arendamine RITA+ </a:t>
            </a:r>
          </a:p>
        </p:txBody>
      </p:sp>
      <p:sp>
        <p:nvSpPr>
          <p:cNvPr id="55" name="Ristkülik 54">
            <a:extLst>
              <a:ext uri="{FF2B5EF4-FFF2-40B4-BE49-F238E27FC236}">
                <a16:creationId xmlns:a16="http://schemas.microsoft.com/office/drawing/2014/main" id="{62B87D48-0D0E-4026-9117-4669237EAB58}"/>
              </a:ext>
            </a:extLst>
          </p:cNvPr>
          <p:cNvSpPr/>
          <p:nvPr/>
        </p:nvSpPr>
        <p:spPr>
          <a:xfrm>
            <a:off x="2771307" y="4445002"/>
            <a:ext cx="7785679" cy="25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Tippkeskuste ja taristu teenuste avamine </a:t>
            </a:r>
          </a:p>
        </p:txBody>
      </p:sp>
      <p:sp>
        <p:nvSpPr>
          <p:cNvPr id="56" name="Ristkülik 55">
            <a:extLst>
              <a:ext uri="{FF2B5EF4-FFF2-40B4-BE49-F238E27FC236}">
                <a16:creationId xmlns:a16="http://schemas.microsoft.com/office/drawing/2014/main" id="{C25BBB7B-8AF9-4096-BD05-0B33F6CBB567}"/>
              </a:ext>
            </a:extLst>
          </p:cNvPr>
          <p:cNvSpPr/>
          <p:nvPr/>
        </p:nvSpPr>
        <p:spPr>
          <a:xfrm>
            <a:off x="2771308" y="4751495"/>
            <a:ext cx="5866666" cy="25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 err="1"/>
              <a:t>Sektoritevaheline</a:t>
            </a:r>
            <a:r>
              <a:rPr lang="et-EE" sz="1300" dirty="0"/>
              <a:t> mobiilsus, sh ettevõtlusdoktorantuur </a:t>
            </a:r>
          </a:p>
        </p:txBody>
      </p:sp>
      <p:sp>
        <p:nvSpPr>
          <p:cNvPr id="57" name="Ristkülik 56">
            <a:extLst>
              <a:ext uri="{FF2B5EF4-FFF2-40B4-BE49-F238E27FC236}">
                <a16:creationId xmlns:a16="http://schemas.microsoft.com/office/drawing/2014/main" id="{F3CD7F03-A488-42A0-A1EB-AD736185E3BF}"/>
              </a:ext>
            </a:extLst>
          </p:cNvPr>
          <p:cNvSpPr/>
          <p:nvPr/>
        </p:nvSpPr>
        <p:spPr>
          <a:xfrm>
            <a:off x="2771307" y="5074587"/>
            <a:ext cx="3110386" cy="25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Temaatilised TA-programmid </a:t>
            </a:r>
          </a:p>
        </p:txBody>
      </p:sp>
      <p:sp>
        <p:nvSpPr>
          <p:cNvPr id="58" name="Ristkülik 57">
            <a:extLst>
              <a:ext uri="{FF2B5EF4-FFF2-40B4-BE49-F238E27FC236}">
                <a16:creationId xmlns:a16="http://schemas.microsoft.com/office/drawing/2014/main" id="{E2B5682F-E5C5-40B3-B95E-B9E7BBFFFB1A}"/>
              </a:ext>
            </a:extLst>
          </p:cNvPr>
          <p:cNvSpPr/>
          <p:nvPr/>
        </p:nvSpPr>
        <p:spPr>
          <a:xfrm>
            <a:off x="2756778" y="5398699"/>
            <a:ext cx="3996159" cy="25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Rahvusvahelised teadmusvõrgustikud  ja mobiilsus </a:t>
            </a:r>
          </a:p>
        </p:txBody>
      </p:sp>
      <p:sp>
        <p:nvSpPr>
          <p:cNvPr id="40" name="Ristkülik 39">
            <a:extLst>
              <a:ext uri="{FF2B5EF4-FFF2-40B4-BE49-F238E27FC236}">
                <a16:creationId xmlns:a16="http://schemas.microsoft.com/office/drawing/2014/main" id="{383AFE0F-5C7F-417B-BDB6-34AC1F7955FB}"/>
              </a:ext>
            </a:extLst>
          </p:cNvPr>
          <p:cNvSpPr/>
          <p:nvPr/>
        </p:nvSpPr>
        <p:spPr>
          <a:xfrm>
            <a:off x="6010183" y="3509390"/>
            <a:ext cx="4546803" cy="255394"/>
          </a:xfrm>
          <a:prstGeom prst="rect">
            <a:avLst/>
          </a:prstGeom>
          <a:solidFill>
            <a:srgbClr val="002C8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300" dirty="0"/>
              <a:t>Valdkondliku TA toetamine (Riigikantselei)</a:t>
            </a:r>
          </a:p>
        </p:txBody>
      </p:sp>
    </p:spTree>
    <p:extLst>
      <p:ext uri="{BB962C8B-B14F-4D97-AF65-F5344CB8AC3E}">
        <p14:creationId xmlns:p14="http://schemas.microsoft.com/office/powerpoint/2010/main" val="210471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4857" y="-14514"/>
            <a:ext cx="1886857" cy="6872514"/>
          </a:xfrm>
          <a:custGeom>
            <a:avLst/>
            <a:gdLst>
              <a:gd name="connsiteX0" fmla="*/ 0 w 1190172"/>
              <a:gd name="connsiteY0" fmla="*/ 0 h 6858000"/>
              <a:gd name="connsiteX1" fmla="*/ 1190172 w 1190172"/>
              <a:gd name="connsiteY1" fmla="*/ 0 h 6858000"/>
              <a:gd name="connsiteX2" fmla="*/ 1190172 w 1190172"/>
              <a:gd name="connsiteY2" fmla="*/ 6858000 h 6858000"/>
              <a:gd name="connsiteX3" fmla="*/ 0 w 1190172"/>
              <a:gd name="connsiteY3" fmla="*/ 6858000 h 6858000"/>
              <a:gd name="connsiteX4" fmla="*/ 0 w 1190172"/>
              <a:gd name="connsiteY4" fmla="*/ 0 h 6858000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1190172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827315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857" h="6872514">
                <a:moveTo>
                  <a:pt x="0" y="14514"/>
                </a:moveTo>
                <a:lnTo>
                  <a:pt x="1886857" y="0"/>
                </a:lnTo>
                <a:lnTo>
                  <a:pt x="827315" y="6872514"/>
                </a:lnTo>
                <a:lnTo>
                  <a:pt x="0" y="6872514"/>
                </a:lnTo>
                <a:lnTo>
                  <a:pt x="0" y="14514"/>
                </a:lnTo>
                <a:close/>
              </a:path>
            </a:pathLst>
          </a:custGeom>
          <a:solidFill>
            <a:srgbClr val="00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7931214" y="1586728"/>
            <a:ext cx="1646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Tänan</a:t>
            </a:r>
            <a:endParaRPr lang="id-ID" sz="44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flipH="1">
            <a:off x="9286417" y="2362201"/>
            <a:ext cx="2905583" cy="4495800"/>
            <a:chOff x="-1" y="2362201"/>
            <a:chExt cx="2905583" cy="44958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-1" y="2362201"/>
              <a:ext cx="2424594" cy="3720327"/>
            </a:xfrm>
            <a:custGeom>
              <a:avLst/>
              <a:gdLst>
                <a:gd name="T0" fmla="*/ 0 w 247"/>
                <a:gd name="T1" fmla="*/ 0 h 379"/>
                <a:gd name="T2" fmla="*/ 247 w 247"/>
                <a:gd name="T3" fmla="*/ 379 h 379"/>
                <a:gd name="T4" fmla="*/ 189 w 247"/>
                <a:gd name="T5" fmla="*/ 379 h 379"/>
                <a:gd name="T6" fmla="*/ 0 w 247"/>
                <a:gd name="T7" fmla="*/ 72 h 379"/>
                <a:gd name="T8" fmla="*/ 0 w 247"/>
                <a:gd name="T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79">
                  <a:moveTo>
                    <a:pt x="0" y="0"/>
                  </a:moveTo>
                  <a:lnTo>
                    <a:pt x="247" y="379"/>
                  </a:lnTo>
                  <a:lnTo>
                    <a:pt x="189" y="379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516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1" y="5473920"/>
              <a:ext cx="2905583" cy="1384081"/>
            </a:xfrm>
            <a:custGeom>
              <a:avLst/>
              <a:gdLst>
                <a:gd name="T0" fmla="*/ 0 w 296"/>
                <a:gd name="T1" fmla="*/ 0 h 141"/>
                <a:gd name="T2" fmla="*/ 150 w 296"/>
                <a:gd name="T3" fmla="*/ 0 h 141"/>
                <a:gd name="T4" fmla="*/ 189 w 296"/>
                <a:gd name="T5" fmla="*/ 62 h 141"/>
                <a:gd name="T6" fmla="*/ 247 w 296"/>
                <a:gd name="T7" fmla="*/ 62 h 141"/>
                <a:gd name="T8" fmla="*/ 296 w 296"/>
                <a:gd name="T9" fmla="*/ 141 h 141"/>
                <a:gd name="T10" fmla="*/ 0 w 296"/>
                <a:gd name="T11" fmla="*/ 141 h 141"/>
                <a:gd name="T12" fmla="*/ 0 w 296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41">
                  <a:moveTo>
                    <a:pt x="0" y="0"/>
                  </a:moveTo>
                  <a:lnTo>
                    <a:pt x="150" y="0"/>
                  </a:lnTo>
                  <a:lnTo>
                    <a:pt x="189" y="62"/>
                  </a:lnTo>
                  <a:lnTo>
                    <a:pt x="247" y="62"/>
                  </a:lnTo>
                  <a:lnTo>
                    <a:pt x="296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 t="8" r="1683" b="-8"/>
          <a:stretch/>
        </p:blipFill>
        <p:spPr/>
      </p:pic>
      <p:sp>
        <p:nvSpPr>
          <p:cNvPr id="13" name="Form"/>
          <p:cNvSpPr/>
          <p:nvPr/>
        </p:nvSpPr>
        <p:spPr>
          <a:xfrm>
            <a:off x="6653461" y="4500624"/>
            <a:ext cx="304802" cy="304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4" h="21600" extrusionOk="0">
                <a:moveTo>
                  <a:pt x="9842" y="0"/>
                </a:moveTo>
                <a:cubicBezTo>
                  <a:pt x="7317" y="0"/>
                  <a:pt x="4791" y="1052"/>
                  <a:pt x="2875" y="3156"/>
                </a:cubicBezTo>
                <a:cubicBezTo>
                  <a:pt x="-958" y="7364"/>
                  <a:pt x="-958" y="14248"/>
                  <a:pt x="2875" y="18455"/>
                </a:cubicBezTo>
                <a:cubicBezTo>
                  <a:pt x="4808" y="20541"/>
                  <a:pt x="7309" y="21600"/>
                  <a:pt x="9842" y="21600"/>
                </a:cubicBezTo>
                <a:cubicBezTo>
                  <a:pt x="12375" y="21600"/>
                  <a:pt x="14876" y="20541"/>
                  <a:pt x="16809" y="18455"/>
                </a:cubicBezTo>
                <a:cubicBezTo>
                  <a:pt x="20642" y="14248"/>
                  <a:pt x="20642" y="7364"/>
                  <a:pt x="16809" y="3156"/>
                </a:cubicBezTo>
                <a:cubicBezTo>
                  <a:pt x="14893" y="1052"/>
                  <a:pt x="12367" y="0"/>
                  <a:pt x="9842" y="0"/>
                </a:cubicBezTo>
                <a:close/>
                <a:moveTo>
                  <a:pt x="9842" y="995"/>
                </a:moveTo>
                <a:cubicBezTo>
                  <a:pt x="12142" y="995"/>
                  <a:pt x="14410" y="1951"/>
                  <a:pt x="16143" y="3853"/>
                </a:cubicBezTo>
                <a:cubicBezTo>
                  <a:pt x="19609" y="7659"/>
                  <a:pt x="19609" y="13872"/>
                  <a:pt x="16143" y="17678"/>
                </a:cubicBezTo>
                <a:cubicBezTo>
                  <a:pt x="12677" y="21483"/>
                  <a:pt x="7007" y="21483"/>
                  <a:pt x="3541" y="17678"/>
                </a:cubicBezTo>
                <a:cubicBezTo>
                  <a:pt x="75" y="13873"/>
                  <a:pt x="75" y="7659"/>
                  <a:pt x="3541" y="3853"/>
                </a:cubicBezTo>
                <a:cubicBezTo>
                  <a:pt x="5274" y="1951"/>
                  <a:pt x="7542" y="995"/>
                  <a:pt x="9842" y="995"/>
                </a:cubicBezTo>
                <a:close/>
                <a:moveTo>
                  <a:pt x="10863" y="5489"/>
                </a:moveTo>
                <a:cubicBezTo>
                  <a:pt x="9430" y="5489"/>
                  <a:pt x="8863" y="6079"/>
                  <a:pt x="8863" y="7433"/>
                </a:cubicBezTo>
                <a:cubicBezTo>
                  <a:pt x="8863" y="8603"/>
                  <a:pt x="8863" y="9079"/>
                  <a:pt x="8863" y="9079"/>
                </a:cubicBezTo>
                <a:lnTo>
                  <a:pt x="7665" y="9079"/>
                </a:lnTo>
                <a:lnTo>
                  <a:pt x="7665" y="10909"/>
                </a:lnTo>
                <a:lnTo>
                  <a:pt x="8863" y="10909"/>
                </a:lnTo>
                <a:lnTo>
                  <a:pt x="8863" y="15986"/>
                </a:lnTo>
                <a:lnTo>
                  <a:pt x="10602" y="15986"/>
                </a:lnTo>
                <a:lnTo>
                  <a:pt x="10602" y="10863"/>
                </a:lnTo>
                <a:lnTo>
                  <a:pt x="12102" y="10863"/>
                </a:lnTo>
                <a:lnTo>
                  <a:pt x="12196" y="9079"/>
                </a:lnTo>
                <a:lnTo>
                  <a:pt x="10602" y="9079"/>
                </a:lnTo>
                <a:cubicBezTo>
                  <a:pt x="10602" y="9079"/>
                  <a:pt x="10602" y="8162"/>
                  <a:pt x="10602" y="7833"/>
                </a:cubicBezTo>
                <a:cubicBezTo>
                  <a:pt x="10602" y="7394"/>
                  <a:pt x="10767" y="7250"/>
                  <a:pt x="11133" y="7250"/>
                </a:cubicBezTo>
                <a:cubicBezTo>
                  <a:pt x="11433" y="7250"/>
                  <a:pt x="12196" y="7250"/>
                  <a:pt x="12196" y="7250"/>
                </a:cubicBezTo>
                <a:lnTo>
                  <a:pt x="12196" y="5489"/>
                </a:lnTo>
                <a:cubicBezTo>
                  <a:pt x="12196" y="5489"/>
                  <a:pt x="11096" y="5489"/>
                  <a:pt x="10863" y="548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" name="Form"/>
          <p:cNvSpPr/>
          <p:nvPr/>
        </p:nvSpPr>
        <p:spPr>
          <a:xfrm>
            <a:off x="6653460" y="4897524"/>
            <a:ext cx="300503" cy="300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0" y="0"/>
                  <a:pt x="5257" y="1052"/>
                  <a:pt x="3154" y="3156"/>
                </a:cubicBezTo>
                <a:cubicBezTo>
                  <a:pt x="1051" y="5260"/>
                  <a:pt x="0" y="8033"/>
                  <a:pt x="0" y="10806"/>
                </a:cubicBezTo>
                <a:cubicBezTo>
                  <a:pt x="0" y="13579"/>
                  <a:pt x="1051" y="16352"/>
                  <a:pt x="3154" y="18455"/>
                </a:cubicBezTo>
                <a:cubicBezTo>
                  <a:pt x="5275" y="20541"/>
                  <a:pt x="8021" y="21600"/>
                  <a:pt x="10800" y="21600"/>
                </a:cubicBezTo>
                <a:cubicBezTo>
                  <a:pt x="13579" y="21600"/>
                  <a:pt x="16361" y="20541"/>
                  <a:pt x="18446" y="18455"/>
                </a:cubicBezTo>
                <a:cubicBezTo>
                  <a:pt x="20549" y="16352"/>
                  <a:pt x="21600" y="13579"/>
                  <a:pt x="21600" y="10806"/>
                </a:cubicBezTo>
                <a:cubicBezTo>
                  <a:pt x="21600" y="8033"/>
                  <a:pt x="20549" y="5260"/>
                  <a:pt x="18446" y="3156"/>
                </a:cubicBezTo>
                <a:cubicBezTo>
                  <a:pt x="16343" y="1052"/>
                  <a:pt x="13570" y="0"/>
                  <a:pt x="10800" y="0"/>
                </a:cubicBezTo>
                <a:close/>
                <a:moveTo>
                  <a:pt x="10800" y="995"/>
                </a:moveTo>
                <a:cubicBezTo>
                  <a:pt x="13323" y="995"/>
                  <a:pt x="15813" y="1951"/>
                  <a:pt x="17714" y="3853"/>
                </a:cubicBezTo>
                <a:cubicBezTo>
                  <a:pt x="21518" y="7659"/>
                  <a:pt x="21518" y="13872"/>
                  <a:pt x="17714" y="17678"/>
                </a:cubicBezTo>
                <a:cubicBezTo>
                  <a:pt x="13911" y="21483"/>
                  <a:pt x="7689" y="21483"/>
                  <a:pt x="3886" y="17678"/>
                </a:cubicBezTo>
                <a:cubicBezTo>
                  <a:pt x="82" y="13873"/>
                  <a:pt x="82" y="7659"/>
                  <a:pt x="3886" y="3853"/>
                </a:cubicBezTo>
                <a:cubicBezTo>
                  <a:pt x="5787" y="1951"/>
                  <a:pt x="8277" y="995"/>
                  <a:pt x="10800" y="995"/>
                </a:cubicBezTo>
                <a:close/>
                <a:moveTo>
                  <a:pt x="12777" y="6541"/>
                </a:moveTo>
                <a:cubicBezTo>
                  <a:pt x="12302" y="6504"/>
                  <a:pt x="11854" y="6605"/>
                  <a:pt x="11451" y="6861"/>
                </a:cubicBezTo>
                <a:cubicBezTo>
                  <a:pt x="11342" y="6934"/>
                  <a:pt x="11241" y="7014"/>
                  <a:pt x="11131" y="7124"/>
                </a:cubicBezTo>
                <a:cubicBezTo>
                  <a:pt x="11058" y="7197"/>
                  <a:pt x="11022" y="7234"/>
                  <a:pt x="10949" y="7307"/>
                </a:cubicBezTo>
                <a:cubicBezTo>
                  <a:pt x="10510" y="7819"/>
                  <a:pt x="10320" y="8546"/>
                  <a:pt x="10503" y="9205"/>
                </a:cubicBezTo>
                <a:cubicBezTo>
                  <a:pt x="10357" y="9205"/>
                  <a:pt x="10215" y="9207"/>
                  <a:pt x="10069" y="9171"/>
                </a:cubicBezTo>
                <a:cubicBezTo>
                  <a:pt x="9849" y="9134"/>
                  <a:pt x="9659" y="9093"/>
                  <a:pt x="9440" y="9056"/>
                </a:cubicBezTo>
                <a:cubicBezTo>
                  <a:pt x="8416" y="8837"/>
                  <a:pt x="7465" y="8324"/>
                  <a:pt x="6697" y="7593"/>
                </a:cubicBezTo>
                <a:cubicBezTo>
                  <a:pt x="6478" y="7373"/>
                  <a:pt x="6263" y="7163"/>
                  <a:pt x="6080" y="6907"/>
                </a:cubicBezTo>
                <a:cubicBezTo>
                  <a:pt x="5495" y="7931"/>
                  <a:pt x="5822" y="9283"/>
                  <a:pt x="6846" y="9868"/>
                </a:cubicBezTo>
                <a:cubicBezTo>
                  <a:pt x="6480" y="9795"/>
                  <a:pt x="6114" y="9683"/>
                  <a:pt x="5749" y="9536"/>
                </a:cubicBezTo>
                <a:cubicBezTo>
                  <a:pt x="5712" y="10598"/>
                  <a:pt x="6517" y="11586"/>
                  <a:pt x="7577" y="11732"/>
                </a:cubicBezTo>
                <a:cubicBezTo>
                  <a:pt x="7211" y="11769"/>
                  <a:pt x="6843" y="11769"/>
                  <a:pt x="6514" y="11732"/>
                </a:cubicBezTo>
                <a:cubicBezTo>
                  <a:pt x="6807" y="12574"/>
                  <a:pt x="7577" y="13193"/>
                  <a:pt x="8491" y="13230"/>
                </a:cubicBezTo>
                <a:cubicBezTo>
                  <a:pt x="7541" y="13815"/>
                  <a:pt x="6446" y="14145"/>
                  <a:pt x="5349" y="14145"/>
                </a:cubicBezTo>
                <a:cubicBezTo>
                  <a:pt x="6226" y="14693"/>
                  <a:pt x="7248" y="14986"/>
                  <a:pt x="8309" y="15059"/>
                </a:cubicBezTo>
                <a:cubicBezTo>
                  <a:pt x="9150" y="15096"/>
                  <a:pt x="10030" y="14952"/>
                  <a:pt x="10834" y="14659"/>
                </a:cubicBezTo>
                <a:cubicBezTo>
                  <a:pt x="11566" y="14366"/>
                  <a:pt x="12261" y="13925"/>
                  <a:pt x="12846" y="13413"/>
                </a:cubicBezTo>
                <a:cubicBezTo>
                  <a:pt x="13431" y="12864"/>
                  <a:pt x="13911" y="12212"/>
                  <a:pt x="14240" y="11480"/>
                </a:cubicBezTo>
                <a:cubicBezTo>
                  <a:pt x="14606" y="10749"/>
                  <a:pt x="14786" y="9907"/>
                  <a:pt x="14823" y="9102"/>
                </a:cubicBezTo>
                <a:cubicBezTo>
                  <a:pt x="14823" y="8992"/>
                  <a:pt x="14823" y="8880"/>
                  <a:pt x="14823" y="8770"/>
                </a:cubicBezTo>
                <a:cubicBezTo>
                  <a:pt x="14823" y="8734"/>
                  <a:pt x="14823" y="8658"/>
                  <a:pt x="14823" y="8622"/>
                </a:cubicBezTo>
                <a:cubicBezTo>
                  <a:pt x="15225" y="8402"/>
                  <a:pt x="15586" y="8032"/>
                  <a:pt x="15806" y="7593"/>
                </a:cubicBezTo>
                <a:cubicBezTo>
                  <a:pt x="15440" y="7739"/>
                  <a:pt x="15111" y="7851"/>
                  <a:pt x="14709" y="7924"/>
                </a:cubicBezTo>
                <a:cubicBezTo>
                  <a:pt x="14672" y="7924"/>
                  <a:pt x="14677" y="7924"/>
                  <a:pt x="14640" y="7924"/>
                </a:cubicBezTo>
                <a:cubicBezTo>
                  <a:pt x="14640" y="7924"/>
                  <a:pt x="14640" y="7926"/>
                  <a:pt x="14640" y="7890"/>
                </a:cubicBezTo>
                <a:cubicBezTo>
                  <a:pt x="14677" y="7890"/>
                  <a:pt x="14672" y="7856"/>
                  <a:pt x="14709" y="7856"/>
                </a:cubicBezTo>
                <a:cubicBezTo>
                  <a:pt x="15111" y="7599"/>
                  <a:pt x="15408" y="7199"/>
                  <a:pt x="15554" y="6724"/>
                </a:cubicBezTo>
                <a:cubicBezTo>
                  <a:pt x="15481" y="6760"/>
                  <a:pt x="15410" y="6790"/>
                  <a:pt x="15337" y="6826"/>
                </a:cubicBezTo>
                <a:cubicBezTo>
                  <a:pt x="14971" y="7009"/>
                  <a:pt x="14597" y="7117"/>
                  <a:pt x="14194" y="7227"/>
                </a:cubicBezTo>
                <a:cubicBezTo>
                  <a:pt x="13829" y="6824"/>
                  <a:pt x="13326" y="6577"/>
                  <a:pt x="12777" y="654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" name="Form"/>
          <p:cNvSpPr/>
          <p:nvPr/>
        </p:nvSpPr>
        <p:spPr>
          <a:xfrm>
            <a:off x="6653461" y="4156852"/>
            <a:ext cx="300503" cy="251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316" y="0"/>
                </a:moveTo>
                <a:cubicBezTo>
                  <a:pt x="2008" y="0"/>
                  <a:pt x="1737" y="323"/>
                  <a:pt x="1738" y="693"/>
                </a:cubicBezTo>
                <a:lnTo>
                  <a:pt x="1738" y="13564"/>
                </a:lnTo>
                <a:cubicBezTo>
                  <a:pt x="1605" y="13670"/>
                  <a:pt x="1479" y="13835"/>
                  <a:pt x="1435" y="13993"/>
                </a:cubicBezTo>
                <a:lnTo>
                  <a:pt x="16" y="20758"/>
                </a:lnTo>
                <a:cubicBezTo>
                  <a:pt x="-28" y="20970"/>
                  <a:pt x="24" y="21177"/>
                  <a:pt x="112" y="21336"/>
                </a:cubicBezTo>
                <a:cubicBezTo>
                  <a:pt x="201" y="21494"/>
                  <a:pt x="377" y="21600"/>
                  <a:pt x="553" y="21600"/>
                </a:cubicBezTo>
                <a:lnTo>
                  <a:pt x="20949" y="21600"/>
                </a:lnTo>
                <a:cubicBezTo>
                  <a:pt x="21126" y="21600"/>
                  <a:pt x="21302" y="21494"/>
                  <a:pt x="21390" y="21336"/>
                </a:cubicBezTo>
                <a:cubicBezTo>
                  <a:pt x="21478" y="21178"/>
                  <a:pt x="21572" y="20970"/>
                  <a:pt x="21528" y="20758"/>
                </a:cubicBezTo>
                <a:lnTo>
                  <a:pt x="20109" y="13993"/>
                </a:lnTo>
                <a:cubicBezTo>
                  <a:pt x="20065" y="13782"/>
                  <a:pt x="19939" y="13617"/>
                  <a:pt x="19806" y="13564"/>
                </a:cubicBezTo>
                <a:lnTo>
                  <a:pt x="19806" y="693"/>
                </a:lnTo>
                <a:cubicBezTo>
                  <a:pt x="19806" y="323"/>
                  <a:pt x="19536" y="0"/>
                  <a:pt x="19228" y="0"/>
                </a:cubicBezTo>
                <a:lnTo>
                  <a:pt x="2316" y="0"/>
                </a:lnTo>
                <a:close/>
                <a:moveTo>
                  <a:pt x="2839" y="1320"/>
                </a:moveTo>
                <a:lnTo>
                  <a:pt x="18663" y="1320"/>
                </a:lnTo>
                <a:lnTo>
                  <a:pt x="18663" y="13465"/>
                </a:lnTo>
                <a:lnTo>
                  <a:pt x="2839" y="13465"/>
                </a:lnTo>
                <a:lnTo>
                  <a:pt x="2839" y="1320"/>
                </a:lnTo>
                <a:close/>
                <a:moveTo>
                  <a:pt x="2399" y="14785"/>
                </a:moveTo>
                <a:lnTo>
                  <a:pt x="19104" y="14785"/>
                </a:lnTo>
                <a:lnTo>
                  <a:pt x="20247" y="20230"/>
                </a:lnTo>
                <a:lnTo>
                  <a:pt x="1256" y="20230"/>
                </a:lnTo>
                <a:lnTo>
                  <a:pt x="2399" y="14785"/>
                </a:lnTo>
                <a:close/>
                <a:moveTo>
                  <a:pt x="3225" y="15313"/>
                </a:moveTo>
                <a:cubicBezTo>
                  <a:pt x="2916" y="15313"/>
                  <a:pt x="2646" y="15637"/>
                  <a:pt x="2647" y="16006"/>
                </a:cubicBezTo>
                <a:cubicBezTo>
                  <a:pt x="2647" y="16376"/>
                  <a:pt x="2916" y="16683"/>
                  <a:pt x="3225" y="16683"/>
                </a:cubicBezTo>
                <a:lnTo>
                  <a:pt x="4051" y="16683"/>
                </a:lnTo>
                <a:cubicBezTo>
                  <a:pt x="4360" y="16683"/>
                  <a:pt x="4630" y="16376"/>
                  <a:pt x="4630" y="16006"/>
                </a:cubicBezTo>
                <a:cubicBezTo>
                  <a:pt x="4630" y="15636"/>
                  <a:pt x="4404" y="15313"/>
                  <a:pt x="4051" y="15313"/>
                </a:cubicBezTo>
                <a:lnTo>
                  <a:pt x="3225" y="15313"/>
                </a:lnTo>
                <a:close/>
                <a:moveTo>
                  <a:pt x="6310" y="15313"/>
                </a:moveTo>
                <a:cubicBezTo>
                  <a:pt x="6001" y="15313"/>
                  <a:pt x="5731" y="15637"/>
                  <a:pt x="5731" y="16006"/>
                </a:cubicBezTo>
                <a:cubicBezTo>
                  <a:pt x="5731" y="16376"/>
                  <a:pt x="6001" y="16683"/>
                  <a:pt x="6310" y="16683"/>
                </a:cubicBezTo>
                <a:lnTo>
                  <a:pt x="7136" y="16683"/>
                </a:lnTo>
                <a:cubicBezTo>
                  <a:pt x="7445" y="16683"/>
                  <a:pt x="7715" y="16376"/>
                  <a:pt x="7715" y="16006"/>
                </a:cubicBezTo>
                <a:cubicBezTo>
                  <a:pt x="7715" y="15636"/>
                  <a:pt x="7445" y="15313"/>
                  <a:pt x="7136" y="15313"/>
                </a:cubicBezTo>
                <a:lnTo>
                  <a:pt x="6310" y="15313"/>
                </a:lnTo>
                <a:close/>
                <a:moveTo>
                  <a:pt x="8954" y="15313"/>
                </a:moveTo>
                <a:cubicBezTo>
                  <a:pt x="8646" y="15313"/>
                  <a:pt x="8376" y="15637"/>
                  <a:pt x="8376" y="16006"/>
                </a:cubicBezTo>
                <a:cubicBezTo>
                  <a:pt x="8376" y="16376"/>
                  <a:pt x="8646" y="16683"/>
                  <a:pt x="8954" y="16683"/>
                </a:cubicBezTo>
                <a:lnTo>
                  <a:pt x="9780" y="16683"/>
                </a:lnTo>
                <a:cubicBezTo>
                  <a:pt x="10089" y="16683"/>
                  <a:pt x="10359" y="16376"/>
                  <a:pt x="10359" y="16006"/>
                </a:cubicBezTo>
                <a:cubicBezTo>
                  <a:pt x="10359" y="15636"/>
                  <a:pt x="10089" y="15313"/>
                  <a:pt x="9780" y="15313"/>
                </a:cubicBezTo>
                <a:lnTo>
                  <a:pt x="8954" y="15313"/>
                </a:lnTo>
                <a:close/>
                <a:moveTo>
                  <a:pt x="12039" y="15313"/>
                </a:moveTo>
                <a:cubicBezTo>
                  <a:pt x="11731" y="15313"/>
                  <a:pt x="11461" y="15637"/>
                  <a:pt x="11461" y="16006"/>
                </a:cubicBezTo>
                <a:cubicBezTo>
                  <a:pt x="11461" y="16376"/>
                  <a:pt x="11730" y="16683"/>
                  <a:pt x="12039" y="16683"/>
                </a:cubicBezTo>
                <a:lnTo>
                  <a:pt x="12865" y="16683"/>
                </a:lnTo>
                <a:cubicBezTo>
                  <a:pt x="13174" y="16683"/>
                  <a:pt x="13444" y="16376"/>
                  <a:pt x="13444" y="16006"/>
                </a:cubicBezTo>
                <a:cubicBezTo>
                  <a:pt x="13444" y="15636"/>
                  <a:pt x="13174" y="15313"/>
                  <a:pt x="12865" y="15313"/>
                </a:cubicBezTo>
                <a:lnTo>
                  <a:pt x="12039" y="15313"/>
                </a:lnTo>
                <a:close/>
                <a:moveTo>
                  <a:pt x="14683" y="15313"/>
                </a:moveTo>
                <a:cubicBezTo>
                  <a:pt x="14375" y="15313"/>
                  <a:pt x="14105" y="15637"/>
                  <a:pt x="14105" y="16006"/>
                </a:cubicBezTo>
                <a:cubicBezTo>
                  <a:pt x="14105" y="16376"/>
                  <a:pt x="14375" y="16683"/>
                  <a:pt x="14683" y="16683"/>
                </a:cubicBezTo>
                <a:lnTo>
                  <a:pt x="15510" y="16683"/>
                </a:lnTo>
                <a:cubicBezTo>
                  <a:pt x="15818" y="16683"/>
                  <a:pt x="16088" y="16376"/>
                  <a:pt x="16088" y="16006"/>
                </a:cubicBezTo>
                <a:cubicBezTo>
                  <a:pt x="16088" y="15636"/>
                  <a:pt x="15862" y="15313"/>
                  <a:pt x="15510" y="15313"/>
                </a:cubicBezTo>
                <a:lnTo>
                  <a:pt x="14683" y="15313"/>
                </a:lnTo>
                <a:close/>
                <a:moveTo>
                  <a:pt x="17768" y="15313"/>
                </a:moveTo>
                <a:cubicBezTo>
                  <a:pt x="17460" y="15313"/>
                  <a:pt x="17190" y="15637"/>
                  <a:pt x="17190" y="16006"/>
                </a:cubicBezTo>
                <a:cubicBezTo>
                  <a:pt x="17190" y="16376"/>
                  <a:pt x="17460" y="16683"/>
                  <a:pt x="17768" y="16683"/>
                </a:cubicBezTo>
                <a:lnTo>
                  <a:pt x="18594" y="16683"/>
                </a:lnTo>
                <a:cubicBezTo>
                  <a:pt x="18903" y="16683"/>
                  <a:pt x="19173" y="16376"/>
                  <a:pt x="19173" y="16006"/>
                </a:cubicBezTo>
                <a:cubicBezTo>
                  <a:pt x="19173" y="15636"/>
                  <a:pt x="18903" y="15313"/>
                  <a:pt x="18594" y="15313"/>
                </a:cubicBezTo>
                <a:lnTo>
                  <a:pt x="17768" y="15313"/>
                </a:lnTo>
                <a:close/>
                <a:moveTo>
                  <a:pt x="3225" y="17953"/>
                </a:moveTo>
                <a:cubicBezTo>
                  <a:pt x="2916" y="17953"/>
                  <a:pt x="2646" y="18277"/>
                  <a:pt x="2647" y="18646"/>
                </a:cubicBezTo>
                <a:cubicBezTo>
                  <a:pt x="2647" y="19016"/>
                  <a:pt x="2916" y="19323"/>
                  <a:pt x="3225" y="19323"/>
                </a:cubicBezTo>
                <a:lnTo>
                  <a:pt x="4051" y="19323"/>
                </a:lnTo>
                <a:cubicBezTo>
                  <a:pt x="4360" y="19323"/>
                  <a:pt x="4630" y="19016"/>
                  <a:pt x="4630" y="18646"/>
                </a:cubicBezTo>
                <a:cubicBezTo>
                  <a:pt x="4630" y="18277"/>
                  <a:pt x="4404" y="17953"/>
                  <a:pt x="4051" y="17953"/>
                </a:cubicBezTo>
                <a:lnTo>
                  <a:pt x="3225" y="17953"/>
                </a:lnTo>
                <a:close/>
                <a:moveTo>
                  <a:pt x="6310" y="17953"/>
                </a:moveTo>
                <a:cubicBezTo>
                  <a:pt x="6001" y="17953"/>
                  <a:pt x="5731" y="18277"/>
                  <a:pt x="5731" y="18646"/>
                </a:cubicBezTo>
                <a:cubicBezTo>
                  <a:pt x="5731" y="19016"/>
                  <a:pt x="6001" y="19323"/>
                  <a:pt x="6310" y="19323"/>
                </a:cubicBezTo>
                <a:lnTo>
                  <a:pt x="7136" y="19323"/>
                </a:lnTo>
                <a:cubicBezTo>
                  <a:pt x="7445" y="19323"/>
                  <a:pt x="7715" y="19016"/>
                  <a:pt x="7715" y="18646"/>
                </a:cubicBezTo>
                <a:cubicBezTo>
                  <a:pt x="7715" y="18277"/>
                  <a:pt x="7445" y="17953"/>
                  <a:pt x="7136" y="17953"/>
                </a:cubicBezTo>
                <a:lnTo>
                  <a:pt x="6310" y="17953"/>
                </a:lnTo>
                <a:close/>
                <a:moveTo>
                  <a:pt x="8954" y="17953"/>
                </a:moveTo>
                <a:cubicBezTo>
                  <a:pt x="8646" y="17953"/>
                  <a:pt x="8376" y="18277"/>
                  <a:pt x="8376" y="18646"/>
                </a:cubicBezTo>
                <a:cubicBezTo>
                  <a:pt x="8376" y="19016"/>
                  <a:pt x="8646" y="19323"/>
                  <a:pt x="8954" y="19323"/>
                </a:cubicBezTo>
                <a:lnTo>
                  <a:pt x="12480" y="19323"/>
                </a:lnTo>
                <a:cubicBezTo>
                  <a:pt x="12788" y="19323"/>
                  <a:pt x="13044" y="19016"/>
                  <a:pt x="13044" y="18646"/>
                </a:cubicBezTo>
                <a:cubicBezTo>
                  <a:pt x="13000" y="18277"/>
                  <a:pt x="12788" y="17953"/>
                  <a:pt x="12480" y="17953"/>
                </a:cubicBezTo>
                <a:lnTo>
                  <a:pt x="8954" y="17953"/>
                </a:lnTo>
                <a:close/>
                <a:moveTo>
                  <a:pt x="14683" y="17953"/>
                </a:moveTo>
                <a:cubicBezTo>
                  <a:pt x="14375" y="17953"/>
                  <a:pt x="14105" y="18277"/>
                  <a:pt x="14105" y="18646"/>
                </a:cubicBezTo>
                <a:cubicBezTo>
                  <a:pt x="14105" y="19016"/>
                  <a:pt x="14375" y="19323"/>
                  <a:pt x="14683" y="19323"/>
                </a:cubicBezTo>
                <a:lnTo>
                  <a:pt x="15510" y="19323"/>
                </a:lnTo>
                <a:cubicBezTo>
                  <a:pt x="15818" y="19323"/>
                  <a:pt x="16088" y="19016"/>
                  <a:pt x="16088" y="18646"/>
                </a:cubicBezTo>
                <a:cubicBezTo>
                  <a:pt x="16088" y="18277"/>
                  <a:pt x="15862" y="17953"/>
                  <a:pt x="15510" y="17953"/>
                </a:cubicBezTo>
                <a:lnTo>
                  <a:pt x="14683" y="17953"/>
                </a:lnTo>
                <a:close/>
                <a:moveTo>
                  <a:pt x="17768" y="17953"/>
                </a:moveTo>
                <a:cubicBezTo>
                  <a:pt x="17460" y="17953"/>
                  <a:pt x="17190" y="18277"/>
                  <a:pt x="17190" y="18646"/>
                </a:cubicBezTo>
                <a:cubicBezTo>
                  <a:pt x="17190" y="19016"/>
                  <a:pt x="17460" y="19323"/>
                  <a:pt x="17768" y="19323"/>
                </a:cubicBezTo>
                <a:lnTo>
                  <a:pt x="18594" y="19323"/>
                </a:lnTo>
                <a:cubicBezTo>
                  <a:pt x="18903" y="19323"/>
                  <a:pt x="19173" y="19016"/>
                  <a:pt x="19173" y="18646"/>
                </a:cubicBezTo>
                <a:cubicBezTo>
                  <a:pt x="19173" y="18277"/>
                  <a:pt x="18903" y="17953"/>
                  <a:pt x="18594" y="17953"/>
                </a:cubicBezTo>
                <a:lnTo>
                  <a:pt x="17768" y="1795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" name="Rectangle 20"/>
          <p:cNvSpPr/>
          <p:nvPr/>
        </p:nvSpPr>
        <p:spPr>
          <a:xfrm>
            <a:off x="6953963" y="4859314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6953962" y="4074579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hm.ee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/>
          <p:nvPr/>
        </p:nvSpPr>
        <p:spPr>
          <a:xfrm>
            <a:off x="6970997" y="4466710"/>
            <a:ext cx="228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@haridusministeerium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4145" y="3589583"/>
            <a:ext cx="2046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Hoiame kontakti</a:t>
            </a:r>
            <a:endParaRPr lang="id-ID" sz="2000" dirty="0">
              <a:solidFill>
                <a:srgbClr val="4851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9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3581" y="433890"/>
            <a:ext cx="5735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Lahtised küsimused seoses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TAKSiga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853581" y="2291001"/>
            <a:ext cx="716293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TAN koosolekul üles jäänud küsimused: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asutuste staatus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asutuste rahastamine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t-EE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5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H="1">
            <a:off x="9286416" y="2362200"/>
            <a:ext cx="2905584" cy="4495800"/>
            <a:chOff x="-1" y="2362201"/>
            <a:chExt cx="2905584" cy="4495800"/>
          </a:xfrm>
          <a:solidFill>
            <a:srgbClr val="006DB5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-1" y="2362201"/>
              <a:ext cx="2424594" cy="3720327"/>
            </a:xfrm>
            <a:custGeom>
              <a:avLst/>
              <a:gdLst>
                <a:gd name="T0" fmla="*/ 0 w 247"/>
                <a:gd name="T1" fmla="*/ 0 h 379"/>
                <a:gd name="T2" fmla="*/ 247 w 247"/>
                <a:gd name="T3" fmla="*/ 379 h 379"/>
                <a:gd name="T4" fmla="*/ 189 w 247"/>
                <a:gd name="T5" fmla="*/ 379 h 379"/>
                <a:gd name="T6" fmla="*/ 0 w 247"/>
                <a:gd name="T7" fmla="*/ 72 h 379"/>
                <a:gd name="T8" fmla="*/ 0 w 247"/>
                <a:gd name="T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79">
                  <a:moveTo>
                    <a:pt x="0" y="0"/>
                  </a:moveTo>
                  <a:lnTo>
                    <a:pt x="247" y="379"/>
                  </a:lnTo>
                  <a:lnTo>
                    <a:pt x="189" y="379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0" y="5473920"/>
              <a:ext cx="2905583" cy="1384081"/>
            </a:xfrm>
            <a:custGeom>
              <a:avLst/>
              <a:gdLst>
                <a:gd name="T0" fmla="*/ 0 w 296"/>
                <a:gd name="T1" fmla="*/ 0 h 141"/>
                <a:gd name="T2" fmla="*/ 150 w 296"/>
                <a:gd name="T3" fmla="*/ 0 h 141"/>
                <a:gd name="T4" fmla="*/ 189 w 296"/>
                <a:gd name="T5" fmla="*/ 62 h 141"/>
                <a:gd name="T6" fmla="*/ 247 w 296"/>
                <a:gd name="T7" fmla="*/ 62 h 141"/>
                <a:gd name="T8" fmla="*/ 296 w 296"/>
                <a:gd name="T9" fmla="*/ 141 h 141"/>
                <a:gd name="T10" fmla="*/ 0 w 296"/>
                <a:gd name="T11" fmla="*/ 141 h 141"/>
                <a:gd name="T12" fmla="*/ 0 w 296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41">
                  <a:moveTo>
                    <a:pt x="0" y="0"/>
                  </a:moveTo>
                  <a:lnTo>
                    <a:pt x="150" y="0"/>
                  </a:lnTo>
                  <a:lnTo>
                    <a:pt x="189" y="62"/>
                  </a:lnTo>
                  <a:lnTo>
                    <a:pt x="247" y="62"/>
                  </a:lnTo>
                  <a:lnTo>
                    <a:pt x="296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Sisu kohatäide 10"/>
          <p:cNvSpPr>
            <a:spLocks noGrp="1"/>
          </p:cNvSpPr>
          <p:nvPr>
            <p:ph idx="1"/>
          </p:nvPr>
        </p:nvSpPr>
        <p:spPr>
          <a:xfrm>
            <a:off x="834804" y="1514125"/>
            <a:ext cx="10125296" cy="4568401"/>
          </a:xfrm>
        </p:spPr>
        <p:txBody>
          <a:bodyPr>
            <a:normAutofit/>
          </a:bodyPr>
          <a:lstStyle/>
          <a:p>
            <a:endParaRPr lang="et-EE" sz="1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t-EE" sz="1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t-EE" sz="1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t-EE" sz="1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t-EE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0"/>
            <a:endParaRPr lang="et-EE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370872" y="76677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2891" y="341811"/>
            <a:ext cx="4835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asutused uues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TAKSis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360251" y="1106279"/>
          <a:ext cx="11557001" cy="554736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867456">
                  <a:extLst>
                    <a:ext uri="{9D8B030D-6E8A-4147-A177-3AD203B41FA5}">
                      <a16:colId xmlns:a16="http://schemas.microsoft.com/office/drawing/2014/main" val="2098014128"/>
                    </a:ext>
                  </a:extLst>
                </a:gridCol>
                <a:gridCol w="1582293">
                  <a:extLst>
                    <a:ext uri="{9D8B030D-6E8A-4147-A177-3AD203B41FA5}">
                      <a16:colId xmlns:a16="http://schemas.microsoft.com/office/drawing/2014/main" val="308920288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804779608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263531808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404527777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958207911"/>
                    </a:ext>
                  </a:extLst>
                </a:gridCol>
                <a:gridCol w="1270111">
                  <a:extLst>
                    <a:ext uri="{9D8B030D-6E8A-4147-A177-3AD203B41FA5}">
                      <a16:colId xmlns:a16="http://schemas.microsoft.com/office/drawing/2014/main" val="3163171443"/>
                    </a:ext>
                  </a:extLst>
                </a:gridCol>
                <a:gridCol w="1414241">
                  <a:extLst>
                    <a:ext uri="{9D8B030D-6E8A-4147-A177-3AD203B41FA5}">
                      <a16:colId xmlns:a16="http://schemas.microsoft.com/office/drawing/2014/main" val="4142379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Näited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Kvaliteedi-</a:t>
                      </a:r>
                      <a:r>
                        <a:rPr lang="et-EE" dirty="0" err="1"/>
                        <a:t>lävend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TA tegevus-toetus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Uurimis-toetused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Sihttoetus</a:t>
                      </a:r>
                      <a:r>
                        <a:rPr lang="et-EE" baseline="0" dirty="0"/>
                        <a:t>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Süsteemi-</a:t>
                      </a:r>
                    </a:p>
                    <a:p>
                      <a:r>
                        <a:rPr lang="et-EE" dirty="0"/>
                        <a:t>toetus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Arendus-toetused</a:t>
                      </a:r>
                      <a:r>
                        <a:rPr lang="et-EE" baseline="0" dirty="0"/>
                        <a:t>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0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Ülikoolid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Kõik</a:t>
                      </a:r>
                      <a:r>
                        <a:rPr lang="et-EE" sz="1600" baseline="0" dirty="0"/>
                        <a:t> ülikoolid, sh EBS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Korraline </a:t>
                      </a:r>
                      <a:r>
                        <a:rPr lang="et-EE" sz="1600" dirty="0" err="1"/>
                        <a:t>evalveerimine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Jah, kui</a:t>
                      </a:r>
                      <a:r>
                        <a:rPr lang="et-EE" sz="1600" baseline="0" dirty="0"/>
                        <a:t> positiivselt </a:t>
                      </a:r>
                      <a:r>
                        <a:rPr lang="et-EE" sz="1600" baseline="0" dirty="0" err="1"/>
                        <a:t>evalveeritud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Positiivselt</a:t>
                      </a:r>
                      <a:r>
                        <a:rPr lang="et-EE" sz="1600" baseline="0" dirty="0"/>
                        <a:t> </a:t>
                      </a:r>
                      <a:r>
                        <a:rPr lang="et-EE" sz="1600" baseline="0" dirty="0" err="1"/>
                        <a:t>evalveeritu</a:t>
                      </a:r>
                      <a:r>
                        <a:rPr lang="et-EE" sz="1600" baseline="0" dirty="0"/>
                        <a:t>-na saab t</a:t>
                      </a:r>
                      <a:r>
                        <a:rPr lang="et-EE" sz="1600" dirty="0"/>
                        <a:t>aotleda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t-EE" sz="1600" dirty="0"/>
                        <a:t>Vastavalt konkreetse sihttoetuse eesmärgile ja kehtestatud tingimustele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t-EE" sz="1600" dirty="0"/>
                        <a:t>Vastavalt süsteemi-toetuse eesmärgile ja </a:t>
                      </a:r>
                      <a:r>
                        <a:rPr lang="et-EE" sz="1600" dirty="0" err="1"/>
                        <a:t>HTMi</a:t>
                      </a:r>
                      <a:r>
                        <a:rPr lang="et-EE" sz="1600" dirty="0"/>
                        <a:t> või </a:t>
                      </a:r>
                      <a:r>
                        <a:rPr lang="et-EE" sz="1600" dirty="0" err="1"/>
                        <a:t>MKMi</a:t>
                      </a:r>
                      <a:r>
                        <a:rPr lang="et-EE" sz="1600" dirty="0"/>
                        <a:t> kehtestatud tingimustele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Jah,</a:t>
                      </a:r>
                      <a:r>
                        <a:rPr lang="et-EE" sz="1600" baseline="0" dirty="0"/>
                        <a:t> partnerina 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60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Asutused, kus</a:t>
                      </a:r>
                      <a:r>
                        <a:rPr lang="et-EE" baseline="0" dirty="0"/>
                        <a:t> TA tegevus on asutuse põhikirjaline tegevus (TA asutused) 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ETKI, KBFI, Cybernetica,</a:t>
                      </a:r>
                      <a:r>
                        <a:rPr lang="et-EE" sz="1600" baseline="0" dirty="0"/>
                        <a:t> TFTAK, ettevõtted, kes on asutatud TA teenuste pakkumiseks. 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Korraline </a:t>
                      </a:r>
                      <a:r>
                        <a:rPr lang="et-EE" sz="1600" dirty="0" err="1"/>
                        <a:t>evalveerimine</a:t>
                      </a:r>
                      <a:r>
                        <a:rPr lang="et-EE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Positiivselt </a:t>
                      </a:r>
                      <a:r>
                        <a:rPr lang="et-EE" sz="1600" dirty="0" err="1"/>
                        <a:t>evalveeritud</a:t>
                      </a:r>
                      <a:r>
                        <a:rPr lang="et-EE" sz="1600" baseline="0" dirty="0"/>
                        <a:t> r</a:t>
                      </a:r>
                      <a:r>
                        <a:rPr lang="et-EE" sz="1600" dirty="0"/>
                        <a:t>iigi– ja avalik õiguslikele asutustele;  eraõiguslikele vaid avaliku hüve loomiseks (sihttoetus)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Positiivselt</a:t>
                      </a:r>
                      <a:r>
                        <a:rPr lang="et-EE" sz="1600" baseline="0" dirty="0"/>
                        <a:t> </a:t>
                      </a:r>
                      <a:r>
                        <a:rPr lang="et-EE" sz="1600" baseline="0" dirty="0" err="1"/>
                        <a:t>evalveeritu</a:t>
                      </a:r>
                      <a:r>
                        <a:rPr lang="et-EE" sz="1600" baseline="0" dirty="0"/>
                        <a:t>-na saab t</a:t>
                      </a:r>
                      <a:r>
                        <a:rPr lang="et-EE" sz="1600" dirty="0"/>
                        <a:t>aotleda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Jah, kui on ettevõtted,</a:t>
                      </a:r>
                      <a:r>
                        <a:rPr lang="et-EE" sz="1600" baseline="0" dirty="0"/>
                        <a:t> muidu partnerina 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95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/>
                        <a:t>Asutused,</a:t>
                      </a:r>
                      <a:r>
                        <a:rPr lang="et-EE" baseline="0" dirty="0"/>
                        <a:t> kes tegelevad TA-ga põhitegevuse arendamiseks</a:t>
                      </a:r>
                      <a:endParaRPr lang="et-E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Enamik TAga tegelevaid ettevõtteid, muuseumid, rakendus-kõrgkoolid jne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Ei evaleerita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Ei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Osalemis-võimalus</a:t>
                      </a:r>
                      <a:r>
                        <a:rPr lang="et-EE" sz="1600" baseline="0" dirty="0"/>
                        <a:t> partnerina </a:t>
                      </a:r>
                      <a:endParaRPr lang="et-E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Jah, kui on ettevõtted, muidu partnerina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06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15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1" y="170906"/>
            <a:ext cx="617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Riigiabi analüüsi tulemused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202" y="817237"/>
            <a:ext cx="11627557" cy="5732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Mõistlik on toetada TA asutuste tegevust riigieelarvelistest vahenditest tegevustoetus vormis selliselt, et on </a:t>
            </a:r>
            <a:r>
              <a:rPr kumimoji="0" lang="et-EE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välistatud riigiabi andmine.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TAKS-is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sisalduv regulatsioon peab tagama tegevustoetuse kasutamise </a:t>
            </a:r>
            <a:r>
              <a:rPr kumimoji="0" lang="et-E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TA-asutuste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t-EE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ainult mittemajanduslikuks tegevuseks.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õpetamine/koolitamine;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sõltumatu teadus- ja arendustegevus teadmiste suurendamiseks ja arusaamise parandamiseks (sh teadus- ja arenduskoostöö tõhusa koostöö vormis);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uurimistulemuste laialdane levitamine mitteeksklusiivsel ja mittediskrimineerival alusel;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teadmussiirde alane tegevus (eeldusel, et kogu sellest saadav kasum investeeritakse punktides (i)-(iii) nimetatud tegevustesse);</a:t>
            </a:r>
            <a:endParaRPr kumimoji="0" lang="et-EE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Kui </a:t>
            </a:r>
            <a:r>
              <a:rPr kumimoji="0" lang="et-E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TA-asutus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tegeleb ka majandustegevusega, tuleb tagada 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majandustegevuse eristamine mittemajanduslikust tegevusest (tegevusliikide, kulude, rahastamise ja tulude selge eristamine raamatupidamise aastaaruandes) 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tegevustoetus ei ületaks vastava perioodi jooksul </a:t>
            </a:r>
            <a:r>
              <a:rPr kumimoji="0" lang="et-E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TA-asutuse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poolt mittemajandusliku tegevusega seotud kulusid 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Kui </a:t>
            </a:r>
            <a:r>
              <a:rPr kumimoji="0" lang="et-E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TA-asutus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(või selle üksus) tegeleb majandustegevusega </a:t>
            </a:r>
            <a:r>
              <a:rPr kumimoji="0" lang="et-E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kõrvaltegevusena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mis on otseselt seotud ja vajalik või lahutamatult seotud </a:t>
            </a:r>
            <a:r>
              <a:rPr kumimoji="0" lang="et-E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TA-asutuse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(või selle üksuse) põhitegevusega, ei ole vajalik majandustegevuse ning mittemajandusliku tegevuse eristamine tingimusel, et </a:t>
            </a:r>
          </a:p>
          <a:p>
            <a:pPr marL="6858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(i) majandustegevuseks kasutatakse täpselt samu sisendeid kui mittemajandusliku tegevuse jaoks, ning </a:t>
            </a:r>
          </a:p>
          <a:p>
            <a:pPr marL="6858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(ii) igal aastal eraldatakse sellise majandustegevuse jaoks kõige rohkem 20% </a:t>
            </a:r>
            <a:r>
              <a:rPr kumimoji="0" lang="et-E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TA-asutuse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(või selle asjaomase üksuse) tegevusmahust.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Kui eelviidatud tingimuste täitmist ei ole võimalik tagada, või need ei ole täidetud, tuleb ka nende </a:t>
            </a:r>
            <a:r>
              <a:rPr kumimoji="0" lang="et-E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TA-asutuste</a:t>
            </a: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suhtes kohaldada samu nõudeid nagu majandustegevusega tegeleva TA asutuse  puhul.</a:t>
            </a:r>
          </a:p>
        </p:txBody>
      </p:sp>
    </p:spTree>
    <p:extLst>
      <p:ext uri="{BB962C8B-B14F-4D97-AF65-F5344CB8AC3E}">
        <p14:creationId xmlns:p14="http://schemas.microsoft.com/office/powerpoint/2010/main" val="289460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9539" y="334413"/>
            <a:ext cx="8898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Eraõiguslike positiivselt </a:t>
            </a:r>
            <a:r>
              <a:rPr kumimoji="0" lang="et-E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evalveeritud</a:t>
            </a:r>
            <a:r>
              <a:rPr kumimoji="0" lang="et-E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TA asutuste puhul toetab HTM </a:t>
            </a:r>
            <a:r>
              <a:rPr kumimoji="0" lang="et-EE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seda osa TA tegevusest, mis on seotud avaliku hüve loomisega (mittemajandustegevus).  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stkülik: ümarnurkne 7">
            <a:extLst>
              <a:ext uri="{FF2B5EF4-FFF2-40B4-BE49-F238E27FC236}">
                <a16:creationId xmlns:a16="http://schemas.microsoft.com/office/drawing/2014/main" id="{1E953623-06D3-4372-8641-9C0EA6EEC449}"/>
              </a:ext>
            </a:extLst>
          </p:cNvPr>
          <p:cNvSpPr/>
          <p:nvPr/>
        </p:nvSpPr>
        <p:spPr>
          <a:xfrm>
            <a:off x="1131494" y="2162987"/>
            <a:ext cx="4181170" cy="4137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Avalik hüve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tarbimine on avatud kõigile tarbijatele 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tarbimine ühe isiku poolt ei vähenda teiste isikute tarbimiseks jäävat hüvise kogust.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seda teenust ei pakuks ettevõtja oma majandushuvist lähtudes üldse või ei pakuks samas ulatuses/kvaliteedis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teenus peab olema suunatud kodanikele või teenima ühiskonna kui terviku huve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stkülik: ümarnurkne 8">
            <a:extLst>
              <a:ext uri="{FF2B5EF4-FFF2-40B4-BE49-F238E27FC236}">
                <a16:creationId xmlns:a16="http://schemas.microsoft.com/office/drawing/2014/main" id="{75AC8757-9100-4B20-9DB7-8DE9F17C3093}"/>
              </a:ext>
            </a:extLst>
          </p:cNvPr>
          <p:cNvSpPr/>
          <p:nvPr/>
        </p:nvSpPr>
        <p:spPr>
          <a:xfrm>
            <a:off x="6061824" y="2162987"/>
            <a:ext cx="5505831" cy="4230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Avalik hüve teadus- ja arendustegevuses: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Uue teadmise loomine ja jagamine avalikkusega: publikatsioonid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Eestis loodud intellektuaalomand (patendid)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Doktoritööde juhendamise kaudu doktorikraadiga spetsialistide arvu kasvatamine ühiskonnas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rahastuse kasvatamine Eestis </a:t>
            </a:r>
            <a:r>
              <a:rPr kumimoji="0" lang="et-E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välisrahastusega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toetuslepingute (mittemajandustegevus) kaudu (nt EL raamprogramm) </a:t>
            </a:r>
          </a:p>
        </p:txBody>
      </p:sp>
      <p:sp>
        <p:nvSpPr>
          <p:cNvPr id="15" name="Nool: paremnool 14">
            <a:extLst>
              <a:ext uri="{FF2B5EF4-FFF2-40B4-BE49-F238E27FC236}">
                <a16:creationId xmlns:a16="http://schemas.microsoft.com/office/drawing/2014/main" id="{38C6888D-7035-4803-88A4-66477EB43BA4}"/>
              </a:ext>
            </a:extLst>
          </p:cNvPr>
          <p:cNvSpPr/>
          <p:nvPr/>
        </p:nvSpPr>
        <p:spPr>
          <a:xfrm>
            <a:off x="5271783" y="4277710"/>
            <a:ext cx="1009900" cy="46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9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623" y="170906"/>
            <a:ext cx="6171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 asutuste rahastamise alternatiivid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Tabel 7">
            <a:extLst>
              <a:ext uri="{FF2B5EF4-FFF2-40B4-BE49-F238E27FC236}">
                <a16:creationId xmlns:a16="http://schemas.microsoft.com/office/drawing/2014/main" id="{7F84740D-DB42-4E1A-ADF1-D2831DF19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55409"/>
              </p:ext>
            </p:extLst>
          </p:nvPr>
        </p:nvGraphicFramePr>
        <p:xfrm>
          <a:off x="458321" y="1456667"/>
          <a:ext cx="1102461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823">
                  <a:extLst>
                    <a:ext uri="{9D8B030D-6E8A-4147-A177-3AD203B41FA5}">
                      <a16:colId xmlns:a16="http://schemas.microsoft.com/office/drawing/2014/main" val="2240020249"/>
                    </a:ext>
                  </a:extLst>
                </a:gridCol>
                <a:gridCol w="2871897">
                  <a:extLst>
                    <a:ext uri="{9D8B030D-6E8A-4147-A177-3AD203B41FA5}">
                      <a16:colId xmlns:a16="http://schemas.microsoft.com/office/drawing/2014/main" val="1894626272"/>
                    </a:ext>
                  </a:extLst>
                </a:gridCol>
                <a:gridCol w="2974465">
                  <a:extLst>
                    <a:ext uri="{9D8B030D-6E8A-4147-A177-3AD203B41FA5}">
                      <a16:colId xmlns:a16="http://schemas.microsoft.com/office/drawing/2014/main" val="1031876284"/>
                    </a:ext>
                  </a:extLst>
                </a:gridCol>
                <a:gridCol w="2833434">
                  <a:extLst>
                    <a:ext uri="{9D8B030D-6E8A-4147-A177-3AD203B41FA5}">
                      <a16:colId xmlns:a16="http://schemas.microsoft.com/office/drawing/2014/main" val="1024201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t-E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Alternatiiv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Alternatiiv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Alternatiiv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29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Baasosa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70%, eelneva 3 aasta baasfinantseerimise osakaalu põhjal kogumahust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70%, </a:t>
                      </a:r>
                      <a:r>
                        <a:rPr lang="fi-FI" sz="2000" dirty="0" err="1"/>
                        <a:t>eelneva</a:t>
                      </a:r>
                      <a:r>
                        <a:rPr lang="fi-FI" sz="2000" dirty="0"/>
                        <a:t> 3 </a:t>
                      </a:r>
                      <a:r>
                        <a:rPr lang="fi-FI" sz="2000" dirty="0" err="1"/>
                        <a:t>aasta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baasfinantseerimise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osakaalu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põhjal</a:t>
                      </a:r>
                      <a:r>
                        <a:rPr lang="et-EE" sz="2000" dirty="0"/>
                        <a:t> kogumahust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Avaliku sektori TA asutused – alternatiiv 1, eraõiguslikud TA asutused sihttoetus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23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Tulemusosa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30%, ettevõtluspartnereid arvestatakse kõigil asutustel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30%, </a:t>
                      </a:r>
                    </a:p>
                    <a:p>
                      <a:r>
                        <a:rPr lang="fi-FI" sz="2000" dirty="0" err="1"/>
                        <a:t>valemisse</a:t>
                      </a:r>
                      <a:r>
                        <a:rPr lang="fi-FI" sz="2000" dirty="0"/>
                        <a:t> ei kuulu </a:t>
                      </a:r>
                      <a:r>
                        <a:rPr lang="fi-FI" sz="2000" dirty="0" err="1"/>
                        <a:t>ettevõtluslepingutega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seotud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näitajad</a:t>
                      </a:r>
                      <a:r>
                        <a:rPr lang="fi-FI" sz="2000" dirty="0"/>
                        <a:t> </a:t>
                      </a:r>
                      <a:endParaRPr lang="et-EE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t-EE" sz="2000" dirty="0"/>
                        <a:t>Sihttoetus avaliku hüvega seotud ülesannete täitmiseks. Sihttoetuse andmiseks kehtestatakse ühikuhinnad. </a:t>
                      </a:r>
                      <a:r>
                        <a:rPr lang="fi-FI" sz="2000" dirty="0" err="1"/>
                        <a:t>Sõlmitavas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lepingus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lepitakse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kokku</a:t>
                      </a:r>
                      <a:r>
                        <a:rPr lang="fi-FI" sz="2000" dirty="0"/>
                        <a:t> </a:t>
                      </a:r>
                      <a:r>
                        <a:rPr lang="et-EE" sz="2000" dirty="0"/>
                        <a:t>toetuse kasutamine</a:t>
                      </a:r>
                      <a:r>
                        <a:rPr lang="fi-FI" sz="2000" dirty="0"/>
                        <a:t>.</a:t>
                      </a:r>
                      <a:endParaRPr lang="et-E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052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Lepingute puhul arvestatakse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Unikaalseid lepingu-partnereid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Muude lepingute mahtu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47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Lepingutega seotud komponendi  koefitsient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Oleneb lepingupartneri lepingute kogumahust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Muud lepingud koefitsiendiga 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8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87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623" y="170906"/>
            <a:ext cx="676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Alternatiivid võrrelduna kehtiva baasfinantseerimisega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Tabel 7">
            <a:extLst>
              <a:ext uri="{FF2B5EF4-FFF2-40B4-BE49-F238E27FC236}">
                <a16:creationId xmlns:a16="http://schemas.microsoft.com/office/drawing/2014/main" id="{7F84740D-DB42-4E1A-ADF1-D2831DF19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77006"/>
              </p:ext>
            </p:extLst>
          </p:nvPr>
        </p:nvGraphicFramePr>
        <p:xfrm>
          <a:off x="683387" y="1634219"/>
          <a:ext cx="10825226" cy="3384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004">
                  <a:extLst>
                    <a:ext uri="{9D8B030D-6E8A-4147-A177-3AD203B41FA5}">
                      <a16:colId xmlns:a16="http://schemas.microsoft.com/office/drawing/2014/main" val="2240020249"/>
                    </a:ext>
                  </a:extLst>
                </a:gridCol>
                <a:gridCol w="2284706">
                  <a:extLst>
                    <a:ext uri="{9D8B030D-6E8A-4147-A177-3AD203B41FA5}">
                      <a16:colId xmlns:a16="http://schemas.microsoft.com/office/drawing/2014/main" val="1894626272"/>
                    </a:ext>
                  </a:extLst>
                </a:gridCol>
                <a:gridCol w="2366302">
                  <a:extLst>
                    <a:ext uri="{9D8B030D-6E8A-4147-A177-3AD203B41FA5}">
                      <a16:colId xmlns:a16="http://schemas.microsoft.com/office/drawing/2014/main" val="1031876284"/>
                    </a:ext>
                  </a:extLst>
                </a:gridCol>
                <a:gridCol w="2254107">
                  <a:extLst>
                    <a:ext uri="{9D8B030D-6E8A-4147-A177-3AD203B41FA5}">
                      <a16:colId xmlns:a16="http://schemas.microsoft.com/office/drawing/2014/main" val="1024201627"/>
                    </a:ext>
                  </a:extLst>
                </a:gridCol>
                <a:gridCol w="2254107">
                  <a:extLst>
                    <a:ext uri="{9D8B030D-6E8A-4147-A177-3AD203B41FA5}">
                      <a16:colId xmlns:a16="http://schemas.microsoft.com/office/drawing/2014/main" val="3623748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t-E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/>
                        <a:t>Alternatiiv 1</a:t>
                      </a:r>
                    </a:p>
                    <a:p>
                      <a:endParaRPr lang="et-E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/>
                        <a:t>Alternatiiv 2</a:t>
                      </a:r>
                    </a:p>
                    <a:p>
                      <a:endParaRPr lang="et-E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/>
                        <a:t>Alternatiiv 3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Baasfinantseerimine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29093"/>
                  </a:ext>
                </a:extLst>
              </a:tr>
              <a:tr h="661674">
                <a:tc>
                  <a:txBody>
                    <a:bodyPr/>
                    <a:lstStyle/>
                    <a:p>
                      <a:r>
                        <a:rPr lang="et-EE" sz="2000" dirty="0"/>
                        <a:t>Toetus kokku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2000" dirty="0"/>
                        <a:t>52 300 000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2000" dirty="0"/>
                        <a:t>52 300 000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2000" dirty="0"/>
                        <a:t>52 300 000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2000" dirty="0"/>
                        <a:t>52 300 000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39876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r>
                        <a:rPr lang="et-EE" sz="2000" dirty="0"/>
                        <a:t>Sh eraõiguslikud TA asutused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/>
                        <a:t>3 942 439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/>
                        <a:t>(7,54%)</a:t>
                      </a:r>
                    </a:p>
                    <a:p>
                      <a:pPr algn="r"/>
                      <a:endParaRPr lang="et-EE" sz="2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2000" dirty="0"/>
                        <a:t>3 450 975</a:t>
                      </a:r>
                    </a:p>
                    <a:p>
                      <a:pPr algn="r"/>
                      <a:r>
                        <a:rPr lang="et-EE" sz="2000" dirty="0"/>
                        <a:t>(6,6%)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2000" dirty="0"/>
                        <a:t>3 400 000 </a:t>
                      </a:r>
                    </a:p>
                    <a:p>
                      <a:pPr algn="r"/>
                      <a:r>
                        <a:rPr lang="et-EE" sz="2000" dirty="0"/>
                        <a:t>(6,5%)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2000" dirty="0"/>
                        <a:t>4 197 709 </a:t>
                      </a:r>
                    </a:p>
                    <a:p>
                      <a:pPr algn="r"/>
                      <a:r>
                        <a:rPr lang="et-EE" sz="2000" dirty="0"/>
                        <a:t>(8,03%)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052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Sh avalik sektor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2000" dirty="0"/>
                        <a:t>48 357 561 (92,46%)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2000" dirty="0"/>
                        <a:t>48 859 025 </a:t>
                      </a:r>
                    </a:p>
                    <a:p>
                      <a:pPr algn="r"/>
                      <a:r>
                        <a:rPr lang="et-EE" sz="2000" dirty="0"/>
                        <a:t>(93,4%)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dirty="0"/>
                        <a:t>48 900 000 </a:t>
                      </a:r>
                    </a:p>
                    <a:p>
                      <a:pPr algn="r"/>
                      <a:r>
                        <a:rPr lang="et-EE" dirty="0"/>
                        <a:t>(93,5%)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dirty="0"/>
                        <a:t>47 923 360 </a:t>
                      </a:r>
                    </a:p>
                    <a:p>
                      <a:pPr algn="r"/>
                      <a:r>
                        <a:rPr lang="et-EE" dirty="0"/>
                        <a:t>(91,97%)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79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58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513" y="350561"/>
            <a:ext cx="713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Pakutud alternatiiv – toetatakse TA asutusi, mis saavad olla üksnes kasumit mittetaotlevad asutused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3" r="31563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353241" y="1371235"/>
            <a:ext cx="85214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Eraõiguslikud TA asutused on juriidiliselt vormilt äriühingud (ettevõtted), mistõttu avalikes huvides tehtava TA tegevuse toetamine riigi poolt nendes asutustes võib anda neile ettevõtetele põhjendamatu konkurentsieelise turul.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sz="2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Mittetulundusühinguid ja sihtasutusi iseloomustab asjaolu, et nende tulu võib kasutada üksnes nende põhikirjaliste eesmärkide saavutamiseks ning nende kasumit ei või jaotada liikmetele ega asutajatele.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t-EE" sz="20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istkülik: ümarnurkne 1">
            <a:extLst>
              <a:ext uri="{FF2B5EF4-FFF2-40B4-BE49-F238E27FC236}">
                <a16:creationId xmlns:a16="http://schemas.microsoft.com/office/drawing/2014/main" id="{D6AE70C5-976D-4B63-BAE2-AB77A0E8E629}"/>
              </a:ext>
            </a:extLst>
          </p:cNvPr>
          <p:cNvSpPr/>
          <p:nvPr/>
        </p:nvSpPr>
        <p:spPr>
          <a:xfrm>
            <a:off x="83096" y="3906788"/>
            <a:ext cx="5171440" cy="17696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Võimalikud eelised: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t-EE" dirty="0"/>
              <a:t>Tegevustoetust ei kasutata äriettevõtte tegevuse toetamiseks;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t-EE" dirty="0"/>
              <a:t>Välditakse konkurentsieelise loomist;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t-EE" dirty="0"/>
              <a:t>Välistatakse majandustegevuse ristsubsideerimine.</a:t>
            </a:r>
          </a:p>
        </p:txBody>
      </p:sp>
      <p:sp>
        <p:nvSpPr>
          <p:cNvPr id="8" name="Ristkülik: ümarnurkne 7">
            <a:extLst>
              <a:ext uri="{FF2B5EF4-FFF2-40B4-BE49-F238E27FC236}">
                <a16:creationId xmlns:a16="http://schemas.microsoft.com/office/drawing/2014/main" id="{8DD06EB0-522F-4A21-9CF0-B52C7CD36D05}"/>
              </a:ext>
            </a:extLst>
          </p:cNvPr>
          <p:cNvSpPr/>
          <p:nvPr/>
        </p:nvSpPr>
        <p:spPr>
          <a:xfrm>
            <a:off x="5445237" y="3906788"/>
            <a:ext cx="5842571" cy="17696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Puudused: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t-EE" dirty="0"/>
              <a:t>Majandustegevuse lahutamine võib olla formaalne;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t-EE" dirty="0"/>
              <a:t>MTÜ või SA vara kasutamist ettevõtte poolt on keeruline kontrollida;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t-EE" dirty="0"/>
              <a:t>Majandustegevuse eristamine ja ristsubsideerimise vältimine on võimalik ka äriühingu puhul.</a:t>
            </a:r>
          </a:p>
        </p:txBody>
      </p:sp>
      <p:sp>
        <p:nvSpPr>
          <p:cNvPr id="9" name="Ristkülik: ümarnurkne 8">
            <a:extLst>
              <a:ext uri="{FF2B5EF4-FFF2-40B4-BE49-F238E27FC236}">
                <a16:creationId xmlns:a16="http://schemas.microsoft.com/office/drawing/2014/main" id="{7697259D-4DDB-40B5-A6C6-FEBC5D0A4862}"/>
              </a:ext>
            </a:extLst>
          </p:cNvPr>
          <p:cNvSpPr/>
          <p:nvPr/>
        </p:nvSpPr>
        <p:spPr>
          <a:xfrm>
            <a:off x="596767" y="5789480"/>
            <a:ext cx="8277966" cy="10685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b="1" dirty="0"/>
              <a:t>Alternatiivi ei kaaluta</a:t>
            </a:r>
            <a:r>
              <a:rPr lang="et-EE" dirty="0"/>
              <a:t>, kuna: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t-EE" dirty="0"/>
              <a:t>Selle rakendamine toob kaasa </a:t>
            </a:r>
            <a:r>
              <a:rPr lang="et-EE" dirty="0" err="1"/>
              <a:t>skeemitamise</a:t>
            </a:r>
            <a:r>
              <a:rPr lang="et-EE" dirty="0"/>
              <a:t> ja formaalse nõuete täitmise;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t-EE" dirty="0"/>
              <a:t>Kasvab kontrolli vajadus ja seega rakendamisega seotud halduskoormus;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t-EE" dirty="0"/>
              <a:t>Skeemiga ei ole võimalik sisuliselt saavutada soovitud tulemust.</a:t>
            </a:r>
          </a:p>
        </p:txBody>
      </p:sp>
    </p:spTree>
    <p:extLst>
      <p:ext uri="{BB962C8B-B14F-4D97-AF65-F5344CB8AC3E}">
        <p14:creationId xmlns:p14="http://schemas.microsoft.com/office/powerpoint/2010/main" val="78959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>
            <a:extLst>
              <a:ext uri="{FF2B5EF4-FFF2-40B4-BE49-F238E27FC236}">
                <a16:creationId xmlns:a16="http://schemas.microsoft.com/office/drawing/2014/main" id="{DC6AE246-EC53-4081-861B-498D08EEA3A3}"/>
              </a:ext>
            </a:extLst>
          </p:cNvPr>
          <p:cNvSpPr/>
          <p:nvPr/>
        </p:nvSpPr>
        <p:spPr>
          <a:xfrm>
            <a:off x="1910533" y="762722"/>
            <a:ext cx="2762811" cy="1266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400" dirty="0">
                <a:solidFill>
                  <a:schemeClr val="tx1"/>
                </a:solidFill>
              </a:rPr>
              <a:t>Legend:</a:t>
            </a:r>
          </a:p>
          <a:p>
            <a:r>
              <a:rPr lang="et-EE" sz="1400" dirty="0">
                <a:solidFill>
                  <a:schemeClr val="tx1"/>
                </a:solidFill>
              </a:rPr>
              <a:t>         HTM rahastusinstrumendid</a:t>
            </a:r>
          </a:p>
          <a:p>
            <a:r>
              <a:rPr lang="et-EE" sz="1400" dirty="0">
                <a:solidFill>
                  <a:schemeClr val="tx1"/>
                </a:solidFill>
              </a:rPr>
              <a:t>         MKM rahastusinstrumendid</a:t>
            </a:r>
          </a:p>
          <a:p>
            <a:r>
              <a:rPr lang="et-EE" sz="1400" dirty="0">
                <a:solidFill>
                  <a:schemeClr val="tx1"/>
                </a:solidFill>
              </a:rPr>
              <a:t>         mitme ministeeriumi rahastusinstrumendid</a:t>
            </a:r>
          </a:p>
        </p:txBody>
      </p:sp>
      <p:cxnSp>
        <p:nvCxnSpPr>
          <p:cNvPr id="5" name="Sirge noolkonnektor 4">
            <a:extLst>
              <a:ext uri="{FF2B5EF4-FFF2-40B4-BE49-F238E27FC236}">
                <a16:creationId xmlns:a16="http://schemas.microsoft.com/office/drawing/2014/main" id="{90E58E86-8012-4FFB-AD1F-E6F933CF21E3}"/>
              </a:ext>
            </a:extLst>
          </p:cNvPr>
          <p:cNvCxnSpPr>
            <a:cxnSpLocks/>
          </p:cNvCxnSpPr>
          <p:nvPr/>
        </p:nvCxnSpPr>
        <p:spPr>
          <a:xfrm flipV="1">
            <a:off x="1802161" y="5885908"/>
            <a:ext cx="9312677" cy="88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e noolkonnektor 8">
            <a:extLst>
              <a:ext uri="{FF2B5EF4-FFF2-40B4-BE49-F238E27FC236}">
                <a16:creationId xmlns:a16="http://schemas.microsoft.com/office/drawing/2014/main" id="{783CD6F6-2DA8-41D1-9656-0597B7084776}"/>
              </a:ext>
            </a:extLst>
          </p:cNvPr>
          <p:cNvCxnSpPr>
            <a:cxnSpLocks/>
          </p:cNvCxnSpPr>
          <p:nvPr/>
        </p:nvCxnSpPr>
        <p:spPr>
          <a:xfrm flipV="1">
            <a:off x="1773802" y="715330"/>
            <a:ext cx="0" cy="51627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993321-97BE-4228-885E-180D0A24C73F}"/>
              </a:ext>
            </a:extLst>
          </p:cNvPr>
          <p:cNvSpPr txBox="1"/>
          <p:nvPr/>
        </p:nvSpPr>
        <p:spPr>
          <a:xfrm>
            <a:off x="5153488" y="6519446"/>
            <a:ext cx="348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b="1" dirty="0"/>
              <a:t>Tehnoloogilise valmiduse tase</a:t>
            </a:r>
            <a:endParaRPr lang="et-EE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E0471-BA3A-46CE-A4D4-097B424B7065}"/>
              </a:ext>
            </a:extLst>
          </p:cNvPr>
          <p:cNvSpPr txBox="1"/>
          <p:nvPr/>
        </p:nvSpPr>
        <p:spPr>
          <a:xfrm>
            <a:off x="-3188" y="715330"/>
            <a:ext cx="17858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t-EE" sz="2000" b="1" dirty="0"/>
              <a:t>Ettevõtlus</a:t>
            </a:r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r>
              <a:rPr lang="et-EE" b="1" dirty="0"/>
              <a:t>Ettevõtlus- ja </a:t>
            </a:r>
            <a:br>
              <a:rPr lang="et-EE" b="1" dirty="0"/>
            </a:br>
            <a:r>
              <a:rPr lang="et-EE" b="1" dirty="0"/>
              <a:t>teaduskoostöö</a:t>
            </a:r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endParaRPr lang="et-EE" sz="2000" b="1" dirty="0"/>
          </a:p>
          <a:p>
            <a:pPr algn="r"/>
            <a:r>
              <a:rPr lang="et-EE" sz="2000" b="1" dirty="0"/>
              <a:t>Teadus</a:t>
            </a:r>
          </a:p>
        </p:txBody>
      </p:sp>
      <p:cxnSp>
        <p:nvCxnSpPr>
          <p:cNvPr id="13" name="Sirgkonnektor 12">
            <a:extLst>
              <a:ext uri="{FF2B5EF4-FFF2-40B4-BE49-F238E27FC236}">
                <a16:creationId xmlns:a16="http://schemas.microsoft.com/office/drawing/2014/main" id="{C5F8829B-501F-41B1-8FC1-DC21FCB0AED8}"/>
              </a:ext>
            </a:extLst>
          </p:cNvPr>
          <p:cNvCxnSpPr/>
          <p:nvPr/>
        </p:nvCxnSpPr>
        <p:spPr>
          <a:xfrm>
            <a:off x="5877012" y="5672844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konnektor 13">
            <a:extLst>
              <a:ext uri="{FF2B5EF4-FFF2-40B4-BE49-F238E27FC236}">
                <a16:creationId xmlns:a16="http://schemas.microsoft.com/office/drawing/2014/main" id="{7E3FF7F9-418D-4591-8D3B-3F7BDD207AD9}"/>
              </a:ext>
            </a:extLst>
          </p:cNvPr>
          <p:cNvCxnSpPr/>
          <p:nvPr/>
        </p:nvCxnSpPr>
        <p:spPr>
          <a:xfrm>
            <a:off x="3809994" y="5681722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konnektor 14">
            <a:extLst>
              <a:ext uri="{FF2B5EF4-FFF2-40B4-BE49-F238E27FC236}">
                <a16:creationId xmlns:a16="http://schemas.microsoft.com/office/drawing/2014/main" id="{98226A3D-6EDA-410C-A6CD-978B767431A3}"/>
              </a:ext>
            </a:extLst>
          </p:cNvPr>
          <p:cNvCxnSpPr/>
          <p:nvPr/>
        </p:nvCxnSpPr>
        <p:spPr>
          <a:xfrm>
            <a:off x="2771307" y="5672844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konnektor 15">
            <a:extLst>
              <a:ext uri="{FF2B5EF4-FFF2-40B4-BE49-F238E27FC236}">
                <a16:creationId xmlns:a16="http://schemas.microsoft.com/office/drawing/2014/main" id="{7FBB2176-909B-4F97-BEFB-179D6CFBAFDB}"/>
              </a:ext>
            </a:extLst>
          </p:cNvPr>
          <p:cNvCxnSpPr/>
          <p:nvPr/>
        </p:nvCxnSpPr>
        <p:spPr>
          <a:xfrm>
            <a:off x="4796896" y="5681722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irgkonnektor 16">
            <a:extLst>
              <a:ext uri="{FF2B5EF4-FFF2-40B4-BE49-F238E27FC236}">
                <a16:creationId xmlns:a16="http://schemas.microsoft.com/office/drawing/2014/main" id="{DB18E242-6059-45CD-9DBC-ECE8D1A2A6D9}"/>
              </a:ext>
            </a:extLst>
          </p:cNvPr>
          <p:cNvCxnSpPr/>
          <p:nvPr/>
        </p:nvCxnSpPr>
        <p:spPr>
          <a:xfrm>
            <a:off x="7796068" y="5683202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irgkonnektor 17">
            <a:extLst>
              <a:ext uri="{FF2B5EF4-FFF2-40B4-BE49-F238E27FC236}">
                <a16:creationId xmlns:a16="http://schemas.microsoft.com/office/drawing/2014/main" id="{AD58EB1A-DAB2-46D0-92BF-A70E6E8D4A82}"/>
              </a:ext>
            </a:extLst>
          </p:cNvPr>
          <p:cNvCxnSpPr/>
          <p:nvPr/>
        </p:nvCxnSpPr>
        <p:spPr>
          <a:xfrm>
            <a:off x="6766259" y="5683202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irgkonnektor 18">
            <a:extLst>
              <a:ext uri="{FF2B5EF4-FFF2-40B4-BE49-F238E27FC236}">
                <a16:creationId xmlns:a16="http://schemas.microsoft.com/office/drawing/2014/main" id="{A890D774-9748-44B4-BF05-A190CC25FC5C}"/>
              </a:ext>
            </a:extLst>
          </p:cNvPr>
          <p:cNvCxnSpPr/>
          <p:nvPr/>
        </p:nvCxnSpPr>
        <p:spPr>
          <a:xfrm>
            <a:off x="8781487" y="5683202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irgkonnektor 19">
            <a:extLst>
              <a:ext uri="{FF2B5EF4-FFF2-40B4-BE49-F238E27FC236}">
                <a16:creationId xmlns:a16="http://schemas.microsoft.com/office/drawing/2014/main" id="{D3B18036-1BB1-4A83-BD02-1F0CA2088FDD}"/>
              </a:ext>
            </a:extLst>
          </p:cNvPr>
          <p:cNvCxnSpPr/>
          <p:nvPr/>
        </p:nvCxnSpPr>
        <p:spPr>
          <a:xfrm>
            <a:off x="9695888" y="5681722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konnektor 21">
            <a:extLst>
              <a:ext uri="{FF2B5EF4-FFF2-40B4-BE49-F238E27FC236}">
                <a16:creationId xmlns:a16="http://schemas.microsoft.com/office/drawing/2014/main" id="{7C1A5CAD-F9FB-4FCE-A434-7F9E8CE6A993}"/>
              </a:ext>
            </a:extLst>
          </p:cNvPr>
          <p:cNvCxnSpPr/>
          <p:nvPr/>
        </p:nvCxnSpPr>
        <p:spPr>
          <a:xfrm>
            <a:off x="10557024" y="5672844"/>
            <a:ext cx="0" cy="426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CF4334D-EBFD-4FA4-BA73-E2C93A6D33D9}"/>
              </a:ext>
            </a:extLst>
          </p:cNvPr>
          <p:cNvSpPr txBox="1"/>
          <p:nvPr/>
        </p:nvSpPr>
        <p:spPr>
          <a:xfrm>
            <a:off x="1773802" y="6158802"/>
            <a:ext cx="10387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b="1" dirty="0"/>
              <a:t>               alusuuringud     rakendusuuringud     laboriuuringud   </a:t>
            </a:r>
            <a:r>
              <a:rPr lang="et-EE" sz="1200" b="1" dirty="0" err="1"/>
              <a:t>prototüüpimine</a:t>
            </a:r>
            <a:r>
              <a:rPr lang="et-EE" sz="1200" b="1" dirty="0"/>
              <a:t>       testimine        turule sisenemine    toimiv uus tehnoloogia  </a:t>
            </a:r>
            <a:endParaRPr lang="et-E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BC5C32-BEA0-4BB0-9E3D-3A971FF1206D}"/>
              </a:ext>
            </a:extLst>
          </p:cNvPr>
          <p:cNvSpPr txBox="1"/>
          <p:nvPr/>
        </p:nvSpPr>
        <p:spPr>
          <a:xfrm>
            <a:off x="2227127" y="80334"/>
            <a:ext cx="82830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t-EE" sz="2400" b="1" dirty="0">
                <a:solidFill>
                  <a:srgbClr val="002C8D"/>
                </a:solidFill>
                <a:latin typeface="Montserrat" pitchFamily="2" charset="77"/>
                <a:ea typeface="+mj-ea"/>
                <a:cs typeface="+mj-cs"/>
              </a:rPr>
              <a:t>Planeeritavad rahastusinstrumentide kategooriad</a:t>
            </a:r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653DA8EA-0923-4416-B866-6FD9FA416C23}"/>
              </a:ext>
            </a:extLst>
          </p:cNvPr>
          <p:cNvSpPr/>
          <p:nvPr/>
        </p:nvSpPr>
        <p:spPr>
          <a:xfrm rot="16200000">
            <a:off x="8529995" y="2892306"/>
            <a:ext cx="5038697" cy="7375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/>
              <a:t>Teadus- ja arendustegevuse süsteemitoetus</a:t>
            </a:r>
          </a:p>
        </p:txBody>
      </p:sp>
      <p:sp>
        <p:nvSpPr>
          <p:cNvPr id="45" name="Ristkülik 44">
            <a:extLst>
              <a:ext uri="{FF2B5EF4-FFF2-40B4-BE49-F238E27FC236}">
                <a16:creationId xmlns:a16="http://schemas.microsoft.com/office/drawing/2014/main" id="{7A9EDC72-EF65-4A61-9C63-D4479FA3C948}"/>
              </a:ext>
            </a:extLst>
          </p:cNvPr>
          <p:cNvSpPr/>
          <p:nvPr/>
        </p:nvSpPr>
        <p:spPr>
          <a:xfrm>
            <a:off x="4730511" y="1955183"/>
            <a:ext cx="5760105" cy="82686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Ettevõtete arendustoetus</a:t>
            </a:r>
          </a:p>
        </p:txBody>
      </p:sp>
      <p:sp>
        <p:nvSpPr>
          <p:cNvPr id="46" name="Ristkülik 45">
            <a:extLst>
              <a:ext uri="{FF2B5EF4-FFF2-40B4-BE49-F238E27FC236}">
                <a16:creationId xmlns:a16="http://schemas.microsoft.com/office/drawing/2014/main" id="{3C50DB47-053F-46CE-AFBA-9E1B61029CFF}"/>
              </a:ext>
            </a:extLst>
          </p:cNvPr>
          <p:cNvSpPr/>
          <p:nvPr/>
        </p:nvSpPr>
        <p:spPr>
          <a:xfrm>
            <a:off x="6699877" y="797839"/>
            <a:ext cx="3790739" cy="7943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Innovatsioonimeetmed</a:t>
            </a:r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944B431C-2E42-48F2-B31E-AD68C9A9B631}"/>
              </a:ext>
            </a:extLst>
          </p:cNvPr>
          <p:cNvSpPr/>
          <p:nvPr/>
        </p:nvSpPr>
        <p:spPr>
          <a:xfrm>
            <a:off x="2113987" y="1305526"/>
            <a:ext cx="180000" cy="18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86" name="Ristkülik 85">
            <a:extLst>
              <a:ext uri="{FF2B5EF4-FFF2-40B4-BE49-F238E27FC236}">
                <a16:creationId xmlns:a16="http://schemas.microsoft.com/office/drawing/2014/main" id="{6AB6C48E-C5FE-4A2F-BD0C-C423E3EC8AAC}"/>
              </a:ext>
            </a:extLst>
          </p:cNvPr>
          <p:cNvSpPr/>
          <p:nvPr/>
        </p:nvSpPr>
        <p:spPr>
          <a:xfrm>
            <a:off x="2113987" y="1518590"/>
            <a:ext cx="18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41" name="Ristkülik 40">
            <a:extLst>
              <a:ext uri="{FF2B5EF4-FFF2-40B4-BE49-F238E27FC236}">
                <a16:creationId xmlns:a16="http://schemas.microsoft.com/office/drawing/2014/main" id="{D6A03ED0-F07B-4FAE-BAE7-A6849B691FC0}"/>
              </a:ext>
            </a:extLst>
          </p:cNvPr>
          <p:cNvSpPr/>
          <p:nvPr/>
        </p:nvSpPr>
        <p:spPr>
          <a:xfrm>
            <a:off x="2113987" y="1087990"/>
            <a:ext cx="180000" cy="180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55" name="Ristkülik 54">
            <a:extLst>
              <a:ext uri="{FF2B5EF4-FFF2-40B4-BE49-F238E27FC236}">
                <a16:creationId xmlns:a16="http://schemas.microsoft.com/office/drawing/2014/main" id="{62B87D48-0D0E-4026-9117-4669237EAB58}"/>
              </a:ext>
            </a:extLst>
          </p:cNvPr>
          <p:cNvSpPr/>
          <p:nvPr/>
        </p:nvSpPr>
        <p:spPr>
          <a:xfrm>
            <a:off x="2778928" y="3043423"/>
            <a:ext cx="3987331" cy="6956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/>
              <a:t>Teadus- ja arendustegevuse sihttoetus</a:t>
            </a:r>
          </a:p>
        </p:txBody>
      </p:sp>
      <p:sp>
        <p:nvSpPr>
          <p:cNvPr id="57" name="Ristkülik 56">
            <a:extLst>
              <a:ext uri="{FF2B5EF4-FFF2-40B4-BE49-F238E27FC236}">
                <a16:creationId xmlns:a16="http://schemas.microsoft.com/office/drawing/2014/main" id="{F3CD7F03-A488-42A0-A1EB-AD736185E3BF}"/>
              </a:ext>
            </a:extLst>
          </p:cNvPr>
          <p:cNvSpPr/>
          <p:nvPr/>
        </p:nvSpPr>
        <p:spPr>
          <a:xfrm>
            <a:off x="2778928" y="3903784"/>
            <a:ext cx="3110386" cy="6956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/>
              <a:t>Riiklik uurimistoetus</a:t>
            </a:r>
          </a:p>
        </p:txBody>
      </p:sp>
      <p:sp>
        <p:nvSpPr>
          <p:cNvPr id="58" name="Ristkülik 57">
            <a:extLst>
              <a:ext uri="{FF2B5EF4-FFF2-40B4-BE49-F238E27FC236}">
                <a16:creationId xmlns:a16="http://schemas.microsoft.com/office/drawing/2014/main" id="{E2B5682F-E5C5-40B3-B95E-B9E7BBFFFB1A}"/>
              </a:ext>
            </a:extLst>
          </p:cNvPr>
          <p:cNvSpPr/>
          <p:nvPr/>
        </p:nvSpPr>
        <p:spPr>
          <a:xfrm>
            <a:off x="2762491" y="4802596"/>
            <a:ext cx="3996159" cy="7301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/>
              <a:t>Teadusasutuste teadus- ja arendustegevuse toetus</a:t>
            </a:r>
          </a:p>
        </p:txBody>
      </p:sp>
    </p:spTree>
    <p:extLst>
      <p:ext uri="{BB962C8B-B14F-4D97-AF65-F5344CB8AC3E}">
        <p14:creationId xmlns:p14="http://schemas.microsoft.com/office/powerpoint/2010/main" val="410960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687D1518E5FB43AFB4A67121B614F0" ma:contentTypeVersion="2" ma:contentTypeDescription="Loo uus dokument" ma:contentTypeScope="" ma:versionID="05f41f39345e7ffb2641204b71cd7836">
  <xsd:schema xmlns:xsd="http://www.w3.org/2001/XMLSchema" xmlns:xs="http://www.w3.org/2001/XMLSchema" xmlns:p="http://schemas.microsoft.com/office/2006/metadata/properties" xmlns:ns1="http://schemas.microsoft.com/sharepoint/v3" xmlns:ns2="a7338fc0-1f71-47ca-af62-527eb90cb0f3" targetNamespace="http://schemas.microsoft.com/office/2006/metadata/properties" ma:root="true" ma:fieldsID="b7d18e2338e437220cd68f230ab1a59e" ns1:_="" ns2:_="">
    <xsd:import namespace="http://schemas.microsoft.com/sharepoint/v3"/>
    <xsd:import namespace="a7338fc0-1f71-47ca-af62-527eb90cb0f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astamise alguskuupäev" ma:description="Veerg Ajastamise alguskuupäev on avaldamisfunktsiooni loodud saidiveerg, mille abil määratakse kuupäev ja kellaaeg, kui lehte esimest korda külastajatele kuvatakse." ma:hidden="true" ma:internalName="PublishingStartDate">
      <xsd:simpleType>
        <xsd:restriction base="dms:Unknown"/>
      </xsd:simpleType>
    </xsd:element>
    <xsd:element name="PublishingExpirationDate" ma:index="9" nillable="true" ma:displayName="Ajastamise lõppkuupäev" ma:description="Veerg Ajastamise lõppkuupäev on avaldamisfunktsiooni loodud saidiveerg, mille abil määratakse kuupäev ja kellaaeg, kui lehte enam külastajatele ei kuvat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38fc0-1f71-47ca-af62-527eb90cb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338fc0-1f71-47ca-af62-527eb90cb0f3">
      <UserInfo>
        <DisplayName>Kõik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DF0AE6-64BE-4184-86C0-9888E0FDE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38fc0-1f71-47ca-af62-527eb90cb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777FA4-7099-4A7C-A0C4-CD1C1C3680F4}">
  <ds:schemaRefs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a7338fc0-1f71-47ca-af62-527eb90cb0f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C242B68-7157-4BF8-BC2C-D257618304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1044</Words>
  <Application>Microsoft Office PowerPoint</Application>
  <PresentationFormat>Laiekraan</PresentationFormat>
  <Paragraphs>224</Paragraphs>
  <Slides>11</Slides>
  <Notes>8</Notes>
  <HiddenSlides>0</HiddenSlides>
  <MMClips>0</MMClips>
  <ScaleCrop>false</ScaleCrop>
  <HeadingPairs>
    <vt:vector size="6" baseType="variant">
      <vt:variant>
        <vt:lpstr>Kasutatud fondid</vt:lpstr>
      </vt:variant>
      <vt:variant>
        <vt:i4>8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Gill Sans</vt:lpstr>
      <vt:lpstr>Lato</vt:lpstr>
      <vt:lpstr>Lato Heavy</vt:lpstr>
      <vt:lpstr>Montserrat</vt:lpstr>
      <vt:lpstr>Times New Roman</vt:lpstr>
      <vt:lpstr>Office Theme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keywords/>
  <dc:description/>
  <cp:lastModifiedBy>Mariann Saaliste</cp:lastModifiedBy>
  <cp:revision>424</cp:revision>
  <dcterms:created xsi:type="dcterms:W3CDTF">2017-11-22T12:33:05Z</dcterms:created>
  <dcterms:modified xsi:type="dcterms:W3CDTF">2022-05-24T06:06:25Z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0x0101004A687D1518E5FB43AFB4A67121B614F0</vt:lpwstr>
  </property>
</Properties>
</file>