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06" r:id="rId5"/>
    <p:sldId id="325" r:id="rId6"/>
    <p:sldId id="315" r:id="rId7"/>
    <p:sldId id="356" r:id="rId8"/>
    <p:sldId id="327" r:id="rId9"/>
    <p:sldId id="357" r:id="rId10"/>
    <p:sldId id="358" r:id="rId11"/>
    <p:sldId id="359" r:id="rId12"/>
    <p:sldId id="360" r:id="rId13"/>
    <p:sldId id="346" r:id="rId14"/>
    <p:sldId id="347" r:id="rId15"/>
    <p:sldId id="361" r:id="rId16"/>
    <p:sldId id="355" r:id="rId17"/>
    <p:sldId id="362" r:id="rId18"/>
    <p:sldId id="308" r:id="rId1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5"/>
    <a:srgbClr val="D9D9D9"/>
    <a:srgbClr val="485160"/>
    <a:srgbClr val="4EB0C2"/>
    <a:srgbClr val="A1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7326" autoAdjust="0"/>
  </p:normalViewPr>
  <p:slideViewPr>
    <p:cSldViewPr snapToGrid="0">
      <p:cViewPr varScale="1">
        <p:scale>
          <a:sx n="58" d="100"/>
          <a:sy n="58" d="100"/>
        </p:scale>
        <p:origin x="928"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4D4A3-D1B5-4CA0-A145-4DED892A6E97}" type="datetimeFigureOut">
              <a:rPr lang="et-EE" smtClean="0"/>
              <a:t>24.01.2023</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996DF-84FF-43A4-9643-9AE356ABF5B5}" type="slidenum">
              <a:rPr lang="et-EE" smtClean="0"/>
              <a:t>‹#›</a:t>
            </a:fld>
            <a:endParaRPr lang="et-EE"/>
          </a:p>
        </p:txBody>
      </p:sp>
    </p:spTree>
    <p:extLst>
      <p:ext uri="{BB962C8B-B14F-4D97-AF65-F5344CB8AC3E}">
        <p14:creationId xmlns:p14="http://schemas.microsoft.com/office/powerpoint/2010/main" val="75906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399E6BC0-97F5-4438-ACBF-4885E58BB790}" type="slidenum">
              <a:rPr lang="et-EE" smtClean="0"/>
              <a:t>1</a:t>
            </a:fld>
            <a:endParaRPr lang="et-EE"/>
          </a:p>
        </p:txBody>
      </p:sp>
    </p:spTree>
    <p:extLst>
      <p:ext uri="{BB962C8B-B14F-4D97-AF65-F5344CB8AC3E}">
        <p14:creationId xmlns:p14="http://schemas.microsoft.com/office/powerpoint/2010/main" val="3837712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20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TVT – Horisont 2020 määratlus</a:t>
            </a:r>
          </a:p>
          <a:p>
            <a:r>
              <a:rPr lang="et-EE" dirty="0"/>
              <a:t>TA – </a:t>
            </a:r>
            <a:r>
              <a:rPr lang="et-EE" dirty="0" err="1"/>
              <a:t>Frascati</a:t>
            </a:r>
            <a:endParaRPr lang="et-EE" dirty="0"/>
          </a:p>
          <a:p>
            <a:r>
              <a:rPr lang="et-EE" dirty="0"/>
              <a:t>Uurimistegevus – mõiste on </a:t>
            </a:r>
            <a:r>
              <a:rPr lang="et-EE" dirty="0" err="1"/>
              <a:t>KHSis</a:t>
            </a:r>
            <a:r>
              <a:rPr lang="et-EE" dirty="0"/>
              <a:t>, aga see on sisustamata</a:t>
            </a:r>
          </a:p>
          <a:p>
            <a:r>
              <a:rPr lang="et-EE" dirty="0"/>
              <a:t>Eksperimentaalarendus – </a:t>
            </a:r>
            <a:r>
              <a:rPr lang="et-EE" dirty="0" err="1"/>
              <a:t>Frascati</a:t>
            </a:r>
            <a:endParaRPr lang="et-EE" dirty="0"/>
          </a:p>
          <a:p>
            <a:r>
              <a:rPr lang="et-EE" dirty="0"/>
              <a:t>Tootearendus – </a:t>
            </a:r>
            <a:r>
              <a:rPr lang="et-EE" dirty="0" err="1"/>
              <a:t>frascati</a:t>
            </a:r>
            <a:endParaRPr lang="et-EE" dirty="0"/>
          </a:p>
          <a:p>
            <a:r>
              <a:rPr lang="et-EE" dirty="0"/>
              <a:t>Katse- ja arendustööd – Statistikaamet, TTÜ ettepanek</a:t>
            </a:r>
          </a:p>
          <a:p>
            <a:endParaRPr lang="et-EE" dirty="0"/>
          </a:p>
          <a:p>
            <a:r>
              <a:rPr lang="et-EE" dirty="0"/>
              <a:t>Tehnoloogiline arendustegevus – VV seaduses MKM vastutusala</a:t>
            </a:r>
          </a:p>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20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Avatud teadus – avatud teaduse raamistik</a:t>
            </a:r>
          </a:p>
          <a:p>
            <a:r>
              <a:rPr lang="et-EE" dirty="0"/>
              <a:t>Teadusasutus  - TA riigiabi raamistik</a:t>
            </a:r>
          </a:p>
          <a:p>
            <a:endParaRPr lang="et-EE" dirty="0"/>
          </a:p>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680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86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4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Juhtrühma eelmisel koosolekul</a:t>
            </a:r>
            <a:r>
              <a:rPr lang="et-EE" baseline="0" dirty="0"/>
              <a:t> esitatud ja juhtrühma poolt täiendatud lähtekohad. Lähtekohti on tutvustatud ka kõikidele töörühmadele ning sellest on töörühmad oma töös ka lähtunud.</a:t>
            </a:r>
            <a:endParaRPr lang="et-EE" dirty="0"/>
          </a:p>
        </p:txBody>
      </p:sp>
      <p:sp>
        <p:nvSpPr>
          <p:cNvPr id="4" name="Slaidinumbri kohatäide 3"/>
          <p:cNvSpPr>
            <a:spLocks noGrp="1"/>
          </p:cNvSpPr>
          <p:nvPr>
            <p:ph type="sldNum" sz="quarter" idx="10"/>
          </p:nvPr>
        </p:nvSpPr>
        <p:spPr/>
        <p:txBody>
          <a:bodyPr/>
          <a:lstStyle/>
          <a:p>
            <a:fld id="{B6A996DF-84FF-43A4-9643-9AE356ABF5B5}" type="slidenum">
              <a:rPr lang="et-EE" smtClean="0"/>
              <a:t>2</a:t>
            </a:fld>
            <a:endParaRPr lang="et-EE"/>
          </a:p>
        </p:txBody>
      </p:sp>
    </p:spTree>
    <p:extLst>
      <p:ext uri="{BB962C8B-B14F-4D97-AF65-F5344CB8AC3E}">
        <p14:creationId xmlns:p14="http://schemas.microsoft.com/office/powerpoint/2010/main" val="97653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cs typeface="Calibri"/>
              </a:rPr>
              <a:t>Koosolekud</a:t>
            </a:r>
            <a:r>
              <a:rPr lang="et-EE" baseline="0" dirty="0">
                <a:cs typeface="Calibri"/>
              </a:rPr>
              <a:t> toimusid oktoobrist detsembrini, kokku 11 koosolekut. Töörühmades osales kokku üle 100 inimese (osad inimesed mitmes töörühmas).</a:t>
            </a:r>
          </a:p>
          <a:p>
            <a:r>
              <a:rPr lang="et-EE" baseline="0" dirty="0">
                <a:cs typeface="Calibri"/>
              </a:rPr>
              <a:t>Seaduse üldise ülesehituse töörühm tegeles seaduse muutmise selles faasis mõistetega, seaduse üldise ülesehituse aruteludega jätkatakse siis, kui sisulised teemad on läbi arutatud.</a:t>
            </a:r>
          </a:p>
          <a:p>
            <a:r>
              <a:rPr lang="et-EE" baseline="0" dirty="0">
                <a:cs typeface="Calibri"/>
              </a:rPr>
              <a:t>Kõikide töörühmade koosolekute kohta on olemas kokkuvõtted lehel https://www.hm.ee/et/taks.</a:t>
            </a:r>
          </a:p>
          <a:p>
            <a:endParaRPr lang="en-US" dirty="0">
              <a:cs typeface="Calibri"/>
            </a:endParaRPr>
          </a:p>
        </p:txBody>
      </p:sp>
      <p:sp>
        <p:nvSpPr>
          <p:cNvPr id="4" name="Slide Number Placeholder 3"/>
          <p:cNvSpPr>
            <a:spLocks noGrp="1"/>
          </p:cNvSpPr>
          <p:nvPr>
            <p:ph type="sldNum" sz="quarter" idx="10"/>
          </p:nvPr>
        </p:nvSpPr>
        <p:spPr/>
        <p:txBody>
          <a:bodyPr/>
          <a:lstStyle/>
          <a:p>
            <a:fld id="{B6A996DF-84FF-43A4-9643-9AE356ABF5B5}" type="slidenum">
              <a:rPr lang="et-EE" smtClean="0"/>
              <a:t>3</a:t>
            </a:fld>
            <a:endParaRPr lang="et-EE"/>
          </a:p>
        </p:txBody>
      </p:sp>
    </p:spTree>
    <p:extLst>
      <p:ext uri="{BB962C8B-B14F-4D97-AF65-F5344CB8AC3E}">
        <p14:creationId xmlns:p14="http://schemas.microsoft.com/office/powerpoint/2010/main" val="427784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TA asutuste autonoomia: TAKS § 5 lg 2: määrata oma struktuur ja töökorraldus, valida TA tegevuse viise ja meetodeid, sõlmida, muuta ja lõpetada lepinguid õigusaktidega kehtestatud alustel ja korras, otsustada oma tegevuse tulemuste kasutamise üle, kui seda ei piira seadus, selle alusel väljaantud õigusakt või leping</a:t>
            </a: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72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TA asutuste autonoomia: TAKS § 5 lg 2: määrata oma struktuur ja töökorraldus, valida TA tegevuse viise ja meetodeid, sõlmida, muuta ja lõpetada lepinguid õigusaktidega kehtestatud alustel ja korras, otsustada oma tegevuse tulemuste kasutamise üle, kui seda ei piira seadus, selle alusel väljaantud õigusakt või leping</a:t>
            </a: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24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TA asutuste autonoomia: TAKS § 5 lg 2: määrata oma struktuur ja töökorraldus, valida TA tegevuse viise ja meetodeid, sõlmida, muuta ja lõpetada lepinguid õigusaktidega kehtestatud alustel ja korras, otsustada oma tegevuse tulemuste kasutamise üle, kui seda ei piira seadus, selle alusel väljaantud õigusakt või leping</a:t>
            </a: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11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TA asutuste autonoomia: TAKS § 5 lg 2: määrata oma struktuur ja töökorraldus, valida TA tegevuse viise ja meetodeid, sõlmida, muuta ja lõpetada lepinguid õigusaktidega kehtestatud alustel ja korras, otsustada oma tegevuse tulemuste kasutamise üle, kui seda ei piira seadus, selle alusel väljaantud õigusakt või leping</a:t>
            </a: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29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TA asutuste autonoomia: TAKS § 5 lg 2: määrata oma struktuur ja töökorraldus, valida TA tegevuse viise ja meetodeid, sõlmida, muuta ja lõpetada lepinguid õigusaktidega kehtestatud alustel ja korras, otsustada oma tegevuse tulemuste kasutamise üle, kui seda ei piira seadus, selle alusel väljaantud õigusakt või leping</a:t>
            </a:r>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52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A996DF-84FF-43A4-9643-9AE356ABF5B5}"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19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24/01/2023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01752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4457" y="-1"/>
            <a:ext cx="4151086" cy="5936343"/>
          </a:xfrm>
          <a:custGeom>
            <a:avLst/>
            <a:gdLst>
              <a:gd name="connsiteX0" fmla="*/ 0 w 4151086"/>
              <a:gd name="connsiteY0" fmla="*/ 0 h 5936343"/>
              <a:gd name="connsiteX1" fmla="*/ 4151086 w 4151086"/>
              <a:gd name="connsiteY1" fmla="*/ 0 h 5936343"/>
              <a:gd name="connsiteX2" fmla="*/ 4151086 w 4151086"/>
              <a:gd name="connsiteY2" fmla="*/ 5936343 h 5936343"/>
              <a:gd name="connsiteX3" fmla="*/ 0 w 4151086"/>
              <a:gd name="connsiteY3" fmla="*/ 5936343 h 5936343"/>
            </a:gdLst>
            <a:ahLst/>
            <a:cxnLst>
              <a:cxn ang="0">
                <a:pos x="connsiteX0" y="connsiteY0"/>
              </a:cxn>
              <a:cxn ang="0">
                <a:pos x="connsiteX1" y="connsiteY1"/>
              </a:cxn>
              <a:cxn ang="0">
                <a:pos x="connsiteX2" y="connsiteY2"/>
              </a:cxn>
              <a:cxn ang="0">
                <a:pos x="connsiteX3" y="connsiteY3"/>
              </a:cxn>
            </a:cxnLst>
            <a:rect l="l" t="t" r="r" b="b"/>
            <a:pathLst>
              <a:path w="4151086" h="5936343">
                <a:moveTo>
                  <a:pt x="0" y="0"/>
                </a:moveTo>
                <a:lnTo>
                  <a:pt x="4151086" y="0"/>
                </a:lnTo>
                <a:lnTo>
                  <a:pt x="4151086" y="5936343"/>
                </a:lnTo>
                <a:lnTo>
                  <a:pt x="0" y="5936343"/>
                </a:lnTo>
                <a:close/>
              </a:path>
            </a:pathLst>
          </a:custGeom>
        </p:spPr>
        <p:txBody>
          <a:bodyPr wrap="square">
            <a:noAutofit/>
          </a:bodyPr>
          <a:lstStyle/>
          <a:p>
            <a:endParaRPr lang="id-ID"/>
          </a:p>
        </p:txBody>
      </p:sp>
    </p:spTree>
    <p:extLst>
      <p:ext uri="{BB962C8B-B14F-4D97-AF65-F5344CB8AC3E}">
        <p14:creationId xmlns:p14="http://schemas.microsoft.com/office/powerpoint/2010/main" val="19351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572778" y="734097"/>
            <a:ext cx="4619223" cy="5383369"/>
          </a:xfrm>
          <a:custGeom>
            <a:avLst/>
            <a:gdLst>
              <a:gd name="connsiteX0" fmla="*/ 0 w 4619223"/>
              <a:gd name="connsiteY0" fmla="*/ 0 h 5383369"/>
              <a:gd name="connsiteX1" fmla="*/ 4619223 w 4619223"/>
              <a:gd name="connsiteY1" fmla="*/ 0 h 5383369"/>
              <a:gd name="connsiteX2" fmla="*/ 4619223 w 4619223"/>
              <a:gd name="connsiteY2" fmla="*/ 5383369 h 5383369"/>
              <a:gd name="connsiteX3" fmla="*/ 0 w 4619223"/>
              <a:gd name="connsiteY3" fmla="*/ 5383369 h 5383369"/>
            </a:gdLst>
            <a:ahLst/>
            <a:cxnLst>
              <a:cxn ang="0">
                <a:pos x="connsiteX0" y="connsiteY0"/>
              </a:cxn>
              <a:cxn ang="0">
                <a:pos x="connsiteX1" y="connsiteY1"/>
              </a:cxn>
              <a:cxn ang="0">
                <a:pos x="connsiteX2" y="connsiteY2"/>
              </a:cxn>
              <a:cxn ang="0">
                <a:pos x="connsiteX3" y="connsiteY3"/>
              </a:cxn>
            </a:cxnLst>
            <a:rect l="l" t="t" r="r" b="b"/>
            <a:pathLst>
              <a:path w="4619223" h="5383369">
                <a:moveTo>
                  <a:pt x="0" y="0"/>
                </a:moveTo>
                <a:lnTo>
                  <a:pt x="4619223" y="0"/>
                </a:lnTo>
                <a:lnTo>
                  <a:pt x="4619223" y="5383369"/>
                </a:lnTo>
                <a:lnTo>
                  <a:pt x="0" y="5383369"/>
                </a:lnTo>
                <a:close/>
              </a:path>
            </a:pathLst>
          </a:custGeom>
        </p:spPr>
        <p:txBody>
          <a:bodyPr wrap="square">
            <a:noAutofit/>
          </a:bodyPr>
          <a:lstStyle/>
          <a:p>
            <a:endParaRPr lang="id-ID"/>
          </a:p>
        </p:txBody>
      </p:sp>
    </p:spTree>
    <p:extLst>
      <p:ext uri="{BB962C8B-B14F-4D97-AF65-F5344CB8AC3E}">
        <p14:creationId xmlns:p14="http://schemas.microsoft.com/office/powerpoint/2010/main" val="154658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 y="1"/>
            <a:ext cx="2963417" cy="3437566"/>
          </a:xfrm>
          <a:custGeom>
            <a:avLst/>
            <a:gdLst>
              <a:gd name="connsiteX0" fmla="*/ 1481708 w 2963417"/>
              <a:gd name="connsiteY0" fmla="*/ 0 h 3437566"/>
              <a:gd name="connsiteX1" fmla="*/ 2963417 w 2963417"/>
              <a:gd name="connsiteY1" fmla="*/ 740855 h 3437566"/>
              <a:gd name="connsiteX2" fmla="*/ 2963417 w 2963417"/>
              <a:gd name="connsiteY2" fmla="*/ 2696711 h 3437566"/>
              <a:gd name="connsiteX3" fmla="*/ 1481708 w 2963417"/>
              <a:gd name="connsiteY3" fmla="*/ 3437566 h 3437566"/>
              <a:gd name="connsiteX4" fmla="*/ 0 w 2963417"/>
              <a:gd name="connsiteY4" fmla="*/ 2696711 h 3437566"/>
              <a:gd name="connsiteX5" fmla="*/ 0 w 2963417"/>
              <a:gd name="connsiteY5" fmla="*/ 740855 h 3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417" h="3437566">
                <a:moveTo>
                  <a:pt x="1481708" y="0"/>
                </a:moveTo>
                <a:lnTo>
                  <a:pt x="2963417" y="740855"/>
                </a:lnTo>
                <a:lnTo>
                  <a:pt x="2963417" y="2696711"/>
                </a:lnTo>
                <a:lnTo>
                  <a:pt x="1481708" y="3437566"/>
                </a:lnTo>
                <a:lnTo>
                  <a:pt x="0" y="2696711"/>
                </a:lnTo>
                <a:lnTo>
                  <a:pt x="0" y="740855"/>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1205935" y="2980368"/>
            <a:ext cx="2963417" cy="3437566"/>
          </a:xfrm>
          <a:custGeom>
            <a:avLst/>
            <a:gdLst>
              <a:gd name="connsiteX0" fmla="*/ 1481708 w 2963417"/>
              <a:gd name="connsiteY0" fmla="*/ 0 h 3437566"/>
              <a:gd name="connsiteX1" fmla="*/ 2963417 w 2963417"/>
              <a:gd name="connsiteY1" fmla="*/ 740855 h 3437566"/>
              <a:gd name="connsiteX2" fmla="*/ 2963417 w 2963417"/>
              <a:gd name="connsiteY2" fmla="*/ 2696711 h 3437566"/>
              <a:gd name="connsiteX3" fmla="*/ 1481708 w 2963417"/>
              <a:gd name="connsiteY3" fmla="*/ 3437566 h 3437566"/>
              <a:gd name="connsiteX4" fmla="*/ 0 w 2963417"/>
              <a:gd name="connsiteY4" fmla="*/ 2696711 h 3437566"/>
              <a:gd name="connsiteX5" fmla="*/ 0 w 2963417"/>
              <a:gd name="connsiteY5" fmla="*/ 740855 h 3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417" h="3437566">
                <a:moveTo>
                  <a:pt x="1481708" y="0"/>
                </a:moveTo>
                <a:lnTo>
                  <a:pt x="2963417" y="740855"/>
                </a:lnTo>
                <a:lnTo>
                  <a:pt x="2963417" y="2696711"/>
                </a:lnTo>
                <a:lnTo>
                  <a:pt x="1481708" y="3437566"/>
                </a:lnTo>
                <a:lnTo>
                  <a:pt x="0" y="2696711"/>
                </a:lnTo>
                <a:lnTo>
                  <a:pt x="0" y="740855"/>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1857832" y="2627088"/>
            <a:ext cx="2963417" cy="3437566"/>
          </a:xfrm>
          <a:custGeom>
            <a:avLst/>
            <a:gdLst>
              <a:gd name="connsiteX0" fmla="*/ 1481708 w 2963417"/>
              <a:gd name="connsiteY0" fmla="*/ 0 h 3437566"/>
              <a:gd name="connsiteX1" fmla="*/ 2963417 w 2963417"/>
              <a:gd name="connsiteY1" fmla="*/ 740855 h 3437566"/>
              <a:gd name="connsiteX2" fmla="*/ 2963417 w 2963417"/>
              <a:gd name="connsiteY2" fmla="*/ 2696711 h 3437566"/>
              <a:gd name="connsiteX3" fmla="*/ 1481708 w 2963417"/>
              <a:gd name="connsiteY3" fmla="*/ 3437566 h 3437566"/>
              <a:gd name="connsiteX4" fmla="*/ 0 w 2963417"/>
              <a:gd name="connsiteY4" fmla="*/ 2696711 h 3437566"/>
              <a:gd name="connsiteX5" fmla="*/ 0 w 2963417"/>
              <a:gd name="connsiteY5" fmla="*/ 740855 h 34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3417" h="3437566">
                <a:moveTo>
                  <a:pt x="1481708" y="0"/>
                </a:moveTo>
                <a:lnTo>
                  <a:pt x="2963417" y="740855"/>
                </a:lnTo>
                <a:lnTo>
                  <a:pt x="2963417" y="2696711"/>
                </a:lnTo>
                <a:lnTo>
                  <a:pt x="1481708" y="3437566"/>
                </a:lnTo>
                <a:lnTo>
                  <a:pt x="0" y="2696711"/>
                </a:lnTo>
                <a:lnTo>
                  <a:pt x="0" y="740855"/>
                </a:lnTo>
                <a:close/>
              </a:path>
            </a:pathLst>
          </a:custGeom>
        </p:spPr>
        <p:txBody>
          <a:bodyPr wrap="square">
            <a:noAutofit/>
          </a:bodyPr>
          <a:lstStyle/>
          <a:p>
            <a:endParaRPr lang="id-ID"/>
          </a:p>
        </p:txBody>
      </p:sp>
    </p:spTree>
    <p:extLst>
      <p:ext uri="{BB962C8B-B14F-4D97-AF65-F5344CB8AC3E}">
        <p14:creationId xmlns:p14="http://schemas.microsoft.com/office/powerpoint/2010/main" val="71423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6125028" cy="6858000"/>
          </a:xfrm>
          <a:custGeom>
            <a:avLst/>
            <a:gdLst>
              <a:gd name="connsiteX0" fmla="*/ 0 w 6125028"/>
              <a:gd name="connsiteY0" fmla="*/ 0 h 6858000"/>
              <a:gd name="connsiteX1" fmla="*/ 6125028 w 6125028"/>
              <a:gd name="connsiteY1" fmla="*/ 0 h 6858000"/>
              <a:gd name="connsiteX2" fmla="*/ 4949371 w 6125028"/>
              <a:gd name="connsiteY2" fmla="*/ 6858000 h 6858000"/>
              <a:gd name="connsiteX3" fmla="*/ 0 w 61250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25028" h="6858000">
                <a:moveTo>
                  <a:pt x="0" y="0"/>
                </a:moveTo>
                <a:lnTo>
                  <a:pt x="6125028" y="0"/>
                </a:lnTo>
                <a:lnTo>
                  <a:pt x="4949371"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6513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262743" y="2104571"/>
            <a:ext cx="3860800" cy="2438400"/>
          </a:xfrm>
          <a:custGeom>
            <a:avLst/>
            <a:gdLst>
              <a:gd name="connsiteX0" fmla="*/ 0 w 3860800"/>
              <a:gd name="connsiteY0" fmla="*/ 0 h 2438400"/>
              <a:gd name="connsiteX1" fmla="*/ 3860800 w 3860800"/>
              <a:gd name="connsiteY1" fmla="*/ 0 h 2438400"/>
              <a:gd name="connsiteX2" fmla="*/ 3860800 w 3860800"/>
              <a:gd name="connsiteY2" fmla="*/ 2438400 h 2438400"/>
              <a:gd name="connsiteX3" fmla="*/ 0 w 3860800"/>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3860800" h="2438400">
                <a:moveTo>
                  <a:pt x="0" y="0"/>
                </a:moveTo>
                <a:lnTo>
                  <a:pt x="3860800" y="0"/>
                </a:lnTo>
                <a:lnTo>
                  <a:pt x="3860800" y="2438400"/>
                </a:lnTo>
                <a:lnTo>
                  <a:pt x="0" y="2438400"/>
                </a:lnTo>
                <a:close/>
              </a:path>
            </a:pathLst>
          </a:custGeom>
        </p:spPr>
        <p:txBody>
          <a:bodyPr wrap="square">
            <a:noAutofit/>
          </a:bodyPr>
          <a:lstStyle/>
          <a:p>
            <a:endParaRPr lang="id-ID"/>
          </a:p>
        </p:txBody>
      </p:sp>
    </p:spTree>
    <p:extLst>
      <p:ext uri="{BB962C8B-B14F-4D97-AF65-F5344CB8AC3E}">
        <p14:creationId xmlns:p14="http://schemas.microsoft.com/office/powerpoint/2010/main" val="37995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374743" y="1596571"/>
            <a:ext cx="2481943" cy="3323772"/>
          </a:xfrm>
          <a:custGeom>
            <a:avLst/>
            <a:gdLst>
              <a:gd name="connsiteX0" fmla="*/ 0 w 2481943"/>
              <a:gd name="connsiteY0" fmla="*/ 0 h 3323772"/>
              <a:gd name="connsiteX1" fmla="*/ 2481943 w 2481943"/>
              <a:gd name="connsiteY1" fmla="*/ 0 h 3323772"/>
              <a:gd name="connsiteX2" fmla="*/ 2481943 w 2481943"/>
              <a:gd name="connsiteY2" fmla="*/ 3323772 h 3323772"/>
              <a:gd name="connsiteX3" fmla="*/ 0 w 2481943"/>
              <a:gd name="connsiteY3" fmla="*/ 3323772 h 3323772"/>
            </a:gdLst>
            <a:ahLst/>
            <a:cxnLst>
              <a:cxn ang="0">
                <a:pos x="connsiteX0" y="connsiteY0"/>
              </a:cxn>
              <a:cxn ang="0">
                <a:pos x="connsiteX1" y="connsiteY1"/>
              </a:cxn>
              <a:cxn ang="0">
                <a:pos x="connsiteX2" y="connsiteY2"/>
              </a:cxn>
              <a:cxn ang="0">
                <a:pos x="connsiteX3" y="connsiteY3"/>
              </a:cxn>
            </a:cxnLst>
            <a:rect l="l" t="t" r="r" b="b"/>
            <a:pathLst>
              <a:path w="2481943" h="3323772">
                <a:moveTo>
                  <a:pt x="0" y="0"/>
                </a:moveTo>
                <a:lnTo>
                  <a:pt x="2481943" y="0"/>
                </a:lnTo>
                <a:lnTo>
                  <a:pt x="2481943" y="3323772"/>
                </a:lnTo>
                <a:lnTo>
                  <a:pt x="0" y="3323772"/>
                </a:lnTo>
                <a:close/>
              </a:path>
            </a:pathLst>
          </a:custGeom>
        </p:spPr>
        <p:txBody>
          <a:bodyPr wrap="square">
            <a:noAutofit/>
          </a:bodyPr>
          <a:lstStyle/>
          <a:p>
            <a:endParaRPr lang="id-ID"/>
          </a:p>
        </p:txBody>
      </p:sp>
    </p:spTree>
    <p:extLst>
      <p:ext uri="{BB962C8B-B14F-4D97-AF65-F5344CB8AC3E}">
        <p14:creationId xmlns:p14="http://schemas.microsoft.com/office/powerpoint/2010/main" val="3043712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16700" y="1155700"/>
            <a:ext cx="2628900" cy="4521200"/>
          </a:xfrm>
          <a:custGeom>
            <a:avLst/>
            <a:gdLst>
              <a:gd name="connsiteX0" fmla="*/ 0 w 2628900"/>
              <a:gd name="connsiteY0" fmla="*/ 0 h 4521200"/>
              <a:gd name="connsiteX1" fmla="*/ 2628900 w 2628900"/>
              <a:gd name="connsiteY1" fmla="*/ 0 h 4521200"/>
              <a:gd name="connsiteX2" fmla="*/ 2628900 w 2628900"/>
              <a:gd name="connsiteY2" fmla="*/ 4521200 h 4521200"/>
              <a:gd name="connsiteX3" fmla="*/ 0 w 2628900"/>
              <a:gd name="connsiteY3" fmla="*/ 4521200 h 4521200"/>
            </a:gdLst>
            <a:ahLst/>
            <a:cxnLst>
              <a:cxn ang="0">
                <a:pos x="connsiteX0" y="connsiteY0"/>
              </a:cxn>
              <a:cxn ang="0">
                <a:pos x="connsiteX1" y="connsiteY1"/>
              </a:cxn>
              <a:cxn ang="0">
                <a:pos x="connsiteX2" y="connsiteY2"/>
              </a:cxn>
              <a:cxn ang="0">
                <a:pos x="connsiteX3" y="connsiteY3"/>
              </a:cxn>
            </a:cxnLst>
            <a:rect l="l" t="t" r="r" b="b"/>
            <a:pathLst>
              <a:path w="2628900" h="4521200">
                <a:moveTo>
                  <a:pt x="0" y="0"/>
                </a:moveTo>
                <a:lnTo>
                  <a:pt x="2628900" y="0"/>
                </a:lnTo>
                <a:lnTo>
                  <a:pt x="2628900" y="4521200"/>
                </a:lnTo>
                <a:lnTo>
                  <a:pt x="0" y="4521200"/>
                </a:lnTo>
                <a:close/>
              </a:path>
            </a:pathLst>
          </a:custGeom>
        </p:spPr>
        <p:txBody>
          <a:bodyPr wrap="square">
            <a:noAutofit/>
          </a:bodyPr>
          <a:lstStyle/>
          <a:p>
            <a:endParaRPr lang="id-ID"/>
          </a:p>
        </p:txBody>
      </p:sp>
    </p:spTree>
    <p:extLst>
      <p:ext uri="{BB962C8B-B14F-4D97-AF65-F5344CB8AC3E}">
        <p14:creationId xmlns:p14="http://schemas.microsoft.com/office/powerpoint/2010/main" val="1286311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81100" y="1238250"/>
            <a:ext cx="2990850" cy="3943350"/>
          </a:xfrm>
          <a:custGeom>
            <a:avLst/>
            <a:gdLst>
              <a:gd name="connsiteX0" fmla="*/ 0 w 2990850"/>
              <a:gd name="connsiteY0" fmla="*/ 0 h 3943350"/>
              <a:gd name="connsiteX1" fmla="*/ 2990850 w 2990850"/>
              <a:gd name="connsiteY1" fmla="*/ 0 h 3943350"/>
              <a:gd name="connsiteX2" fmla="*/ 2990850 w 2990850"/>
              <a:gd name="connsiteY2" fmla="*/ 3943350 h 3943350"/>
              <a:gd name="connsiteX3" fmla="*/ 0 w 2990850"/>
              <a:gd name="connsiteY3" fmla="*/ 3943350 h 3943350"/>
            </a:gdLst>
            <a:ahLst/>
            <a:cxnLst>
              <a:cxn ang="0">
                <a:pos x="connsiteX0" y="connsiteY0"/>
              </a:cxn>
              <a:cxn ang="0">
                <a:pos x="connsiteX1" y="connsiteY1"/>
              </a:cxn>
              <a:cxn ang="0">
                <a:pos x="connsiteX2" y="connsiteY2"/>
              </a:cxn>
              <a:cxn ang="0">
                <a:pos x="connsiteX3" y="connsiteY3"/>
              </a:cxn>
            </a:cxnLst>
            <a:rect l="l" t="t" r="r" b="b"/>
            <a:pathLst>
              <a:path w="2990850" h="3943350">
                <a:moveTo>
                  <a:pt x="0" y="0"/>
                </a:moveTo>
                <a:lnTo>
                  <a:pt x="2990850" y="0"/>
                </a:lnTo>
                <a:lnTo>
                  <a:pt x="2990850" y="3943350"/>
                </a:lnTo>
                <a:lnTo>
                  <a:pt x="0" y="3943350"/>
                </a:lnTo>
                <a:close/>
              </a:path>
            </a:pathLst>
          </a:custGeom>
        </p:spPr>
        <p:txBody>
          <a:bodyPr wrap="square">
            <a:noAutofit/>
          </a:bodyPr>
          <a:lstStyle/>
          <a:p>
            <a:endParaRPr lang="id-ID"/>
          </a:p>
        </p:txBody>
      </p:sp>
    </p:spTree>
    <p:extLst>
      <p:ext uri="{BB962C8B-B14F-4D97-AF65-F5344CB8AC3E}">
        <p14:creationId xmlns:p14="http://schemas.microsoft.com/office/powerpoint/2010/main" val="603212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231887" cy="6869392"/>
          </a:xfrm>
          <a:custGeom>
            <a:avLst/>
            <a:gdLst>
              <a:gd name="connsiteX0" fmla="*/ 0 w 4231887"/>
              <a:gd name="connsiteY0" fmla="*/ 0 h 6869392"/>
              <a:gd name="connsiteX1" fmla="*/ 4231887 w 4231887"/>
              <a:gd name="connsiteY1" fmla="*/ 0 h 6869392"/>
              <a:gd name="connsiteX2" fmla="*/ 2230434 w 4231887"/>
              <a:gd name="connsiteY2" fmla="*/ 3392293 h 6869392"/>
              <a:gd name="connsiteX3" fmla="*/ 2841047 w 4231887"/>
              <a:gd name="connsiteY3" fmla="*/ 3392293 h 6869392"/>
              <a:gd name="connsiteX4" fmla="*/ 814151 w 4231887"/>
              <a:gd name="connsiteY4" fmla="*/ 6869392 h 6869392"/>
              <a:gd name="connsiteX5" fmla="*/ 0 w 4231887"/>
              <a:gd name="connsiteY5" fmla="*/ 6869392 h 686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87" h="6869392">
                <a:moveTo>
                  <a:pt x="0" y="0"/>
                </a:moveTo>
                <a:lnTo>
                  <a:pt x="4231887" y="0"/>
                </a:lnTo>
                <a:lnTo>
                  <a:pt x="2230434" y="3392293"/>
                </a:lnTo>
                <a:lnTo>
                  <a:pt x="2841047" y="3392293"/>
                </a:lnTo>
                <a:lnTo>
                  <a:pt x="814151" y="6869392"/>
                </a:lnTo>
                <a:lnTo>
                  <a:pt x="0" y="6869392"/>
                </a:lnTo>
                <a:close/>
              </a:path>
            </a:pathLst>
          </a:custGeom>
        </p:spPr>
        <p:txBody>
          <a:bodyPr wrap="square">
            <a:noAutofit/>
          </a:bodyPr>
          <a:lstStyle/>
          <a:p>
            <a:endParaRPr lang="id-ID"/>
          </a:p>
        </p:txBody>
      </p:sp>
    </p:spTree>
    <p:extLst>
      <p:ext uri="{BB962C8B-B14F-4D97-AF65-F5344CB8AC3E}">
        <p14:creationId xmlns:p14="http://schemas.microsoft.com/office/powerpoint/2010/main" val="910182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flipH="1">
            <a:off x="7960113" y="0"/>
            <a:ext cx="4231887" cy="6869392"/>
          </a:xfrm>
          <a:custGeom>
            <a:avLst/>
            <a:gdLst>
              <a:gd name="connsiteX0" fmla="*/ 0 w 4231887"/>
              <a:gd name="connsiteY0" fmla="*/ 0 h 6869392"/>
              <a:gd name="connsiteX1" fmla="*/ 4231887 w 4231887"/>
              <a:gd name="connsiteY1" fmla="*/ 0 h 6869392"/>
              <a:gd name="connsiteX2" fmla="*/ 2230434 w 4231887"/>
              <a:gd name="connsiteY2" fmla="*/ 3392293 h 6869392"/>
              <a:gd name="connsiteX3" fmla="*/ 2841047 w 4231887"/>
              <a:gd name="connsiteY3" fmla="*/ 3392293 h 6869392"/>
              <a:gd name="connsiteX4" fmla="*/ 814151 w 4231887"/>
              <a:gd name="connsiteY4" fmla="*/ 6869392 h 6869392"/>
              <a:gd name="connsiteX5" fmla="*/ 0 w 4231887"/>
              <a:gd name="connsiteY5" fmla="*/ 6869392 h 686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1887" h="6869392">
                <a:moveTo>
                  <a:pt x="0" y="0"/>
                </a:moveTo>
                <a:lnTo>
                  <a:pt x="4231887" y="0"/>
                </a:lnTo>
                <a:lnTo>
                  <a:pt x="2230434" y="3392293"/>
                </a:lnTo>
                <a:lnTo>
                  <a:pt x="2841047" y="3392293"/>
                </a:lnTo>
                <a:lnTo>
                  <a:pt x="814151" y="6869392"/>
                </a:lnTo>
                <a:lnTo>
                  <a:pt x="0" y="6869392"/>
                </a:lnTo>
                <a:close/>
              </a:path>
            </a:pathLst>
          </a:custGeom>
        </p:spPr>
        <p:txBody>
          <a:bodyPr wrap="square">
            <a:noAutofit/>
          </a:bodyPr>
          <a:lstStyle/>
          <a:p>
            <a:endParaRPr lang="id-ID"/>
          </a:p>
        </p:txBody>
      </p:sp>
    </p:spTree>
    <p:extLst>
      <p:ext uri="{BB962C8B-B14F-4D97-AF65-F5344CB8AC3E}">
        <p14:creationId xmlns:p14="http://schemas.microsoft.com/office/powerpoint/2010/main" val="313981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15198" y="0"/>
            <a:ext cx="9876803" cy="6864350"/>
          </a:xfrm>
          <a:custGeom>
            <a:avLst/>
            <a:gdLst>
              <a:gd name="connsiteX0" fmla="*/ 3905250 w 9876803"/>
              <a:gd name="connsiteY0" fmla="*/ 0 h 6864350"/>
              <a:gd name="connsiteX1" fmla="*/ 9876803 w 9876803"/>
              <a:gd name="connsiteY1" fmla="*/ 0 h 6864350"/>
              <a:gd name="connsiteX2" fmla="*/ 9876803 w 9876803"/>
              <a:gd name="connsiteY2" fmla="*/ 6858000 h 6864350"/>
              <a:gd name="connsiteX3" fmla="*/ 0 w 9876803"/>
              <a:gd name="connsiteY3" fmla="*/ 6864350 h 6864350"/>
            </a:gdLst>
            <a:ahLst/>
            <a:cxnLst>
              <a:cxn ang="0">
                <a:pos x="connsiteX0" y="connsiteY0"/>
              </a:cxn>
              <a:cxn ang="0">
                <a:pos x="connsiteX1" y="connsiteY1"/>
              </a:cxn>
              <a:cxn ang="0">
                <a:pos x="connsiteX2" y="connsiteY2"/>
              </a:cxn>
              <a:cxn ang="0">
                <a:pos x="connsiteX3" y="connsiteY3"/>
              </a:cxn>
            </a:cxnLst>
            <a:rect l="l" t="t" r="r" b="b"/>
            <a:pathLst>
              <a:path w="9876803" h="6864350">
                <a:moveTo>
                  <a:pt x="3905250" y="0"/>
                </a:moveTo>
                <a:lnTo>
                  <a:pt x="9876803" y="0"/>
                </a:lnTo>
                <a:lnTo>
                  <a:pt x="9876803" y="6858000"/>
                </a:lnTo>
                <a:lnTo>
                  <a:pt x="0" y="6864350"/>
                </a:lnTo>
                <a:close/>
              </a:path>
            </a:pathLst>
          </a:custGeom>
        </p:spPr>
        <p:txBody>
          <a:bodyPr wrap="square">
            <a:noAutofit/>
          </a:bodyPr>
          <a:lstStyle/>
          <a:p>
            <a:endParaRPr lang="id-ID"/>
          </a:p>
        </p:txBody>
      </p:sp>
    </p:spTree>
    <p:extLst>
      <p:ext uri="{BB962C8B-B14F-4D97-AF65-F5344CB8AC3E}">
        <p14:creationId xmlns:p14="http://schemas.microsoft.com/office/powerpoint/2010/main" val="403801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51324" y="1"/>
            <a:ext cx="7943996" cy="6858000"/>
          </a:xfrm>
          <a:custGeom>
            <a:avLst/>
            <a:gdLst>
              <a:gd name="connsiteX0" fmla="*/ 3976274 w 7943996"/>
              <a:gd name="connsiteY0" fmla="*/ 0 h 6858000"/>
              <a:gd name="connsiteX1" fmla="*/ 7943996 w 7943996"/>
              <a:gd name="connsiteY1" fmla="*/ 0 h 6858000"/>
              <a:gd name="connsiteX2" fmla="*/ 7943996 w 7943996"/>
              <a:gd name="connsiteY2" fmla="*/ 3437551 h 6858000"/>
              <a:gd name="connsiteX3" fmla="*/ 5951584 w 7943996"/>
              <a:gd name="connsiteY3" fmla="*/ 6858000 h 6858000"/>
              <a:gd name="connsiteX4" fmla="*/ 0 w 794399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996" h="6858000">
                <a:moveTo>
                  <a:pt x="3976274" y="0"/>
                </a:moveTo>
                <a:lnTo>
                  <a:pt x="7943996" y="0"/>
                </a:lnTo>
                <a:lnTo>
                  <a:pt x="7943996" y="3437551"/>
                </a:lnTo>
                <a:lnTo>
                  <a:pt x="5951584"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084435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06862" y="0"/>
            <a:ext cx="5585138" cy="6870062"/>
          </a:xfrm>
          <a:custGeom>
            <a:avLst/>
            <a:gdLst>
              <a:gd name="connsiteX0" fmla="*/ 0 w 5585138"/>
              <a:gd name="connsiteY0" fmla="*/ 0 h 6870062"/>
              <a:gd name="connsiteX1" fmla="*/ 5585138 w 5585138"/>
              <a:gd name="connsiteY1" fmla="*/ 0 h 6870062"/>
              <a:gd name="connsiteX2" fmla="*/ 5585138 w 5585138"/>
              <a:gd name="connsiteY2" fmla="*/ 6870062 h 6870062"/>
              <a:gd name="connsiteX3" fmla="*/ 3931868 w 5585138"/>
              <a:gd name="connsiteY3" fmla="*/ 6870062 h 6870062"/>
            </a:gdLst>
            <a:ahLst/>
            <a:cxnLst>
              <a:cxn ang="0">
                <a:pos x="connsiteX0" y="connsiteY0"/>
              </a:cxn>
              <a:cxn ang="0">
                <a:pos x="connsiteX1" y="connsiteY1"/>
              </a:cxn>
              <a:cxn ang="0">
                <a:pos x="connsiteX2" y="connsiteY2"/>
              </a:cxn>
              <a:cxn ang="0">
                <a:pos x="connsiteX3" y="connsiteY3"/>
              </a:cxn>
            </a:cxnLst>
            <a:rect l="l" t="t" r="r" b="b"/>
            <a:pathLst>
              <a:path w="5585138" h="6870062">
                <a:moveTo>
                  <a:pt x="0" y="0"/>
                </a:moveTo>
                <a:lnTo>
                  <a:pt x="5585138" y="0"/>
                </a:lnTo>
                <a:lnTo>
                  <a:pt x="5585138" y="6870062"/>
                </a:lnTo>
                <a:lnTo>
                  <a:pt x="3931868" y="6870062"/>
                </a:lnTo>
                <a:close/>
              </a:path>
            </a:pathLst>
          </a:custGeom>
        </p:spPr>
        <p:txBody>
          <a:bodyPr wrap="square">
            <a:noAutofit/>
          </a:bodyPr>
          <a:lstStyle/>
          <a:p>
            <a:endParaRPr lang="id-ID"/>
          </a:p>
        </p:txBody>
      </p:sp>
    </p:spTree>
    <p:extLst>
      <p:ext uri="{BB962C8B-B14F-4D97-AF65-F5344CB8AC3E}">
        <p14:creationId xmlns:p14="http://schemas.microsoft.com/office/powerpoint/2010/main" val="3796351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2621030"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35" name="Picture Placeholder 34"/>
          <p:cNvSpPr>
            <a:spLocks noGrp="1"/>
          </p:cNvSpPr>
          <p:nvPr>
            <p:ph type="pic" sz="quarter" idx="11"/>
          </p:nvPr>
        </p:nvSpPr>
        <p:spPr>
          <a:xfrm>
            <a:off x="4385382"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dirty="0"/>
          </a:p>
        </p:txBody>
      </p:sp>
      <p:sp>
        <p:nvSpPr>
          <p:cNvPr id="36" name="Picture Placeholder 35"/>
          <p:cNvSpPr>
            <a:spLocks noGrp="1"/>
          </p:cNvSpPr>
          <p:nvPr>
            <p:ph type="pic" sz="quarter" idx="12"/>
          </p:nvPr>
        </p:nvSpPr>
        <p:spPr>
          <a:xfrm>
            <a:off x="6209347"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dirty="0"/>
          </a:p>
        </p:txBody>
      </p:sp>
      <p:sp>
        <p:nvSpPr>
          <p:cNvPr id="37" name="Picture Placeholder 36"/>
          <p:cNvSpPr>
            <a:spLocks noGrp="1"/>
          </p:cNvSpPr>
          <p:nvPr>
            <p:ph type="pic" sz="quarter" idx="13"/>
          </p:nvPr>
        </p:nvSpPr>
        <p:spPr>
          <a:xfrm>
            <a:off x="7967828" y="1167580"/>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dirty="0"/>
          </a:p>
        </p:txBody>
      </p:sp>
      <p:sp>
        <p:nvSpPr>
          <p:cNvPr id="38" name="Picture Placeholder 37"/>
          <p:cNvSpPr>
            <a:spLocks noGrp="1"/>
          </p:cNvSpPr>
          <p:nvPr>
            <p:ph type="pic" sz="quarter" idx="14"/>
          </p:nvPr>
        </p:nvSpPr>
        <p:spPr>
          <a:xfrm>
            <a:off x="1745007"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39" name="Picture Placeholder 38"/>
          <p:cNvSpPr>
            <a:spLocks noGrp="1"/>
          </p:cNvSpPr>
          <p:nvPr>
            <p:ph type="pic" sz="quarter" idx="15"/>
          </p:nvPr>
        </p:nvSpPr>
        <p:spPr>
          <a:xfrm>
            <a:off x="3534554"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0" name="Picture Placeholder 39"/>
          <p:cNvSpPr>
            <a:spLocks noGrp="1"/>
          </p:cNvSpPr>
          <p:nvPr>
            <p:ph type="pic" sz="quarter" idx="16"/>
          </p:nvPr>
        </p:nvSpPr>
        <p:spPr>
          <a:xfrm>
            <a:off x="5325777"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1" name="Picture Placeholder 40"/>
          <p:cNvSpPr>
            <a:spLocks noGrp="1"/>
          </p:cNvSpPr>
          <p:nvPr>
            <p:ph type="pic" sz="quarter" idx="17"/>
          </p:nvPr>
        </p:nvSpPr>
        <p:spPr>
          <a:xfrm>
            <a:off x="7103564"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2" name="Picture Placeholder 41"/>
          <p:cNvSpPr>
            <a:spLocks noGrp="1"/>
          </p:cNvSpPr>
          <p:nvPr>
            <p:ph type="pic" sz="quarter" idx="18"/>
          </p:nvPr>
        </p:nvSpPr>
        <p:spPr>
          <a:xfrm>
            <a:off x="8894787" y="2537043"/>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3" name="Picture Placeholder 42"/>
          <p:cNvSpPr>
            <a:spLocks noGrp="1"/>
          </p:cNvSpPr>
          <p:nvPr>
            <p:ph type="pic" sz="quarter" idx="19"/>
          </p:nvPr>
        </p:nvSpPr>
        <p:spPr>
          <a:xfrm>
            <a:off x="2610155"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4" name="Picture Placeholder 43"/>
          <p:cNvSpPr>
            <a:spLocks noGrp="1"/>
          </p:cNvSpPr>
          <p:nvPr>
            <p:ph type="pic" sz="quarter" idx="20"/>
          </p:nvPr>
        </p:nvSpPr>
        <p:spPr>
          <a:xfrm>
            <a:off x="4387942"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5" name="Picture Placeholder 44"/>
          <p:cNvSpPr>
            <a:spLocks noGrp="1"/>
          </p:cNvSpPr>
          <p:nvPr>
            <p:ph type="pic" sz="quarter" idx="21"/>
          </p:nvPr>
        </p:nvSpPr>
        <p:spPr>
          <a:xfrm>
            <a:off x="6222012"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
        <p:nvSpPr>
          <p:cNvPr id="46" name="Picture Placeholder 45"/>
          <p:cNvSpPr>
            <a:spLocks noGrp="1"/>
          </p:cNvSpPr>
          <p:nvPr>
            <p:ph type="pic" sz="quarter" idx="22"/>
          </p:nvPr>
        </p:nvSpPr>
        <p:spPr>
          <a:xfrm>
            <a:off x="7985740" y="3997712"/>
            <a:ext cx="1576276" cy="1692709"/>
          </a:xfrm>
          <a:custGeom>
            <a:avLst/>
            <a:gdLst>
              <a:gd name="connsiteX0" fmla="*/ 832919 w 1576276"/>
              <a:gd name="connsiteY0" fmla="*/ 0 h 1692709"/>
              <a:gd name="connsiteX1" fmla="*/ 1576276 w 1576276"/>
              <a:gd name="connsiteY1" fmla="*/ 447807 h 1692709"/>
              <a:gd name="connsiteX2" fmla="*/ 1558364 w 1576276"/>
              <a:gd name="connsiteY2" fmla="*/ 1280727 h 1692709"/>
              <a:gd name="connsiteX3" fmla="*/ 770226 w 1576276"/>
              <a:gd name="connsiteY3" fmla="*/ 1692709 h 1692709"/>
              <a:gd name="connsiteX4" fmla="*/ 0 w 1576276"/>
              <a:gd name="connsiteY4" fmla="*/ 1244903 h 1692709"/>
              <a:gd name="connsiteX5" fmla="*/ 44781 w 1576276"/>
              <a:gd name="connsiteY5" fmla="*/ 385114 h 16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276" h="1692709">
                <a:moveTo>
                  <a:pt x="832919" y="0"/>
                </a:moveTo>
                <a:lnTo>
                  <a:pt x="1576276" y="447807"/>
                </a:lnTo>
                <a:lnTo>
                  <a:pt x="1558364" y="1280727"/>
                </a:lnTo>
                <a:lnTo>
                  <a:pt x="770226" y="1692709"/>
                </a:lnTo>
                <a:lnTo>
                  <a:pt x="0" y="1244903"/>
                </a:lnTo>
                <a:lnTo>
                  <a:pt x="44781" y="385114"/>
                </a:lnTo>
                <a:close/>
              </a:path>
            </a:pathLst>
          </a:custGeom>
        </p:spPr>
        <p:txBody>
          <a:bodyPr wrap="square">
            <a:noAutofit/>
          </a:bodyPr>
          <a:lstStyle/>
          <a:p>
            <a:endParaRPr lang="id-ID"/>
          </a:p>
        </p:txBody>
      </p:sp>
    </p:spTree>
    <p:extLst>
      <p:ext uri="{BB962C8B-B14F-4D97-AF65-F5344CB8AC3E}">
        <p14:creationId xmlns:p14="http://schemas.microsoft.com/office/powerpoint/2010/main" val="428560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67450" y="0"/>
            <a:ext cx="5924550" cy="6858000"/>
          </a:xfrm>
          <a:custGeom>
            <a:avLst/>
            <a:gdLst>
              <a:gd name="connsiteX0" fmla="*/ 2743200 w 5924550"/>
              <a:gd name="connsiteY0" fmla="*/ 0 h 6858000"/>
              <a:gd name="connsiteX1" fmla="*/ 5924550 w 5924550"/>
              <a:gd name="connsiteY1" fmla="*/ 0 h 6858000"/>
              <a:gd name="connsiteX2" fmla="*/ 5924550 w 5924550"/>
              <a:gd name="connsiteY2" fmla="*/ 6858000 h 6858000"/>
              <a:gd name="connsiteX3" fmla="*/ 0 w 5924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24550" h="6858000">
                <a:moveTo>
                  <a:pt x="2743200" y="0"/>
                </a:moveTo>
                <a:lnTo>
                  <a:pt x="5924550" y="0"/>
                </a:lnTo>
                <a:lnTo>
                  <a:pt x="5924550"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549928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409371" y="2592100"/>
            <a:ext cx="4484914" cy="2960914"/>
          </a:xfrm>
          <a:custGeom>
            <a:avLst/>
            <a:gdLst>
              <a:gd name="connsiteX0" fmla="*/ 0 w 4484914"/>
              <a:gd name="connsiteY0" fmla="*/ 0 h 2960914"/>
              <a:gd name="connsiteX1" fmla="*/ 4484914 w 4484914"/>
              <a:gd name="connsiteY1" fmla="*/ 0 h 2960914"/>
              <a:gd name="connsiteX2" fmla="*/ 4484914 w 4484914"/>
              <a:gd name="connsiteY2" fmla="*/ 2960914 h 2960914"/>
              <a:gd name="connsiteX3" fmla="*/ 0 w 4484914"/>
              <a:gd name="connsiteY3" fmla="*/ 2960914 h 2960914"/>
            </a:gdLst>
            <a:ahLst/>
            <a:cxnLst>
              <a:cxn ang="0">
                <a:pos x="connsiteX0" y="connsiteY0"/>
              </a:cxn>
              <a:cxn ang="0">
                <a:pos x="connsiteX1" y="connsiteY1"/>
              </a:cxn>
              <a:cxn ang="0">
                <a:pos x="connsiteX2" y="connsiteY2"/>
              </a:cxn>
              <a:cxn ang="0">
                <a:pos x="connsiteX3" y="connsiteY3"/>
              </a:cxn>
            </a:cxnLst>
            <a:rect l="l" t="t" r="r" b="b"/>
            <a:pathLst>
              <a:path w="4484914" h="2960914">
                <a:moveTo>
                  <a:pt x="0" y="0"/>
                </a:moveTo>
                <a:lnTo>
                  <a:pt x="4484914" y="0"/>
                </a:lnTo>
                <a:lnTo>
                  <a:pt x="4484914" y="2960914"/>
                </a:lnTo>
                <a:lnTo>
                  <a:pt x="0" y="2960914"/>
                </a:lnTo>
                <a:close/>
              </a:path>
            </a:pathLst>
          </a:custGeom>
        </p:spPr>
        <p:txBody>
          <a:bodyPr wrap="square">
            <a:noAutofit/>
          </a:bodyPr>
          <a:lstStyle/>
          <a:p>
            <a:endParaRPr lang="id-ID"/>
          </a:p>
        </p:txBody>
      </p:sp>
    </p:spTree>
    <p:extLst>
      <p:ext uri="{BB962C8B-B14F-4D97-AF65-F5344CB8AC3E}">
        <p14:creationId xmlns:p14="http://schemas.microsoft.com/office/powerpoint/2010/main" val="2983938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6308875" cy="6858000"/>
          </a:xfrm>
          <a:custGeom>
            <a:avLst/>
            <a:gdLst>
              <a:gd name="connsiteX0" fmla="*/ 1635183 w 6308875"/>
              <a:gd name="connsiteY0" fmla="*/ 0 h 6858000"/>
              <a:gd name="connsiteX1" fmla="*/ 6308875 w 6308875"/>
              <a:gd name="connsiteY1" fmla="*/ 0 h 6858000"/>
              <a:gd name="connsiteX2" fmla="*/ 2513788 w 6308875"/>
              <a:gd name="connsiteY2" fmla="*/ 6858000 h 6858000"/>
              <a:gd name="connsiteX3" fmla="*/ 0 w 6308875"/>
              <a:gd name="connsiteY3" fmla="*/ 6858000 h 6858000"/>
              <a:gd name="connsiteX4" fmla="*/ 0 w 6308875"/>
              <a:gd name="connsiteY4" fmla="*/ 287987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875" h="6858000">
                <a:moveTo>
                  <a:pt x="1635183" y="0"/>
                </a:moveTo>
                <a:lnTo>
                  <a:pt x="6308875" y="0"/>
                </a:lnTo>
                <a:lnTo>
                  <a:pt x="2513788" y="6858000"/>
                </a:lnTo>
                <a:lnTo>
                  <a:pt x="0" y="6858000"/>
                </a:lnTo>
                <a:lnTo>
                  <a:pt x="0" y="2879872"/>
                </a:lnTo>
                <a:close/>
              </a:path>
            </a:pathLst>
          </a:custGeom>
        </p:spPr>
        <p:txBody>
          <a:bodyPr wrap="square">
            <a:noAutofit/>
          </a:bodyPr>
          <a:lstStyle/>
          <a:p>
            <a:endParaRPr lang="id-ID"/>
          </a:p>
        </p:txBody>
      </p:sp>
    </p:spTree>
    <p:extLst>
      <p:ext uri="{BB962C8B-B14F-4D97-AF65-F5344CB8AC3E}">
        <p14:creationId xmlns:p14="http://schemas.microsoft.com/office/powerpoint/2010/main" val="100107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flipH="1">
            <a:off x="5883125" y="0"/>
            <a:ext cx="6308875" cy="6858000"/>
          </a:xfrm>
          <a:custGeom>
            <a:avLst/>
            <a:gdLst>
              <a:gd name="connsiteX0" fmla="*/ 1635183 w 6308875"/>
              <a:gd name="connsiteY0" fmla="*/ 0 h 6858000"/>
              <a:gd name="connsiteX1" fmla="*/ 6308875 w 6308875"/>
              <a:gd name="connsiteY1" fmla="*/ 0 h 6858000"/>
              <a:gd name="connsiteX2" fmla="*/ 2513788 w 6308875"/>
              <a:gd name="connsiteY2" fmla="*/ 6858000 h 6858000"/>
              <a:gd name="connsiteX3" fmla="*/ 0 w 6308875"/>
              <a:gd name="connsiteY3" fmla="*/ 6858000 h 6858000"/>
              <a:gd name="connsiteX4" fmla="*/ 0 w 6308875"/>
              <a:gd name="connsiteY4" fmla="*/ 287987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8875" h="6858000">
                <a:moveTo>
                  <a:pt x="1635183" y="0"/>
                </a:moveTo>
                <a:lnTo>
                  <a:pt x="6308875" y="0"/>
                </a:lnTo>
                <a:lnTo>
                  <a:pt x="2513788" y="6858000"/>
                </a:lnTo>
                <a:lnTo>
                  <a:pt x="0" y="6858000"/>
                </a:lnTo>
                <a:lnTo>
                  <a:pt x="0" y="2879872"/>
                </a:lnTo>
                <a:close/>
              </a:path>
            </a:pathLst>
          </a:custGeom>
        </p:spPr>
        <p:txBody>
          <a:bodyPr wrap="square">
            <a:noAutofit/>
          </a:bodyPr>
          <a:lstStyle/>
          <a:p>
            <a:endParaRPr lang="id-ID"/>
          </a:p>
        </p:txBody>
      </p:sp>
    </p:spTree>
    <p:extLst>
      <p:ext uri="{BB962C8B-B14F-4D97-AF65-F5344CB8AC3E}">
        <p14:creationId xmlns:p14="http://schemas.microsoft.com/office/powerpoint/2010/main" val="4032396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5037" y="2203963"/>
            <a:ext cx="6138808" cy="2604341"/>
          </a:xfrm>
          <a:custGeom>
            <a:avLst/>
            <a:gdLst>
              <a:gd name="connsiteX0" fmla="*/ 1400655 w 6138808"/>
              <a:gd name="connsiteY0" fmla="*/ 0 h 2604341"/>
              <a:gd name="connsiteX1" fmla="*/ 6138808 w 6138808"/>
              <a:gd name="connsiteY1" fmla="*/ 0 h 2604341"/>
              <a:gd name="connsiteX2" fmla="*/ 6138808 w 6138808"/>
              <a:gd name="connsiteY2" fmla="*/ 2604341 h 2604341"/>
              <a:gd name="connsiteX3" fmla="*/ 0 w 6138808"/>
              <a:gd name="connsiteY3" fmla="*/ 2604341 h 2604341"/>
            </a:gdLst>
            <a:ahLst/>
            <a:cxnLst>
              <a:cxn ang="0">
                <a:pos x="connsiteX0" y="connsiteY0"/>
              </a:cxn>
              <a:cxn ang="0">
                <a:pos x="connsiteX1" y="connsiteY1"/>
              </a:cxn>
              <a:cxn ang="0">
                <a:pos x="connsiteX2" y="connsiteY2"/>
              </a:cxn>
              <a:cxn ang="0">
                <a:pos x="connsiteX3" y="connsiteY3"/>
              </a:cxn>
            </a:cxnLst>
            <a:rect l="l" t="t" r="r" b="b"/>
            <a:pathLst>
              <a:path w="6138808" h="2604341">
                <a:moveTo>
                  <a:pt x="1400655" y="0"/>
                </a:moveTo>
                <a:lnTo>
                  <a:pt x="6138808" y="0"/>
                </a:lnTo>
                <a:lnTo>
                  <a:pt x="6138808" y="2604341"/>
                </a:lnTo>
                <a:lnTo>
                  <a:pt x="0" y="2604341"/>
                </a:lnTo>
                <a:close/>
              </a:path>
            </a:pathLst>
          </a:custGeom>
        </p:spPr>
        <p:txBody>
          <a:bodyPr wrap="square">
            <a:noAutofit/>
          </a:bodyPr>
          <a:lstStyle/>
          <a:p>
            <a:endParaRPr lang="id-ID"/>
          </a:p>
        </p:txBody>
      </p:sp>
    </p:spTree>
    <p:extLst>
      <p:ext uri="{BB962C8B-B14F-4D97-AF65-F5344CB8AC3E}">
        <p14:creationId xmlns:p14="http://schemas.microsoft.com/office/powerpoint/2010/main" val="1156751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32637" y="1383511"/>
            <a:ext cx="3107663" cy="1963738"/>
          </a:xfrm>
          <a:custGeom>
            <a:avLst/>
            <a:gdLst>
              <a:gd name="connsiteX0" fmla="*/ 0 w 3107663"/>
              <a:gd name="connsiteY0" fmla="*/ 0 h 1963738"/>
              <a:gd name="connsiteX1" fmla="*/ 3107663 w 3107663"/>
              <a:gd name="connsiteY1" fmla="*/ 0 h 1963738"/>
              <a:gd name="connsiteX2" fmla="*/ 3107663 w 3107663"/>
              <a:gd name="connsiteY2" fmla="*/ 1963738 h 1963738"/>
              <a:gd name="connsiteX3" fmla="*/ 0 w 3107663"/>
              <a:gd name="connsiteY3" fmla="*/ 1963738 h 1963738"/>
            </a:gdLst>
            <a:ahLst/>
            <a:cxnLst>
              <a:cxn ang="0">
                <a:pos x="connsiteX0" y="connsiteY0"/>
              </a:cxn>
              <a:cxn ang="0">
                <a:pos x="connsiteX1" y="connsiteY1"/>
              </a:cxn>
              <a:cxn ang="0">
                <a:pos x="connsiteX2" y="connsiteY2"/>
              </a:cxn>
              <a:cxn ang="0">
                <a:pos x="connsiteX3" y="connsiteY3"/>
              </a:cxn>
            </a:cxnLst>
            <a:rect l="l" t="t" r="r" b="b"/>
            <a:pathLst>
              <a:path w="3107663" h="1963738">
                <a:moveTo>
                  <a:pt x="0" y="0"/>
                </a:moveTo>
                <a:lnTo>
                  <a:pt x="3107663" y="0"/>
                </a:lnTo>
                <a:lnTo>
                  <a:pt x="3107663" y="1963738"/>
                </a:lnTo>
                <a:lnTo>
                  <a:pt x="0" y="1963738"/>
                </a:lnTo>
                <a:close/>
              </a:path>
            </a:pathLst>
          </a:custGeom>
        </p:spPr>
        <p:txBody>
          <a:bodyPr wrap="square">
            <a:noAutofit/>
          </a:bodyPr>
          <a:lstStyle/>
          <a:p>
            <a:endParaRPr lang="id-ID"/>
          </a:p>
        </p:txBody>
      </p:sp>
    </p:spTree>
    <p:extLst>
      <p:ext uri="{BB962C8B-B14F-4D97-AF65-F5344CB8AC3E}">
        <p14:creationId xmlns:p14="http://schemas.microsoft.com/office/powerpoint/2010/main" val="2305150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1525588"/>
            <a:ext cx="6026765" cy="3600204"/>
          </a:xfrm>
          <a:custGeom>
            <a:avLst/>
            <a:gdLst>
              <a:gd name="connsiteX0" fmla="*/ 0 w 6026765"/>
              <a:gd name="connsiteY0" fmla="*/ 0 h 3600204"/>
              <a:gd name="connsiteX1" fmla="*/ 6026765 w 6026765"/>
              <a:gd name="connsiteY1" fmla="*/ 0 h 3600204"/>
              <a:gd name="connsiteX2" fmla="*/ 3806378 w 6026765"/>
              <a:gd name="connsiteY2" fmla="*/ 3600204 h 3600204"/>
              <a:gd name="connsiteX3" fmla="*/ 0 w 6026765"/>
              <a:gd name="connsiteY3" fmla="*/ 3600204 h 3600204"/>
            </a:gdLst>
            <a:ahLst/>
            <a:cxnLst>
              <a:cxn ang="0">
                <a:pos x="connsiteX0" y="connsiteY0"/>
              </a:cxn>
              <a:cxn ang="0">
                <a:pos x="connsiteX1" y="connsiteY1"/>
              </a:cxn>
              <a:cxn ang="0">
                <a:pos x="connsiteX2" y="connsiteY2"/>
              </a:cxn>
              <a:cxn ang="0">
                <a:pos x="connsiteX3" y="connsiteY3"/>
              </a:cxn>
            </a:cxnLst>
            <a:rect l="l" t="t" r="r" b="b"/>
            <a:pathLst>
              <a:path w="6026765" h="3600204">
                <a:moveTo>
                  <a:pt x="0" y="0"/>
                </a:moveTo>
                <a:lnTo>
                  <a:pt x="6026765" y="0"/>
                </a:lnTo>
                <a:lnTo>
                  <a:pt x="3806378" y="3600204"/>
                </a:lnTo>
                <a:lnTo>
                  <a:pt x="0" y="3600204"/>
                </a:lnTo>
                <a:close/>
              </a:path>
            </a:pathLst>
          </a:custGeom>
        </p:spPr>
        <p:txBody>
          <a:bodyPr wrap="square">
            <a:noAutofit/>
          </a:bodyPr>
          <a:lstStyle/>
          <a:p>
            <a:endParaRPr lang="id-ID"/>
          </a:p>
        </p:txBody>
      </p:sp>
    </p:spTree>
    <p:extLst>
      <p:ext uri="{BB962C8B-B14F-4D97-AF65-F5344CB8AC3E}">
        <p14:creationId xmlns:p14="http://schemas.microsoft.com/office/powerpoint/2010/main" val="266559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24/01/2023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514833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591788" y="664029"/>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
        <p:nvSpPr>
          <p:cNvPr id="19" name="Picture Placeholder 18"/>
          <p:cNvSpPr>
            <a:spLocks noGrp="1"/>
          </p:cNvSpPr>
          <p:nvPr>
            <p:ph type="pic" sz="quarter" idx="11"/>
          </p:nvPr>
        </p:nvSpPr>
        <p:spPr>
          <a:xfrm>
            <a:off x="1173841" y="2520945"/>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
        <p:nvSpPr>
          <p:cNvPr id="20" name="Picture Placeholder 19"/>
          <p:cNvSpPr>
            <a:spLocks noGrp="1"/>
          </p:cNvSpPr>
          <p:nvPr>
            <p:ph type="pic" sz="quarter" idx="12"/>
          </p:nvPr>
        </p:nvSpPr>
        <p:spPr>
          <a:xfrm>
            <a:off x="8009740" y="2520945"/>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
        <p:nvSpPr>
          <p:cNvPr id="21" name="Picture Placeholder 20"/>
          <p:cNvSpPr>
            <a:spLocks noGrp="1"/>
          </p:cNvSpPr>
          <p:nvPr>
            <p:ph type="pic" sz="quarter" idx="13"/>
          </p:nvPr>
        </p:nvSpPr>
        <p:spPr>
          <a:xfrm>
            <a:off x="4591788" y="4403931"/>
            <a:ext cx="3346530" cy="1765093"/>
          </a:xfrm>
          <a:custGeom>
            <a:avLst/>
            <a:gdLst>
              <a:gd name="connsiteX0" fmla="*/ 0 w 3346530"/>
              <a:gd name="connsiteY0" fmla="*/ 0 h 1765093"/>
              <a:gd name="connsiteX1" fmla="*/ 3346530 w 3346530"/>
              <a:gd name="connsiteY1" fmla="*/ 0 h 1765093"/>
              <a:gd name="connsiteX2" fmla="*/ 3346530 w 3346530"/>
              <a:gd name="connsiteY2" fmla="*/ 1765093 h 1765093"/>
              <a:gd name="connsiteX3" fmla="*/ 0 w 3346530"/>
              <a:gd name="connsiteY3" fmla="*/ 1765093 h 1765093"/>
            </a:gdLst>
            <a:ahLst/>
            <a:cxnLst>
              <a:cxn ang="0">
                <a:pos x="connsiteX0" y="connsiteY0"/>
              </a:cxn>
              <a:cxn ang="0">
                <a:pos x="connsiteX1" y="connsiteY1"/>
              </a:cxn>
              <a:cxn ang="0">
                <a:pos x="connsiteX2" y="connsiteY2"/>
              </a:cxn>
              <a:cxn ang="0">
                <a:pos x="connsiteX3" y="connsiteY3"/>
              </a:cxn>
            </a:cxnLst>
            <a:rect l="l" t="t" r="r" b="b"/>
            <a:pathLst>
              <a:path w="3346530" h="1765093">
                <a:moveTo>
                  <a:pt x="0" y="0"/>
                </a:moveTo>
                <a:lnTo>
                  <a:pt x="3346530" y="0"/>
                </a:lnTo>
                <a:lnTo>
                  <a:pt x="3346530" y="1765093"/>
                </a:lnTo>
                <a:lnTo>
                  <a:pt x="0" y="1765093"/>
                </a:lnTo>
                <a:close/>
              </a:path>
            </a:pathLst>
          </a:custGeom>
        </p:spPr>
        <p:txBody>
          <a:bodyPr wrap="square">
            <a:noAutofit/>
          </a:bodyPr>
          <a:lstStyle/>
          <a:p>
            <a:endParaRPr lang="id-ID"/>
          </a:p>
        </p:txBody>
      </p:sp>
    </p:spTree>
    <p:extLst>
      <p:ext uri="{BB962C8B-B14F-4D97-AF65-F5344CB8AC3E}">
        <p14:creationId xmlns:p14="http://schemas.microsoft.com/office/powerpoint/2010/main" val="68285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6319149" cy="6857992"/>
          </a:xfrm>
          <a:custGeom>
            <a:avLst/>
            <a:gdLst>
              <a:gd name="connsiteX0" fmla="*/ 1653266 w 6319149"/>
              <a:gd name="connsiteY0" fmla="*/ 0 h 6857992"/>
              <a:gd name="connsiteX1" fmla="*/ 6319149 w 6319149"/>
              <a:gd name="connsiteY1" fmla="*/ 0 h 6857992"/>
              <a:gd name="connsiteX2" fmla="*/ 2437037 w 6319149"/>
              <a:gd name="connsiteY2" fmla="*/ 6857992 h 6857992"/>
              <a:gd name="connsiteX3" fmla="*/ 0 w 6319149"/>
              <a:gd name="connsiteY3" fmla="*/ 6857992 h 6857992"/>
              <a:gd name="connsiteX4" fmla="*/ 0 w 6319149"/>
              <a:gd name="connsiteY4" fmla="*/ 2816676 h 6857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9149" h="6857992">
                <a:moveTo>
                  <a:pt x="1653266" y="0"/>
                </a:moveTo>
                <a:lnTo>
                  <a:pt x="6319149" y="0"/>
                </a:lnTo>
                <a:lnTo>
                  <a:pt x="2437037" y="6857992"/>
                </a:lnTo>
                <a:lnTo>
                  <a:pt x="0" y="6857992"/>
                </a:lnTo>
                <a:lnTo>
                  <a:pt x="0" y="2816676"/>
                </a:lnTo>
                <a:close/>
              </a:path>
            </a:pathLst>
          </a:custGeom>
        </p:spPr>
        <p:txBody>
          <a:bodyPr wrap="square">
            <a:noAutofit/>
          </a:bodyPr>
          <a:lstStyle/>
          <a:p>
            <a:endParaRPr lang="id-ID"/>
          </a:p>
        </p:txBody>
      </p:sp>
    </p:spTree>
    <p:extLst>
      <p:ext uri="{BB962C8B-B14F-4D97-AF65-F5344CB8AC3E}">
        <p14:creationId xmlns:p14="http://schemas.microsoft.com/office/powerpoint/2010/main" val="4133163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3516200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32152" y="-7543"/>
            <a:ext cx="6059848" cy="6865543"/>
          </a:xfrm>
          <a:custGeom>
            <a:avLst/>
            <a:gdLst>
              <a:gd name="connsiteX0" fmla="*/ 3848475 w 6059848"/>
              <a:gd name="connsiteY0" fmla="*/ 0 h 6865543"/>
              <a:gd name="connsiteX1" fmla="*/ 6059848 w 6059848"/>
              <a:gd name="connsiteY1" fmla="*/ 0 h 6865543"/>
              <a:gd name="connsiteX2" fmla="*/ 6059848 w 6059848"/>
              <a:gd name="connsiteY2" fmla="*/ 6865543 h 6865543"/>
              <a:gd name="connsiteX3" fmla="*/ 0 w 6059848"/>
              <a:gd name="connsiteY3" fmla="*/ 6865543 h 6865543"/>
            </a:gdLst>
            <a:ahLst/>
            <a:cxnLst>
              <a:cxn ang="0">
                <a:pos x="connsiteX0" y="connsiteY0"/>
              </a:cxn>
              <a:cxn ang="0">
                <a:pos x="connsiteX1" y="connsiteY1"/>
              </a:cxn>
              <a:cxn ang="0">
                <a:pos x="connsiteX2" y="connsiteY2"/>
              </a:cxn>
              <a:cxn ang="0">
                <a:pos x="connsiteX3" y="connsiteY3"/>
              </a:cxn>
            </a:cxnLst>
            <a:rect l="l" t="t" r="r" b="b"/>
            <a:pathLst>
              <a:path w="6059848" h="6865543">
                <a:moveTo>
                  <a:pt x="3848475" y="0"/>
                </a:moveTo>
                <a:lnTo>
                  <a:pt x="6059848" y="0"/>
                </a:lnTo>
                <a:lnTo>
                  <a:pt x="6059848" y="6865543"/>
                </a:lnTo>
                <a:lnTo>
                  <a:pt x="0" y="6865543"/>
                </a:lnTo>
                <a:close/>
              </a:path>
            </a:pathLst>
          </a:custGeom>
        </p:spPr>
        <p:txBody>
          <a:bodyPr wrap="square">
            <a:noAutofit/>
          </a:bodyPr>
          <a:lstStyle/>
          <a:p>
            <a:endParaRPr lang="id-ID"/>
          </a:p>
        </p:txBody>
      </p:sp>
    </p:spTree>
    <p:extLst>
      <p:ext uri="{BB962C8B-B14F-4D97-AF65-F5344CB8AC3E}">
        <p14:creationId xmlns:p14="http://schemas.microsoft.com/office/powerpoint/2010/main" val="3432888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3433272" cy="5944172"/>
          </a:xfrm>
          <a:custGeom>
            <a:avLst/>
            <a:gdLst>
              <a:gd name="connsiteX0" fmla="*/ 0 w 3433272"/>
              <a:gd name="connsiteY0" fmla="*/ 0 h 5944172"/>
              <a:gd name="connsiteX1" fmla="*/ 3433272 w 3433272"/>
              <a:gd name="connsiteY1" fmla="*/ 0 h 5944172"/>
              <a:gd name="connsiteX2" fmla="*/ 0 w 3433272"/>
              <a:gd name="connsiteY2" fmla="*/ 5944172 h 5944172"/>
            </a:gdLst>
            <a:ahLst/>
            <a:cxnLst>
              <a:cxn ang="0">
                <a:pos x="connsiteX0" y="connsiteY0"/>
              </a:cxn>
              <a:cxn ang="0">
                <a:pos x="connsiteX1" y="connsiteY1"/>
              </a:cxn>
              <a:cxn ang="0">
                <a:pos x="connsiteX2" y="connsiteY2"/>
              </a:cxn>
            </a:cxnLst>
            <a:rect l="l" t="t" r="r" b="b"/>
            <a:pathLst>
              <a:path w="3433272" h="5944172">
                <a:moveTo>
                  <a:pt x="0" y="0"/>
                </a:moveTo>
                <a:lnTo>
                  <a:pt x="3433272" y="0"/>
                </a:lnTo>
                <a:lnTo>
                  <a:pt x="0" y="5944172"/>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358743" y="1376112"/>
            <a:ext cx="3797053" cy="2373155"/>
          </a:xfrm>
          <a:custGeom>
            <a:avLst/>
            <a:gdLst>
              <a:gd name="connsiteX0" fmla="*/ 0 w 3797053"/>
              <a:gd name="connsiteY0" fmla="*/ 0 h 2373155"/>
              <a:gd name="connsiteX1" fmla="*/ 3797053 w 3797053"/>
              <a:gd name="connsiteY1" fmla="*/ 0 h 2373155"/>
              <a:gd name="connsiteX2" fmla="*/ 3797053 w 3797053"/>
              <a:gd name="connsiteY2" fmla="*/ 2373155 h 2373155"/>
              <a:gd name="connsiteX3" fmla="*/ 0 w 3797053"/>
              <a:gd name="connsiteY3" fmla="*/ 2373155 h 2373155"/>
            </a:gdLst>
            <a:ahLst/>
            <a:cxnLst>
              <a:cxn ang="0">
                <a:pos x="connsiteX0" y="connsiteY0"/>
              </a:cxn>
              <a:cxn ang="0">
                <a:pos x="connsiteX1" y="connsiteY1"/>
              </a:cxn>
              <a:cxn ang="0">
                <a:pos x="connsiteX2" y="connsiteY2"/>
              </a:cxn>
              <a:cxn ang="0">
                <a:pos x="connsiteX3" y="connsiteY3"/>
              </a:cxn>
            </a:cxnLst>
            <a:rect l="l" t="t" r="r" b="b"/>
            <a:pathLst>
              <a:path w="3797053" h="2373155">
                <a:moveTo>
                  <a:pt x="0" y="0"/>
                </a:moveTo>
                <a:lnTo>
                  <a:pt x="3797053" y="0"/>
                </a:lnTo>
                <a:lnTo>
                  <a:pt x="3797053" y="2373155"/>
                </a:lnTo>
                <a:lnTo>
                  <a:pt x="0" y="2373155"/>
                </a:lnTo>
                <a:close/>
              </a:path>
            </a:pathLst>
          </a:custGeom>
        </p:spPr>
        <p:txBody>
          <a:bodyPr wrap="square">
            <a:noAutofit/>
          </a:bodyPr>
          <a:lstStyle/>
          <a:p>
            <a:endParaRPr lang="id-ID"/>
          </a:p>
        </p:txBody>
      </p:sp>
    </p:spTree>
    <p:extLst>
      <p:ext uri="{BB962C8B-B14F-4D97-AF65-F5344CB8AC3E}">
        <p14:creationId xmlns:p14="http://schemas.microsoft.com/office/powerpoint/2010/main" val="1490532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628AD-D26E-498C-B19E-0744A134F0D4}" type="datetimeFigureOut">
              <a:rPr lang="id-ID" smtClean="0"/>
              <a:t>24/01/2023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3936113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628AD-D26E-498C-B19E-0744A134F0D4}" type="datetimeFigureOut">
              <a:rPr lang="id-ID" smtClean="0"/>
              <a:t>24/01/2023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907027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24/01/2023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80993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8628AD-D26E-498C-B19E-0744A134F0D4}" type="datetimeFigureOut">
              <a:rPr lang="id-ID" smtClean="0"/>
              <a:t>24/01/2023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904067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29101" y="1"/>
            <a:ext cx="7962900" cy="6857999"/>
          </a:xfrm>
          <a:custGeom>
            <a:avLst/>
            <a:gdLst>
              <a:gd name="connsiteX0" fmla="*/ 6621151 w 7962900"/>
              <a:gd name="connsiteY0" fmla="*/ 0 h 6857999"/>
              <a:gd name="connsiteX1" fmla="*/ 7962900 w 7962900"/>
              <a:gd name="connsiteY1" fmla="*/ 0 h 6857999"/>
              <a:gd name="connsiteX2" fmla="*/ 7962900 w 7962900"/>
              <a:gd name="connsiteY2" fmla="*/ 6857999 h 6857999"/>
              <a:gd name="connsiteX3" fmla="*/ 0 w 7962900"/>
              <a:gd name="connsiteY3" fmla="*/ 6857999 h 6857999"/>
              <a:gd name="connsiteX4" fmla="*/ 3932080 w 7962900"/>
              <a:gd name="connsiteY4" fmla="*/ 6172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2900" h="6857999">
                <a:moveTo>
                  <a:pt x="6621151" y="0"/>
                </a:moveTo>
                <a:lnTo>
                  <a:pt x="7962900" y="0"/>
                </a:lnTo>
                <a:lnTo>
                  <a:pt x="7962900" y="6857999"/>
                </a:lnTo>
                <a:lnTo>
                  <a:pt x="0" y="6857999"/>
                </a:lnTo>
                <a:lnTo>
                  <a:pt x="3932080" y="6172"/>
                </a:lnTo>
                <a:close/>
              </a:path>
            </a:pathLst>
          </a:custGeom>
        </p:spPr>
        <p:txBody>
          <a:bodyPr wrap="square">
            <a:noAutofit/>
          </a:bodyPr>
          <a:lstStyle/>
          <a:p>
            <a:endParaRPr lang="id-ID"/>
          </a:p>
        </p:txBody>
      </p:sp>
    </p:spTree>
    <p:extLst>
      <p:ext uri="{BB962C8B-B14F-4D97-AF65-F5344CB8AC3E}">
        <p14:creationId xmlns:p14="http://schemas.microsoft.com/office/powerpoint/2010/main" val="243978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628AD-D26E-498C-B19E-0744A134F0D4}" type="datetimeFigureOut">
              <a:rPr lang="id-ID" smtClean="0"/>
              <a:t>24/01/2023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22592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88628AD-D26E-498C-B19E-0744A134F0D4}" type="datetimeFigureOut">
              <a:rPr lang="id-ID" smtClean="0"/>
              <a:t>24/01/2023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409032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88628AD-D26E-498C-B19E-0744A134F0D4}" type="datetimeFigureOut">
              <a:rPr lang="id-ID" smtClean="0"/>
              <a:t>24/01/2023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44776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88628AD-D26E-498C-B19E-0744A134F0D4}" type="datetimeFigureOut">
              <a:rPr lang="id-ID" smtClean="0"/>
              <a:t>24/01/2023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406830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628AD-D26E-498C-B19E-0744A134F0D4}" type="datetimeFigureOut">
              <a:rPr lang="id-ID" smtClean="0"/>
              <a:t>24/01/2023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422D84F-B6A4-45EA-8DDE-2D913FC28C32}" type="slidenum">
              <a:rPr lang="id-ID" smtClean="0"/>
              <a:t>‹#›</a:t>
            </a:fld>
            <a:endParaRPr lang="id-ID"/>
          </a:p>
        </p:txBody>
      </p:sp>
    </p:spTree>
    <p:extLst>
      <p:ext uri="{BB962C8B-B14F-4D97-AF65-F5344CB8AC3E}">
        <p14:creationId xmlns:p14="http://schemas.microsoft.com/office/powerpoint/2010/main" val="310078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49944" y="595086"/>
            <a:ext cx="5036457" cy="3236686"/>
          </a:xfrm>
          <a:custGeom>
            <a:avLst/>
            <a:gdLst>
              <a:gd name="connsiteX0" fmla="*/ 0 w 5036457"/>
              <a:gd name="connsiteY0" fmla="*/ 0 h 3236686"/>
              <a:gd name="connsiteX1" fmla="*/ 5036457 w 5036457"/>
              <a:gd name="connsiteY1" fmla="*/ 0 h 3236686"/>
              <a:gd name="connsiteX2" fmla="*/ 5036457 w 5036457"/>
              <a:gd name="connsiteY2" fmla="*/ 3236686 h 3236686"/>
              <a:gd name="connsiteX3" fmla="*/ 0 w 5036457"/>
              <a:gd name="connsiteY3" fmla="*/ 3236686 h 3236686"/>
            </a:gdLst>
            <a:ahLst/>
            <a:cxnLst>
              <a:cxn ang="0">
                <a:pos x="connsiteX0" y="connsiteY0"/>
              </a:cxn>
              <a:cxn ang="0">
                <a:pos x="connsiteX1" y="connsiteY1"/>
              </a:cxn>
              <a:cxn ang="0">
                <a:pos x="connsiteX2" y="connsiteY2"/>
              </a:cxn>
              <a:cxn ang="0">
                <a:pos x="connsiteX3" y="connsiteY3"/>
              </a:cxn>
            </a:cxnLst>
            <a:rect l="l" t="t" r="r" b="b"/>
            <a:pathLst>
              <a:path w="5036457" h="3236686">
                <a:moveTo>
                  <a:pt x="0" y="0"/>
                </a:moveTo>
                <a:lnTo>
                  <a:pt x="5036457" y="0"/>
                </a:lnTo>
                <a:lnTo>
                  <a:pt x="5036457" y="3236686"/>
                </a:lnTo>
                <a:lnTo>
                  <a:pt x="0" y="32366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49944" y="4041832"/>
            <a:ext cx="3106057" cy="1996112"/>
          </a:xfrm>
          <a:custGeom>
            <a:avLst/>
            <a:gdLst>
              <a:gd name="connsiteX0" fmla="*/ 0 w 3106057"/>
              <a:gd name="connsiteY0" fmla="*/ 0 h 1996112"/>
              <a:gd name="connsiteX1" fmla="*/ 3106057 w 3106057"/>
              <a:gd name="connsiteY1" fmla="*/ 0 h 1996112"/>
              <a:gd name="connsiteX2" fmla="*/ 3106057 w 3106057"/>
              <a:gd name="connsiteY2" fmla="*/ 1996112 h 1996112"/>
              <a:gd name="connsiteX3" fmla="*/ 0 w 3106057"/>
              <a:gd name="connsiteY3" fmla="*/ 1996112 h 1996112"/>
            </a:gdLst>
            <a:ahLst/>
            <a:cxnLst>
              <a:cxn ang="0">
                <a:pos x="connsiteX0" y="connsiteY0"/>
              </a:cxn>
              <a:cxn ang="0">
                <a:pos x="connsiteX1" y="connsiteY1"/>
              </a:cxn>
              <a:cxn ang="0">
                <a:pos x="connsiteX2" y="connsiteY2"/>
              </a:cxn>
              <a:cxn ang="0">
                <a:pos x="connsiteX3" y="connsiteY3"/>
              </a:cxn>
            </a:cxnLst>
            <a:rect l="l" t="t" r="r" b="b"/>
            <a:pathLst>
              <a:path w="3106057" h="1996112">
                <a:moveTo>
                  <a:pt x="0" y="0"/>
                </a:moveTo>
                <a:lnTo>
                  <a:pt x="3106057" y="0"/>
                </a:lnTo>
                <a:lnTo>
                  <a:pt x="3106057" y="1996112"/>
                </a:lnTo>
                <a:lnTo>
                  <a:pt x="0" y="1996112"/>
                </a:lnTo>
                <a:close/>
              </a:path>
            </a:pathLst>
          </a:custGeom>
        </p:spPr>
        <p:txBody>
          <a:bodyPr wrap="square">
            <a:noAutofit/>
          </a:bodyPr>
          <a:lstStyle/>
          <a:p>
            <a:endParaRPr lang="id-ID"/>
          </a:p>
        </p:txBody>
      </p:sp>
    </p:spTree>
    <p:extLst>
      <p:ext uri="{BB962C8B-B14F-4D97-AF65-F5344CB8AC3E}">
        <p14:creationId xmlns:p14="http://schemas.microsoft.com/office/powerpoint/2010/main" val="26493705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628AD-D26E-498C-B19E-0744A134F0D4}" type="datetimeFigureOut">
              <a:rPr lang="id-ID" smtClean="0"/>
              <a:t>24/01/2023</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2D84F-B6A4-45EA-8DDE-2D913FC28C32}" type="slidenum">
              <a:rPr lang="id-ID" smtClean="0"/>
              <a:t>‹#›</a:t>
            </a:fld>
            <a:endParaRPr lang="id-ID"/>
          </a:p>
        </p:txBody>
      </p:sp>
    </p:spTree>
    <p:extLst>
      <p:ext uri="{BB962C8B-B14F-4D97-AF65-F5344CB8AC3E}">
        <p14:creationId xmlns:p14="http://schemas.microsoft.com/office/powerpoint/2010/main" val="220464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87" r:id="rId9"/>
    <p:sldLayoutId id="2147483686" r:id="rId10"/>
    <p:sldLayoutId id="2147483685" r:id="rId11"/>
    <p:sldLayoutId id="2147483684" r:id="rId12"/>
    <p:sldLayoutId id="2147483683" r:id="rId13"/>
    <p:sldLayoutId id="2147483682" r:id="rId14"/>
    <p:sldLayoutId id="2147483681" r:id="rId15"/>
    <p:sldLayoutId id="2147483680" r:id="rId16"/>
    <p:sldLayoutId id="2147483679" r:id="rId17"/>
    <p:sldLayoutId id="2147483676" r:id="rId18"/>
    <p:sldLayoutId id="2147483678" r:id="rId19"/>
    <p:sldLayoutId id="2147483675" r:id="rId20"/>
    <p:sldLayoutId id="2147483674" r:id="rId21"/>
    <p:sldLayoutId id="2147483673" r:id="rId22"/>
    <p:sldLayoutId id="2147483672" r:id="rId23"/>
    <p:sldLayoutId id="2147483671" r:id="rId24"/>
    <p:sldLayoutId id="2147483670" r:id="rId25"/>
    <p:sldLayoutId id="2147483677" r:id="rId26"/>
    <p:sldLayoutId id="2147483669" r:id="rId27"/>
    <p:sldLayoutId id="2147483667" r:id="rId28"/>
    <p:sldLayoutId id="2147483666" r:id="rId29"/>
    <p:sldLayoutId id="2147483665" r:id="rId30"/>
    <p:sldLayoutId id="2147483664" r:id="rId31"/>
    <p:sldLayoutId id="2147483663" r:id="rId32"/>
    <p:sldLayoutId id="2147483662" r:id="rId33"/>
    <p:sldLayoutId id="2147483661" r:id="rId34"/>
    <p:sldLayoutId id="2147483656" r:id="rId35"/>
    <p:sldLayoutId id="2147483657" r:id="rId36"/>
    <p:sldLayoutId id="2147483658" r:id="rId37"/>
    <p:sldLayoutId id="2147483659" r:id="rId38"/>
    <p:sldLayoutId id="2147483668"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s://www.hm.ee/et/taks"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47" r="2047"/>
          <a:stretch>
            <a:fillRect/>
          </a:stretch>
        </p:blipFill>
        <p:spPr/>
      </p:pic>
      <p:sp>
        <p:nvSpPr>
          <p:cNvPr id="8" name="Freeform 5"/>
          <p:cNvSpPr>
            <a:spLocks/>
          </p:cNvSpPr>
          <p:nvPr/>
        </p:nvSpPr>
        <p:spPr bwMode="auto">
          <a:xfrm>
            <a:off x="0" y="0"/>
            <a:ext cx="6220447" cy="6858000"/>
          </a:xfrm>
          <a:custGeom>
            <a:avLst/>
            <a:gdLst>
              <a:gd name="T0" fmla="*/ 0 w 722"/>
              <a:gd name="T1" fmla="*/ 0 h 796"/>
              <a:gd name="T2" fmla="*/ 722 w 722"/>
              <a:gd name="T3" fmla="*/ 0 h 796"/>
              <a:gd name="T4" fmla="*/ 273 w 722"/>
              <a:gd name="T5" fmla="*/ 796 h 796"/>
              <a:gd name="T6" fmla="*/ 0 w 722"/>
              <a:gd name="T7" fmla="*/ 796 h 796"/>
              <a:gd name="T8" fmla="*/ 0 w 722"/>
              <a:gd name="T9" fmla="*/ 0 h 796"/>
            </a:gdLst>
            <a:ahLst/>
            <a:cxnLst>
              <a:cxn ang="0">
                <a:pos x="T0" y="T1"/>
              </a:cxn>
              <a:cxn ang="0">
                <a:pos x="T2" y="T3"/>
              </a:cxn>
              <a:cxn ang="0">
                <a:pos x="T4" y="T5"/>
              </a:cxn>
              <a:cxn ang="0">
                <a:pos x="T6" y="T7"/>
              </a:cxn>
              <a:cxn ang="0">
                <a:pos x="T8" y="T9"/>
              </a:cxn>
            </a:cxnLst>
            <a:rect l="0" t="0" r="r" b="b"/>
            <a:pathLst>
              <a:path w="722" h="796">
                <a:moveTo>
                  <a:pt x="0" y="0"/>
                </a:moveTo>
                <a:lnTo>
                  <a:pt x="722" y="0"/>
                </a:lnTo>
                <a:lnTo>
                  <a:pt x="273" y="796"/>
                </a:lnTo>
                <a:lnTo>
                  <a:pt x="0" y="796"/>
                </a:lnTo>
                <a:lnTo>
                  <a:pt x="0" y="0"/>
                </a:lnTo>
                <a:close/>
              </a:path>
            </a:pathLst>
          </a:custGeom>
          <a:solidFill>
            <a:schemeClr val="bg1">
              <a:lumMod val="95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6"/>
          <p:cNvSpPr>
            <a:spLocks/>
          </p:cNvSpPr>
          <p:nvPr/>
        </p:nvSpPr>
        <p:spPr bwMode="auto">
          <a:xfrm>
            <a:off x="0" y="3429000"/>
            <a:ext cx="4299176" cy="3429000"/>
          </a:xfrm>
          <a:custGeom>
            <a:avLst/>
            <a:gdLst>
              <a:gd name="T0" fmla="*/ 499 w 499"/>
              <a:gd name="T1" fmla="*/ 0 h 398"/>
              <a:gd name="T2" fmla="*/ 226 w 499"/>
              <a:gd name="T3" fmla="*/ 0 h 398"/>
              <a:gd name="T4" fmla="*/ 0 w 499"/>
              <a:gd name="T5" fmla="*/ 398 h 398"/>
              <a:gd name="T6" fmla="*/ 273 w 499"/>
              <a:gd name="T7" fmla="*/ 398 h 398"/>
              <a:gd name="T8" fmla="*/ 499 w 499"/>
              <a:gd name="T9" fmla="*/ 0 h 398"/>
            </a:gdLst>
            <a:ahLst/>
            <a:cxnLst>
              <a:cxn ang="0">
                <a:pos x="T0" y="T1"/>
              </a:cxn>
              <a:cxn ang="0">
                <a:pos x="T2" y="T3"/>
              </a:cxn>
              <a:cxn ang="0">
                <a:pos x="T4" y="T5"/>
              </a:cxn>
              <a:cxn ang="0">
                <a:pos x="T6" y="T7"/>
              </a:cxn>
              <a:cxn ang="0">
                <a:pos x="T8" y="T9"/>
              </a:cxn>
            </a:cxnLst>
            <a:rect l="0" t="0" r="r" b="b"/>
            <a:pathLst>
              <a:path w="499" h="398">
                <a:moveTo>
                  <a:pt x="499" y="0"/>
                </a:moveTo>
                <a:lnTo>
                  <a:pt x="226" y="0"/>
                </a:lnTo>
                <a:lnTo>
                  <a:pt x="0" y="398"/>
                </a:lnTo>
                <a:lnTo>
                  <a:pt x="273" y="398"/>
                </a:lnTo>
                <a:lnTo>
                  <a:pt x="499" y="0"/>
                </a:lnTo>
                <a:close/>
              </a:path>
            </a:pathLst>
          </a:custGeom>
          <a:solidFill>
            <a:schemeClr val="bg1"/>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7"/>
          <p:cNvSpPr>
            <a:spLocks/>
          </p:cNvSpPr>
          <p:nvPr/>
        </p:nvSpPr>
        <p:spPr bwMode="auto">
          <a:xfrm>
            <a:off x="4229955" y="-6350"/>
            <a:ext cx="2619136" cy="3429000"/>
          </a:xfrm>
          <a:custGeom>
            <a:avLst/>
            <a:gdLst>
              <a:gd name="T0" fmla="*/ 0 w 304"/>
              <a:gd name="T1" fmla="*/ 398 h 398"/>
              <a:gd name="T2" fmla="*/ 74 w 304"/>
              <a:gd name="T3" fmla="*/ 398 h 398"/>
              <a:gd name="T4" fmla="*/ 304 w 304"/>
              <a:gd name="T5" fmla="*/ 0 h 398"/>
              <a:gd name="T6" fmla="*/ 223 w 304"/>
              <a:gd name="T7" fmla="*/ 0 h 398"/>
              <a:gd name="T8" fmla="*/ 0 w 304"/>
              <a:gd name="T9" fmla="*/ 398 h 398"/>
            </a:gdLst>
            <a:ahLst/>
            <a:cxnLst>
              <a:cxn ang="0">
                <a:pos x="T0" y="T1"/>
              </a:cxn>
              <a:cxn ang="0">
                <a:pos x="T2" y="T3"/>
              </a:cxn>
              <a:cxn ang="0">
                <a:pos x="T4" y="T5"/>
              </a:cxn>
              <a:cxn ang="0">
                <a:pos x="T6" y="T7"/>
              </a:cxn>
              <a:cxn ang="0">
                <a:pos x="T8" y="T9"/>
              </a:cxn>
            </a:cxnLst>
            <a:rect l="0" t="0" r="r" b="b"/>
            <a:pathLst>
              <a:path w="304" h="398">
                <a:moveTo>
                  <a:pt x="0" y="398"/>
                </a:moveTo>
                <a:lnTo>
                  <a:pt x="74" y="398"/>
                </a:lnTo>
                <a:lnTo>
                  <a:pt x="304" y="0"/>
                </a:lnTo>
                <a:lnTo>
                  <a:pt x="223" y="0"/>
                </a:lnTo>
                <a:lnTo>
                  <a:pt x="0" y="398"/>
                </a:lnTo>
                <a:close/>
              </a:path>
            </a:pathLst>
          </a:custGeom>
          <a:solidFill>
            <a:srgbClr val="006DB5"/>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8"/>
          <p:cNvSpPr>
            <a:spLocks/>
          </p:cNvSpPr>
          <p:nvPr/>
        </p:nvSpPr>
        <p:spPr bwMode="auto">
          <a:xfrm>
            <a:off x="10356879" y="3713311"/>
            <a:ext cx="1835121" cy="3144689"/>
          </a:xfrm>
          <a:custGeom>
            <a:avLst/>
            <a:gdLst>
              <a:gd name="T0" fmla="*/ 213 w 213"/>
              <a:gd name="T1" fmla="*/ 0 h 365"/>
              <a:gd name="T2" fmla="*/ 0 w 213"/>
              <a:gd name="T3" fmla="*/ 365 h 365"/>
              <a:gd name="T4" fmla="*/ 213 w 213"/>
              <a:gd name="T5" fmla="*/ 365 h 365"/>
              <a:gd name="T6" fmla="*/ 213 w 213"/>
              <a:gd name="T7" fmla="*/ 0 h 365"/>
            </a:gdLst>
            <a:ahLst/>
            <a:cxnLst>
              <a:cxn ang="0">
                <a:pos x="T0" y="T1"/>
              </a:cxn>
              <a:cxn ang="0">
                <a:pos x="T2" y="T3"/>
              </a:cxn>
              <a:cxn ang="0">
                <a:pos x="T4" y="T5"/>
              </a:cxn>
              <a:cxn ang="0">
                <a:pos x="T6" y="T7"/>
              </a:cxn>
            </a:cxnLst>
            <a:rect l="0" t="0" r="r" b="b"/>
            <a:pathLst>
              <a:path w="213" h="365">
                <a:moveTo>
                  <a:pt x="213" y="0"/>
                </a:moveTo>
                <a:lnTo>
                  <a:pt x="0" y="365"/>
                </a:lnTo>
                <a:lnTo>
                  <a:pt x="213" y="365"/>
                </a:lnTo>
                <a:lnTo>
                  <a:pt x="213" y="0"/>
                </a:lnTo>
                <a:close/>
              </a:path>
            </a:pathLst>
          </a:custGeom>
          <a:solidFill>
            <a:srgbClr val="48516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TextBox 18"/>
          <p:cNvSpPr txBox="1"/>
          <p:nvPr/>
        </p:nvSpPr>
        <p:spPr>
          <a:xfrm>
            <a:off x="950389" y="531787"/>
            <a:ext cx="3953334" cy="2800767"/>
          </a:xfrm>
          <a:prstGeom prst="rect">
            <a:avLst/>
          </a:prstGeom>
          <a:noFill/>
        </p:spPr>
        <p:txBody>
          <a:bodyPr wrap="square" rtlCol="0">
            <a:spAutoFit/>
          </a:bodyPr>
          <a:lstStyle/>
          <a:p>
            <a:r>
              <a:rPr lang="et-EE" sz="2800" dirty="0">
                <a:solidFill>
                  <a:srgbClr val="006DB5"/>
                </a:solidFill>
                <a:latin typeface="Lato" panose="020F0502020204030203" pitchFamily="34" charset="0"/>
                <a:ea typeface="Lato" panose="020F0502020204030203" pitchFamily="34" charset="0"/>
                <a:cs typeface="Lato" panose="020F0502020204030203" pitchFamily="34" charset="0"/>
              </a:rPr>
              <a:t>TEADUS- JA ARENDUSTEGEVUSE KORRALDUSE SEADUSE EELNÕU</a:t>
            </a:r>
          </a:p>
          <a:p>
            <a:endParaRPr lang="et-EE" sz="2800" dirty="0">
              <a:solidFill>
                <a:srgbClr val="006DB5"/>
              </a:solidFill>
              <a:latin typeface="Lato" panose="020F0502020204030203" pitchFamily="34" charset="0"/>
              <a:ea typeface="Lato" panose="020F0502020204030203" pitchFamily="34" charset="0"/>
              <a:cs typeface="Lato" panose="020F0502020204030203" pitchFamily="34" charset="0"/>
            </a:endParaRPr>
          </a:p>
          <a:p>
            <a:r>
              <a:rPr lang="et-EE" sz="3600" dirty="0">
                <a:solidFill>
                  <a:srgbClr val="006DB5"/>
                </a:solidFill>
                <a:latin typeface="Lato" panose="020F0502020204030203" pitchFamily="34" charset="0"/>
                <a:ea typeface="Lato" panose="020F0502020204030203" pitchFamily="34" charset="0"/>
                <a:cs typeface="Lato" panose="020F0502020204030203" pitchFamily="34" charset="0"/>
              </a:rPr>
              <a:t>MÕISTED</a:t>
            </a:r>
            <a:endParaRPr lang="id-ID" sz="3600" dirty="0">
              <a:solidFill>
                <a:srgbClr val="006DB5"/>
              </a:solidFill>
              <a:latin typeface="Lato" panose="020F0502020204030203" pitchFamily="34" charset="0"/>
              <a:ea typeface="Lato" panose="020F0502020204030203" pitchFamily="34" charset="0"/>
              <a:cs typeface="Lato" panose="020F0502020204030203" pitchFamily="34" charset="0"/>
            </a:endParaRPr>
          </a:p>
        </p:txBody>
      </p:sp>
      <p:sp>
        <p:nvSpPr>
          <p:cNvPr id="23" name="TextBox 22"/>
          <p:cNvSpPr txBox="1"/>
          <p:nvPr/>
        </p:nvSpPr>
        <p:spPr>
          <a:xfrm>
            <a:off x="276620" y="4268564"/>
            <a:ext cx="1664238" cy="338554"/>
          </a:xfrm>
          <a:prstGeom prst="rect">
            <a:avLst/>
          </a:prstGeom>
          <a:noFill/>
        </p:spPr>
        <p:txBody>
          <a:bodyPr wrap="none" rtlCol="0">
            <a:spAutoFit/>
          </a:bodyPr>
          <a:lstStyle/>
          <a:p>
            <a:r>
              <a:rPr lang="et-EE" sz="1600" dirty="0">
                <a:solidFill>
                  <a:srgbClr val="006DB5"/>
                </a:solidFill>
                <a:latin typeface="Lato Heavy" panose="020F0502020204030203" pitchFamily="34" charset="0"/>
                <a:ea typeface="Lato Heavy" panose="020F0502020204030203" pitchFamily="34" charset="0"/>
                <a:cs typeface="Lato Heavy" panose="020F0502020204030203" pitchFamily="34" charset="0"/>
              </a:rPr>
              <a:t>Mariann Saaliste</a:t>
            </a:r>
            <a:endParaRPr lang="id-ID" sz="1600" dirty="0">
              <a:solidFill>
                <a:srgbClr val="006DB5"/>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4" name="Pil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42" y="5651484"/>
            <a:ext cx="1965384" cy="787456"/>
          </a:xfrm>
          <a:prstGeom prst="rect">
            <a:avLst/>
          </a:prstGeom>
        </p:spPr>
      </p:pic>
    </p:spTree>
    <p:extLst>
      <p:ext uri="{BB962C8B-B14F-4D97-AF65-F5344CB8AC3E}">
        <p14:creationId xmlns:p14="http://schemas.microsoft.com/office/powerpoint/2010/main" val="199014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18320" y="741778"/>
            <a:ext cx="64925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3600" dirty="0">
                <a:solidFill>
                  <a:srgbClr val="485160"/>
                </a:solidFill>
                <a:latin typeface="Lato" panose="020F0502020204030203" pitchFamily="34" charset="0"/>
                <a:ea typeface="Lato" panose="020F0502020204030203" pitchFamily="34" charset="0"/>
                <a:cs typeface="Lato" panose="020F0502020204030203" pitchFamily="34" charset="0"/>
              </a:rPr>
              <a:t>Mõisted kehtivas </a:t>
            </a:r>
            <a:r>
              <a:rPr lang="et-EE" sz="3600" dirty="0" err="1">
                <a:solidFill>
                  <a:srgbClr val="485160"/>
                </a:solidFill>
                <a:latin typeface="Lato" panose="020F0502020204030203" pitchFamily="34" charset="0"/>
                <a:ea typeface="Lato" panose="020F0502020204030203" pitchFamily="34" charset="0"/>
                <a:cs typeface="Lato" panose="020F0502020204030203" pitchFamily="34" charset="0"/>
              </a:rPr>
              <a:t>TAKSis</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587" r="20587"/>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2024745" y="2001076"/>
            <a:ext cx="6492560" cy="310854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rPr>
              <a:t>Alusuuringud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800" dirty="0">
                <a:solidFill>
                  <a:prstClr val="black"/>
                </a:solidFill>
                <a:latin typeface="Calibri" panose="020F0502020204030204"/>
              </a:rPr>
              <a:t>Arendustegevus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rPr>
              <a:t>Baasfinantseerimine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800" dirty="0">
                <a:solidFill>
                  <a:prstClr val="black"/>
                </a:solidFill>
                <a:latin typeface="Calibri" panose="020F0502020204030204"/>
              </a:rPr>
              <a:t>Innovatsioon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rPr>
              <a:t>Rakendusuuringud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800" dirty="0">
                <a:solidFill>
                  <a:prstClr val="black"/>
                </a:solidFill>
                <a:latin typeface="Calibri" panose="020F0502020204030204"/>
              </a:rPr>
              <a:t>Teadustegevus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800" dirty="0">
                <a:solidFill>
                  <a:prstClr val="black"/>
                </a:solidFill>
                <a:latin typeface="Calibri" panose="020F0502020204030204"/>
              </a:rPr>
              <a:t>U</a:t>
            </a:r>
            <a:r>
              <a:rPr kumimoji="0" lang="et-EE" sz="2800" b="0" i="0" u="none" strike="noStrike" kern="1200" cap="none" spc="0" normalizeH="0" baseline="0" noProof="0" dirty="0" err="1">
                <a:ln>
                  <a:noFill/>
                </a:ln>
                <a:solidFill>
                  <a:prstClr val="black"/>
                </a:solidFill>
                <a:effectLst/>
                <a:uLnTx/>
                <a:uFillTx/>
                <a:latin typeface="Calibri" panose="020F0502020204030204"/>
                <a:ea typeface="+mn-ea"/>
                <a:cs typeface="+mn-cs"/>
              </a:rPr>
              <a:t>urimistoetus</a:t>
            </a:r>
            <a:endPar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58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22298" y="209917"/>
            <a:ext cx="64925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Ettepanekud mõisteteks töörühmadest</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198" r="19198"/>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2092419" y="1878996"/>
            <a:ext cx="6492560" cy="415498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400" dirty="0">
                <a:solidFill>
                  <a:prstClr val="black"/>
                </a:solidFill>
                <a:latin typeface="Calibri" panose="020F0502020204030204"/>
              </a:rPr>
              <a:t>Tehnoloogilise valmisoleku tasemed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400" b="1" dirty="0">
                <a:latin typeface="Calibri" panose="020F0502020204030204"/>
              </a:rPr>
              <a:t>Teadus- ja arendustegevus</a:t>
            </a:r>
            <a:endParaRPr kumimoji="0" lang="et-EE" sz="2400" b="1" i="0" u="none" strike="noStrike" kern="1200" cap="none" spc="0" normalizeH="0" baseline="0" noProof="0" dirty="0">
              <a:ln>
                <a:noFill/>
              </a:ln>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Poliitikaanalüüs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400" b="1" dirty="0">
                <a:solidFill>
                  <a:prstClr val="black"/>
                </a:solidFill>
                <a:latin typeface="Calibri" panose="020F0502020204030204"/>
              </a:rPr>
              <a:t>Tehnoloogiline arendustegevus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Teadus- ja arendustegevust toetavad tegevused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400" b="1" dirty="0">
                <a:solidFill>
                  <a:prstClr val="black"/>
                </a:solidFill>
                <a:latin typeface="Calibri" panose="020F0502020204030204"/>
              </a:rPr>
              <a:t>Uurimistegevus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Turukauged ja turulähedased uuringud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400" b="1" dirty="0">
                <a:solidFill>
                  <a:prstClr val="black"/>
                </a:solidFill>
                <a:latin typeface="Calibri" panose="020F0502020204030204"/>
              </a:rPr>
              <a:t>Eksperimentaalarendus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Tootearendus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t-EE" sz="2400" dirty="0">
                <a:solidFill>
                  <a:prstClr val="black"/>
                </a:solidFill>
                <a:latin typeface="Calibri" panose="020F0502020204030204"/>
              </a:rPr>
              <a:t>Katse- ja arendustööd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400" b="1" i="0" u="none" strike="noStrike" kern="1200" cap="none" spc="0" normalizeH="0" baseline="0" noProof="0" dirty="0">
                <a:ln>
                  <a:noFill/>
                </a:ln>
                <a:solidFill>
                  <a:prstClr val="black"/>
                </a:solidFill>
                <a:effectLst/>
                <a:uLnTx/>
                <a:uFillTx/>
                <a:latin typeface="Calibri" panose="020F0502020204030204"/>
                <a:ea typeface="+mn-ea"/>
                <a:cs typeface="+mn-cs"/>
              </a:rPr>
              <a:t>Teadusinformatsioon</a:t>
            </a:r>
          </a:p>
        </p:txBody>
      </p:sp>
    </p:spTree>
    <p:extLst>
      <p:ext uri="{BB962C8B-B14F-4D97-AF65-F5344CB8AC3E}">
        <p14:creationId xmlns:p14="http://schemas.microsoft.com/office/powerpoint/2010/main" val="32251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22298" y="209917"/>
            <a:ext cx="64925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Ettepanekud mõisteteks töörühmadest (2)</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375" r="34375"/>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2177045" y="1388109"/>
            <a:ext cx="6492560" cy="458587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12. Teadmus- ja tehnoloogiasiire</a:t>
            </a: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13. </a:t>
            </a:r>
            <a:r>
              <a:rPr lang="et-EE" sz="2400" b="1" dirty="0">
                <a:solidFill>
                  <a:prstClr val="black"/>
                </a:solidFill>
                <a:latin typeface="Calibri" panose="020F0502020204030204"/>
              </a:rPr>
              <a:t>Teadmussiire</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14. </a:t>
            </a:r>
            <a:r>
              <a:rPr kumimoji="0" lang="et-EE" sz="2400" b="1" i="0" u="none" strike="noStrike" kern="1200" cap="none" spc="0" normalizeH="0" baseline="0" noProof="0" dirty="0">
                <a:ln>
                  <a:noFill/>
                </a:ln>
                <a:solidFill>
                  <a:prstClr val="black"/>
                </a:solidFill>
                <a:effectLst/>
                <a:uLnTx/>
                <a:uFillTx/>
                <a:latin typeface="Calibri" panose="020F0502020204030204"/>
                <a:ea typeface="+mn-ea"/>
                <a:cs typeface="+mn-cs"/>
              </a:rPr>
              <a:t>Teaduskommunikatsioon</a:t>
            </a: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15. Avalik hüve/</a:t>
            </a:r>
            <a:r>
              <a:rPr lang="et-EE" sz="2400" b="1" dirty="0">
                <a:solidFill>
                  <a:prstClr val="black"/>
                </a:solidFill>
                <a:latin typeface="Calibri" panose="020F0502020204030204"/>
              </a:rPr>
              <a:t>avalik huvi</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16. Avatud teadus</a:t>
            </a: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17. Avaandmed</a:t>
            </a: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18. Teadusandmete </a:t>
            </a:r>
            <a:r>
              <a:rPr lang="et-EE" sz="2400" dirty="0" err="1">
                <a:solidFill>
                  <a:prstClr val="black"/>
                </a:solidFill>
                <a:latin typeface="Calibri" panose="020F0502020204030204"/>
              </a:rPr>
              <a:t>repositoorium</a:t>
            </a:r>
            <a:endParaRPr lang="et-EE" sz="2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19. </a:t>
            </a:r>
            <a:r>
              <a:rPr lang="et-EE" sz="2400" b="1" dirty="0">
                <a:solidFill>
                  <a:prstClr val="black"/>
                </a:solidFill>
                <a:latin typeface="Calibri" panose="020F0502020204030204"/>
              </a:rPr>
              <a:t>Teaduseetika</a:t>
            </a: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20. </a:t>
            </a:r>
            <a:r>
              <a:rPr lang="et-EE" sz="2400" b="1" dirty="0">
                <a:solidFill>
                  <a:prstClr val="black"/>
                </a:solidFill>
                <a:latin typeface="Calibri" panose="020F0502020204030204"/>
              </a:rPr>
              <a:t>Hea teadustava</a:t>
            </a: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21. </a:t>
            </a:r>
            <a:r>
              <a:rPr lang="et-EE" sz="2400" b="1" dirty="0">
                <a:solidFill>
                  <a:prstClr val="black"/>
                </a:solidFill>
                <a:latin typeface="Calibri" panose="020F0502020204030204"/>
              </a:rPr>
              <a:t>Teadus- ja arendustegevuse valdkonnad</a:t>
            </a:r>
            <a:endParaRPr lang="et-EE" sz="2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t-EE" sz="2400" dirty="0">
                <a:solidFill>
                  <a:prstClr val="black"/>
                </a:solidFill>
                <a:latin typeface="Calibri" panose="020F0502020204030204"/>
              </a:rPr>
              <a:t>22. </a:t>
            </a:r>
            <a:r>
              <a:rPr lang="et-EE" sz="2400" b="1" dirty="0">
                <a:solidFill>
                  <a:prstClr val="black"/>
                </a:solidFill>
                <a:latin typeface="Calibri" panose="020F0502020204030204"/>
              </a:rPr>
              <a:t>Teadusuuringute taristu</a:t>
            </a:r>
            <a:endParaRPr lang="et-EE" sz="24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36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359482" y="741778"/>
            <a:ext cx="64925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Ülesanne töörühmale</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968" r="19968"/>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2118402" y="1874728"/>
            <a:ext cx="6019990" cy="3108543"/>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800" dirty="0">
                <a:solidFill>
                  <a:prstClr val="black"/>
                </a:solidFill>
                <a:latin typeface="Calibri" panose="020F0502020204030204"/>
              </a:rPr>
              <a:t>Mõistete koosseis </a:t>
            </a:r>
            <a:r>
              <a:rPr lang="et-EE" sz="2800" dirty="0" err="1">
                <a:solidFill>
                  <a:prstClr val="black"/>
                </a:solidFill>
                <a:latin typeface="Calibri" panose="020F0502020204030204"/>
              </a:rPr>
              <a:t>TAKSis</a:t>
            </a:r>
            <a:endParaRPr lang="et-EE" sz="2800" dirty="0">
              <a:solidFill>
                <a:prstClr val="black"/>
              </a:solidFill>
              <a:latin typeface="Calibri" panose="020F0502020204030204"/>
            </a:endParaRP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800" dirty="0">
                <a:solidFill>
                  <a:prstClr val="black"/>
                </a:solidFill>
                <a:latin typeface="Calibri" panose="020F0502020204030204"/>
              </a:rPr>
              <a:t>Ettepanekud mõistete defineerimiseks</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endParaRPr lang="et-EE" sz="28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t-EE" sz="2800" dirty="0">
                <a:solidFill>
                  <a:prstClr val="black"/>
                </a:solidFill>
                <a:latin typeface="Calibri" panose="020F0502020204030204"/>
              </a:rPr>
              <a:t>Kirjalikud ettepanekud hiljemalt 17.12.2021!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09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359482" y="741778"/>
            <a:ext cx="64925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TAKS edasine ajakava</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748" r="30748"/>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2118402" y="1874728"/>
            <a:ext cx="5924057" cy="3785652"/>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saatmine töörühmadele - detsembri 4.nädal</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Arutelud töörühmadega – jaanuari 2.nädal</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arutelu TAKS juhtrühmas – 24.01.2022</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arutelu TPK/IPK – jaanuari viimane nädal</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tutvustamine </a:t>
            </a:r>
            <a:r>
              <a:rPr lang="et-EE" sz="2000" dirty="0" err="1">
                <a:solidFill>
                  <a:prstClr val="black"/>
                </a:solidFill>
                <a:latin typeface="Calibri" panose="020F0502020204030204"/>
              </a:rPr>
              <a:t>TANile</a:t>
            </a:r>
            <a:r>
              <a:rPr lang="et-EE" sz="2000" dirty="0">
                <a:solidFill>
                  <a:prstClr val="black"/>
                </a:solidFill>
                <a:latin typeface="Calibri" panose="020F0502020204030204"/>
              </a:rPr>
              <a:t> – 15.02.2022</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esitamine HTM juhtkonda – 31.03.2022</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saatmine majavälisele kooskõlastusele – II kvartal</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Vabariigi Valitsuses – II kv 2022</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Eelnõu Riigikogus – III-IV kvartal</a:t>
            </a: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lang="et-EE" sz="2000" dirty="0">
                <a:solidFill>
                  <a:prstClr val="black"/>
                </a:solidFill>
                <a:latin typeface="Calibri" panose="020F0502020204030204"/>
              </a:rPr>
              <a:t>Seaduse jõustumine 2023. I kvartal</a:t>
            </a:r>
          </a:p>
        </p:txBody>
      </p:sp>
    </p:spTree>
    <p:extLst>
      <p:ext uri="{BB962C8B-B14F-4D97-AF65-F5344CB8AC3E}">
        <p14:creationId xmlns:p14="http://schemas.microsoft.com/office/powerpoint/2010/main" val="109109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34857" y="-14514"/>
            <a:ext cx="1886857" cy="6872514"/>
          </a:xfrm>
          <a:custGeom>
            <a:avLst/>
            <a:gdLst>
              <a:gd name="connsiteX0" fmla="*/ 0 w 1190172"/>
              <a:gd name="connsiteY0" fmla="*/ 0 h 6858000"/>
              <a:gd name="connsiteX1" fmla="*/ 1190172 w 1190172"/>
              <a:gd name="connsiteY1" fmla="*/ 0 h 6858000"/>
              <a:gd name="connsiteX2" fmla="*/ 1190172 w 1190172"/>
              <a:gd name="connsiteY2" fmla="*/ 6858000 h 6858000"/>
              <a:gd name="connsiteX3" fmla="*/ 0 w 1190172"/>
              <a:gd name="connsiteY3" fmla="*/ 6858000 h 6858000"/>
              <a:gd name="connsiteX4" fmla="*/ 0 w 1190172"/>
              <a:gd name="connsiteY4" fmla="*/ 0 h 6858000"/>
              <a:gd name="connsiteX0" fmla="*/ 0 w 1886857"/>
              <a:gd name="connsiteY0" fmla="*/ 14514 h 6872514"/>
              <a:gd name="connsiteX1" fmla="*/ 1886857 w 1886857"/>
              <a:gd name="connsiteY1" fmla="*/ 0 h 6872514"/>
              <a:gd name="connsiteX2" fmla="*/ 1190172 w 1886857"/>
              <a:gd name="connsiteY2" fmla="*/ 6872514 h 6872514"/>
              <a:gd name="connsiteX3" fmla="*/ 0 w 1886857"/>
              <a:gd name="connsiteY3" fmla="*/ 6872514 h 6872514"/>
              <a:gd name="connsiteX4" fmla="*/ 0 w 1886857"/>
              <a:gd name="connsiteY4" fmla="*/ 14514 h 6872514"/>
              <a:gd name="connsiteX0" fmla="*/ 0 w 1886857"/>
              <a:gd name="connsiteY0" fmla="*/ 14514 h 6872514"/>
              <a:gd name="connsiteX1" fmla="*/ 1886857 w 1886857"/>
              <a:gd name="connsiteY1" fmla="*/ 0 h 6872514"/>
              <a:gd name="connsiteX2" fmla="*/ 827315 w 1886857"/>
              <a:gd name="connsiteY2" fmla="*/ 6872514 h 6872514"/>
              <a:gd name="connsiteX3" fmla="*/ 0 w 1886857"/>
              <a:gd name="connsiteY3" fmla="*/ 6872514 h 6872514"/>
              <a:gd name="connsiteX4" fmla="*/ 0 w 1886857"/>
              <a:gd name="connsiteY4" fmla="*/ 14514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857" h="6872514">
                <a:moveTo>
                  <a:pt x="0" y="14514"/>
                </a:moveTo>
                <a:lnTo>
                  <a:pt x="1886857" y="0"/>
                </a:lnTo>
                <a:lnTo>
                  <a:pt x="827315" y="6872514"/>
                </a:lnTo>
                <a:lnTo>
                  <a:pt x="0" y="6872514"/>
                </a:lnTo>
                <a:lnTo>
                  <a:pt x="0" y="14514"/>
                </a:lnTo>
                <a:close/>
              </a:path>
            </a:pathLst>
          </a:custGeom>
          <a:solidFill>
            <a:srgbClr val="006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7931214" y="1586728"/>
            <a:ext cx="1646605" cy="769441"/>
          </a:xfrm>
          <a:prstGeom prst="rect">
            <a:avLst/>
          </a:prstGeom>
          <a:noFill/>
        </p:spPr>
        <p:txBody>
          <a:bodyPr wrap="none" rtlCol="0">
            <a:spAutoFit/>
          </a:bodyPr>
          <a:lstStyle/>
          <a:p>
            <a:r>
              <a:rPr lang="et-EE" sz="4400" dirty="0">
                <a:solidFill>
                  <a:srgbClr val="006DB5"/>
                </a:solidFill>
                <a:latin typeface="Lato" panose="020F0502020204030203" pitchFamily="34" charset="0"/>
                <a:ea typeface="Lato" panose="020F0502020204030203" pitchFamily="34" charset="0"/>
                <a:cs typeface="Lato" panose="020F0502020204030203" pitchFamily="34" charset="0"/>
              </a:rPr>
              <a:t>Tänan</a:t>
            </a:r>
            <a:endParaRPr lang="id-ID" sz="4400" dirty="0">
              <a:solidFill>
                <a:srgbClr val="006DB5"/>
              </a:solidFill>
              <a:latin typeface="Lato" panose="020F0502020204030203" pitchFamily="34" charset="0"/>
              <a:ea typeface="Lato" panose="020F0502020204030203" pitchFamily="34" charset="0"/>
              <a:cs typeface="Lato" panose="020F0502020204030203" pitchFamily="34" charset="0"/>
            </a:endParaRPr>
          </a:p>
        </p:txBody>
      </p:sp>
      <p:grpSp>
        <p:nvGrpSpPr>
          <p:cNvPr id="9" name="Group 8"/>
          <p:cNvGrpSpPr/>
          <p:nvPr/>
        </p:nvGrpSpPr>
        <p:grpSpPr>
          <a:xfrm flipH="1">
            <a:off x="9286417" y="2362201"/>
            <a:ext cx="2905583" cy="4495800"/>
            <a:chOff x="-1" y="2362201"/>
            <a:chExt cx="2905583" cy="4495800"/>
          </a:xfrm>
        </p:grpSpPr>
        <p:sp>
          <p:nvSpPr>
            <p:cNvPr id="10" name="Freeform 9"/>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solidFill>
              <a:srgbClr val="485160"/>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0"/>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chemeClr val="bg1">
                <a:lumMod val="9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pic>
        <p:nvPicPr>
          <p:cNvPr id="3" name="Pildi kohatäide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8795" t="8" r="1683" b="-8"/>
          <a:stretch/>
        </p:blipFill>
        <p:spPr/>
      </p:pic>
      <p:sp>
        <p:nvSpPr>
          <p:cNvPr id="13" name="Form"/>
          <p:cNvSpPr/>
          <p:nvPr/>
        </p:nvSpPr>
        <p:spPr>
          <a:xfrm>
            <a:off x="6653461" y="4500624"/>
            <a:ext cx="304802" cy="304640"/>
          </a:xfrm>
          <a:custGeom>
            <a:avLst/>
            <a:gdLst/>
            <a:ahLst/>
            <a:cxnLst>
              <a:cxn ang="0">
                <a:pos x="wd2" y="hd2"/>
              </a:cxn>
              <a:cxn ang="5400000">
                <a:pos x="wd2" y="hd2"/>
              </a:cxn>
              <a:cxn ang="10800000">
                <a:pos x="wd2" y="hd2"/>
              </a:cxn>
              <a:cxn ang="16200000">
                <a:pos x="wd2" y="hd2"/>
              </a:cxn>
            </a:cxnLst>
            <a:rect l="0" t="0" r="r" b="b"/>
            <a:pathLst>
              <a:path w="19684" h="21600" extrusionOk="0">
                <a:moveTo>
                  <a:pt x="9842" y="0"/>
                </a:moveTo>
                <a:cubicBezTo>
                  <a:pt x="7317" y="0"/>
                  <a:pt x="4791" y="1052"/>
                  <a:pt x="2875" y="3156"/>
                </a:cubicBezTo>
                <a:cubicBezTo>
                  <a:pt x="-958" y="7364"/>
                  <a:pt x="-958" y="14248"/>
                  <a:pt x="2875" y="18455"/>
                </a:cubicBezTo>
                <a:cubicBezTo>
                  <a:pt x="4808" y="20541"/>
                  <a:pt x="7309" y="21600"/>
                  <a:pt x="9842" y="21600"/>
                </a:cubicBezTo>
                <a:cubicBezTo>
                  <a:pt x="12375" y="21600"/>
                  <a:pt x="14876" y="20541"/>
                  <a:pt x="16809" y="18455"/>
                </a:cubicBezTo>
                <a:cubicBezTo>
                  <a:pt x="20642" y="14248"/>
                  <a:pt x="20642" y="7364"/>
                  <a:pt x="16809" y="3156"/>
                </a:cubicBezTo>
                <a:cubicBezTo>
                  <a:pt x="14893" y="1052"/>
                  <a:pt x="12367" y="0"/>
                  <a:pt x="9842" y="0"/>
                </a:cubicBezTo>
                <a:close/>
                <a:moveTo>
                  <a:pt x="9842" y="995"/>
                </a:moveTo>
                <a:cubicBezTo>
                  <a:pt x="12142" y="995"/>
                  <a:pt x="14410" y="1951"/>
                  <a:pt x="16143" y="3853"/>
                </a:cubicBezTo>
                <a:cubicBezTo>
                  <a:pt x="19609" y="7659"/>
                  <a:pt x="19609" y="13872"/>
                  <a:pt x="16143" y="17678"/>
                </a:cubicBezTo>
                <a:cubicBezTo>
                  <a:pt x="12677" y="21483"/>
                  <a:pt x="7007" y="21483"/>
                  <a:pt x="3541" y="17678"/>
                </a:cubicBezTo>
                <a:cubicBezTo>
                  <a:pt x="75" y="13873"/>
                  <a:pt x="75" y="7659"/>
                  <a:pt x="3541" y="3853"/>
                </a:cubicBezTo>
                <a:cubicBezTo>
                  <a:pt x="5274" y="1951"/>
                  <a:pt x="7542" y="995"/>
                  <a:pt x="9842" y="995"/>
                </a:cubicBezTo>
                <a:close/>
                <a:moveTo>
                  <a:pt x="10863" y="5489"/>
                </a:moveTo>
                <a:cubicBezTo>
                  <a:pt x="9430" y="5489"/>
                  <a:pt x="8863" y="6079"/>
                  <a:pt x="8863" y="7433"/>
                </a:cubicBezTo>
                <a:cubicBezTo>
                  <a:pt x="8863" y="8603"/>
                  <a:pt x="8863" y="9079"/>
                  <a:pt x="8863" y="9079"/>
                </a:cubicBezTo>
                <a:lnTo>
                  <a:pt x="7665" y="9079"/>
                </a:lnTo>
                <a:lnTo>
                  <a:pt x="7665" y="10909"/>
                </a:lnTo>
                <a:lnTo>
                  <a:pt x="8863" y="10909"/>
                </a:lnTo>
                <a:lnTo>
                  <a:pt x="8863" y="15986"/>
                </a:lnTo>
                <a:lnTo>
                  <a:pt x="10602" y="15986"/>
                </a:lnTo>
                <a:lnTo>
                  <a:pt x="10602" y="10863"/>
                </a:lnTo>
                <a:lnTo>
                  <a:pt x="12102" y="10863"/>
                </a:lnTo>
                <a:lnTo>
                  <a:pt x="12196" y="9079"/>
                </a:lnTo>
                <a:lnTo>
                  <a:pt x="10602" y="9079"/>
                </a:lnTo>
                <a:cubicBezTo>
                  <a:pt x="10602" y="9079"/>
                  <a:pt x="10602" y="8162"/>
                  <a:pt x="10602" y="7833"/>
                </a:cubicBezTo>
                <a:cubicBezTo>
                  <a:pt x="10602" y="7394"/>
                  <a:pt x="10767" y="7250"/>
                  <a:pt x="11133" y="7250"/>
                </a:cubicBezTo>
                <a:cubicBezTo>
                  <a:pt x="11433" y="7250"/>
                  <a:pt x="12196" y="7250"/>
                  <a:pt x="12196" y="7250"/>
                </a:cubicBezTo>
                <a:lnTo>
                  <a:pt x="12196" y="5489"/>
                </a:lnTo>
                <a:cubicBezTo>
                  <a:pt x="12196" y="5489"/>
                  <a:pt x="11096" y="5489"/>
                  <a:pt x="10863" y="5489"/>
                </a:cubicBezTo>
                <a:close/>
              </a:path>
            </a:pathLst>
          </a:custGeom>
          <a:solidFill>
            <a:srgbClr val="000000"/>
          </a:solidFill>
          <a:ln w="12700">
            <a:miter lim="400000"/>
          </a:ln>
        </p:spPr>
        <p:txBody>
          <a:bodyPr lIns="38100" tIns="38100" rIns="38100" bIns="38100" anchor="ctr"/>
          <a:lstStyle/>
          <a:p>
            <a:pPr algn="ctr" defTabSz="4572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 name="Form"/>
          <p:cNvSpPr/>
          <p:nvPr/>
        </p:nvSpPr>
        <p:spPr>
          <a:xfrm>
            <a:off x="6653460" y="4897524"/>
            <a:ext cx="300503" cy="30034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0" y="0"/>
                  <a:pt x="5257" y="1052"/>
                  <a:pt x="3154" y="3156"/>
                </a:cubicBezTo>
                <a:cubicBezTo>
                  <a:pt x="1051" y="5260"/>
                  <a:pt x="0" y="8033"/>
                  <a:pt x="0" y="10806"/>
                </a:cubicBezTo>
                <a:cubicBezTo>
                  <a:pt x="0" y="13579"/>
                  <a:pt x="1051" y="16352"/>
                  <a:pt x="3154" y="18455"/>
                </a:cubicBezTo>
                <a:cubicBezTo>
                  <a:pt x="5275" y="20541"/>
                  <a:pt x="8021" y="21600"/>
                  <a:pt x="10800" y="21600"/>
                </a:cubicBezTo>
                <a:cubicBezTo>
                  <a:pt x="13579" y="21600"/>
                  <a:pt x="16361" y="20541"/>
                  <a:pt x="18446" y="18455"/>
                </a:cubicBezTo>
                <a:cubicBezTo>
                  <a:pt x="20549" y="16352"/>
                  <a:pt x="21600" y="13579"/>
                  <a:pt x="21600" y="10806"/>
                </a:cubicBezTo>
                <a:cubicBezTo>
                  <a:pt x="21600" y="8033"/>
                  <a:pt x="20549" y="5260"/>
                  <a:pt x="18446" y="3156"/>
                </a:cubicBezTo>
                <a:cubicBezTo>
                  <a:pt x="16343" y="1052"/>
                  <a:pt x="13570" y="0"/>
                  <a:pt x="10800" y="0"/>
                </a:cubicBezTo>
                <a:close/>
                <a:moveTo>
                  <a:pt x="10800" y="995"/>
                </a:moveTo>
                <a:cubicBezTo>
                  <a:pt x="13323" y="995"/>
                  <a:pt x="15813" y="1951"/>
                  <a:pt x="17714" y="3853"/>
                </a:cubicBezTo>
                <a:cubicBezTo>
                  <a:pt x="21518" y="7659"/>
                  <a:pt x="21518" y="13872"/>
                  <a:pt x="17714" y="17678"/>
                </a:cubicBezTo>
                <a:cubicBezTo>
                  <a:pt x="13911" y="21483"/>
                  <a:pt x="7689" y="21483"/>
                  <a:pt x="3886" y="17678"/>
                </a:cubicBezTo>
                <a:cubicBezTo>
                  <a:pt x="82" y="13873"/>
                  <a:pt x="82" y="7659"/>
                  <a:pt x="3886" y="3853"/>
                </a:cubicBezTo>
                <a:cubicBezTo>
                  <a:pt x="5787" y="1951"/>
                  <a:pt x="8277" y="995"/>
                  <a:pt x="10800" y="995"/>
                </a:cubicBezTo>
                <a:close/>
                <a:moveTo>
                  <a:pt x="12777" y="6541"/>
                </a:moveTo>
                <a:cubicBezTo>
                  <a:pt x="12302" y="6504"/>
                  <a:pt x="11854" y="6605"/>
                  <a:pt x="11451" y="6861"/>
                </a:cubicBezTo>
                <a:cubicBezTo>
                  <a:pt x="11342" y="6934"/>
                  <a:pt x="11241" y="7014"/>
                  <a:pt x="11131" y="7124"/>
                </a:cubicBezTo>
                <a:cubicBezTo>
                  <a:pt x="11058" y="7197"/>
                  <a:pt x="11022" y="7234"/>
                  <a:pt x="10949" y="7307"/>
                </a:cubicBezTo>
                <a:cubicBezTo>
                  <a:pt x="10510" y="7819"/>
                  <a:pt x="10320" y="8546"/>
                  <a:pt x="10503" y="9205"/>
                </a:cubicBezTo>
                <a:cubicBezTo>
                  <a:pt x="10357" y="9205"/>
                  <a:pt x="10215" y="9207"/>
                  <a:pt x="10069" y="9171"/>
                </a:cubicBezTo>
                <a:cubicBezTo>
                  <a:pt x="9849" y="9134"/>
                  <a:pt x="9659" y="9093"/>
                  <a:pt x="9440" y="9056"/>
                </a:cubicBezTo>
                <a:cubicBezTo>
                  <a:pt x="8416" y="8837"/>
                  <a:pt x="7465" y="8324"/>
                  <a:pt x="6697" y="7593"/>
                </a:cubicBezTo>
                <a:cubicBezTo>
                  <a:pt x="6478" y="7373"/>
                  <a:pt x="6263" y="7163"/>
                  <a:pt x="6080" y="6907"/>
                </a:cubicBezTo>
                <a:cubicBezTo>
                  <a:pt x="5495" y="7931"/>
                  <a:pt x="5822" y="9283"/>
                  <a:pt x="6846" y="9868"/>
                </a:cubicBezTo>
                <a:cubicBezTo>
                  <a:pt x="6480" y="9795"/>
                  <a:pt x="6114" y="9683"/>
                  <a:pt x="5749" y="9536"/>
                </a:cubicBezTo>
                <a:cubicBezTo>
                  <a:pt x="5712" y="10598"/>
                  <a:pt x="6517" y="11586"/>
                  <a:pt x="7577" y="11732"/>
                </a:cubicBezTo>
                <a:cubicBezTo>
                  <a:pt x="7211" y="11769"/>
                  <a:pt x="6843" y="11769"/>
                  <a:pt x="6514" y="11732"/>
                </a:cubicBezTo>
                <a:cubicBezTo>
                  <a:pt x="6807" y="12574"/>
                  <a:pt x="7577" y="13193"/>
                  <a:pt x="8491" y="13230"/>
                </a:cubicBezTo>
                <a:cubicBezTo>
                  <a:pt x="7541" y="13815"/>
                  <a:pt x="6446" y="14145"/>
                  <a:pt x="5349" y="14145"/>
                </a:cubicBezTo>
                <a:cubicBezTo>
                  <a:pt x="6226" y="14693"/>
                  <a:pt x="7248" y="14986"/>
                  <a:pt x="8309" y="15059"/>
                </a:cubicBezTo>
                <a:cubicBezTo>
                  <a:pt x="9150" y="15096"/>
                  <a:pt x="10030" y="14952"/>
                  <a:pt x="10834" y="14659"/>
                </a:cubicBezTo>
                <a:cubicBezTo>
                  <a:pt x="11566" y="14366"/>
                  <a:pt x="12261" y="13925"/>
                  <a:pt x="12846" y="13413"/>
                </a:cubicBezTo>
                <a:cubicBezTo>
                  <a:pt x="13431" y="12864"/>
                  <a:pt x="13911" y="12212"/>
                  <a:pt x="14240" y="11480"/>
                </a:cubicBezTo>
                <a:cubicBezTo>
                  <a:pt x="14606" y="10749"/>
                  <a:pt x="14786" y="9907"/>
                  <a:pt x="14823" y="9102"/>
                </a:cubicBezTo>
                <a:cubicBezTo>
                  <a:pt x="14823" y="8992"/>
                  <a:pt x="14823" y="8880"/>
                  <a:pt x="14823" y="8770"/>
                </a:cubicBezTo>
                <a:cubicBezTo>
                  <a:pt x="14823" y="8734"/>
                  <a:pt x="14823" y="8658"/>
                  <a:pt x="14823" y="8622"/>
                </a:cubicBezTo>
                <a:cubicBezTo>
                  <a:pt x="15225" y="8402"/>
                  <a:pt x="15586" y="8032"/>
                  <a:pt x="15806" y="7593"/>
                </a:cubicBezTo>
                <a:cubicBezTo>
                  <a:pt x="15440" y="7739"/>
                  <a:pt x="15111" y="7851"/>
                  <a:pt x="14709" y="7924"/>
                </a:cubicBezTo>
                <a:cubicBezTo>
                  <a:pt x="14672" y="7924"/>
                  <a:pt x="14677" y="7924"/>
                  <a:pt x="14640" y="7924"/>
                </a:cubicBezTo>
                <a:cubicBezTo>
                  <a:pt x="14640" y="7924"/>
                  <a:pt x="14640" y="7926"/>
                  <a:pt x="14640" y="7890"/>
                </a:cubicBezTo>
                <a:cubicBezTo>
                  <a:pt x="14677" y="7890"/>
                  <a:pt x="14672" y="7856"/>
                  <a:pt x="14709" y="7856"/>
                </a:cubicBezTo>
                <a:cubicBezTo>
                  <a:pt x="15111" y="7599"/>
                  <a:pt x="15408" y="7199"/>
                  <a:pt x="15554" y="6724"/>
                </a:cubicBezTo>
                <a:cubicBezTo>
                  <a:pt x="15481" y="6760"/>
                  <a:pt x="15410" y="6790"/>
                  <a:pt x="15337" y="6826"/>
                </a:cubicBezTo>
                <a:cubicBezTo>
                  <a:pt x="14971" y="7009"/>
                  <a:pt x="14597" y="7117"/>
                  <a:pt x="14194" y="7227"/>
                </a:cubicBezTo>
                <a:cubicBezTo>
                  <a:pt x="13829" y="6824"/>
                  <a:pt x="13326" y="6577"/>
                  <a:pt x="12777" y="6541"/>
                </a:cubicBezTo>
                <a:close/>
              </a:path>
            </a:pathLst>
          </a:custGeom>
          <a:solidFill>
            <a:srgbClr val="000000"/>
          </a:solidFill>
          <a:ln w="12700">
            <a:miter lim="400000"/>
          </a:ln>
        </p:spPr>
        <p:txBody>
          <a:bodyPr lIns="38100" tIns="38100" rIns="38100" bIns="38100" anchor="ctr"/>
          <a:lstStyle/>
          <a:p>
            <a:pPr algn="ctr" defTabSz="4572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 name="Form"/>
          <p:cNvSpPr/>
          <p:nvPr/>
        </p:nvSpPr>
        <p:spPr>
          <a:xfrm>
            <a:off x="6653461" y="4156852"/>
            <a:ext cx="300503" cy="251512"/>
          </a:xfrm>
          <a:custGeom>
            <a:avLst/>
            <a:gdLst/>
            <a:ahLst/>
            <a:cxnLst>
              <a:cxn ang="0">
                <a:pos x="wd2" y="hd2"/>
              </a:cxn>
              <a:cxn ang="5400000">
                <a:pos x="wd2" y="hd2"/>
              </a:cxn>
              <a:cxn ang="10800000">
                <a:pos x="wd2" y="hd2"/>
              </a:cxn>
              <a:cxn ang="16200000">
                <a:pos x="wd2" y="hd2"/>
              </a:cxn>
            </a:cxnLst>
            <a:rect l="0" t="0" r="r" b="b"/>
            <a:pathLst>
              <a:path w="21539" h="21600" extrusionOk="0">
                <a:moveTo>
                  <a:pt x="2316" y="0"/>
                </a:moveTo>
                <a:cubicBezTo>
                  <a:pt x="2008" y="0"/>
                  <a:pt x="1737" y="323"/>
                  <a:pt x="1738" y="693"/>
                </a:cubicBezTo>
                <a:lnTo>
                  <a:pt x="1738" y="13564"/>
                </a:lnTo>
                <a:cubicBezTo>
                  <a:pt x="1605" y="13670"/>
                  <a:pt x="1479" y="13835"/>
                  <a:pt x="1435" y="13993"/>
                </a:cubicBezTo>
                <a:lnTo>
                  <a:pt x="16" y="20758"/>
                </a:lnTo>
                <a:cubicBezTo>
                  <a:pt x="-28" y="20970"/>
                  <a:pt x="24" y="21177"/>
                  <a:pt x="112" y="21336"/>
                </a:cubicBezTo>
                <a:cubicBezTo>
                  <a:pt x="201" y="21494"/>
                  <a:pt x="377" y="21600"/>
                  <a:pt x="553" y="21600"/>
                </a:cubicBezTo>
                <a:lnTo>
                  <a:pt x="20949" y="21600"/>
                </a:lnTo>
                <a:cubicBezTo>
                  <a:pt x="21126" y="21600"/>
                  <a:pt x="21302" y="21494"/>
                  <a:pt x="21390" y="21336"/>
                </a:cubicBezTo>
                <a:cubicBezTo>
                  <a:pt x="21478" y="21178"/>
                  <a:pt x="21572" y="20970"/>
                  <a:pt x="21528" y="20758"/>
                </a:cubicBezTo>
                <a:lnTo>
                  <a:pt x="20109" y="13993"/>
                </a:lnTo>
                <a:cubicBezTo>
                  <a:pt x="20065" y="13782"/>
                  <a:pt x="19939" y="13617"/>
                  <a:pt x="19806" y="13564"/>
                </a:cubicBezTo>
                <a:lnTo>
                  <a:pt x="19806" y="693"/>
                </a:lnTo>
                <a:cubicBezTo>
                  <a:pt x="19806" y="323"/>
                  <a:pt x="19536" y="0"/>
                  <a:pt x="19228" y="0"/>
                </a:cubicBezTo>
                <a:lnTo>
                  <a:pt x="2316" y="0"/>
                </a:lnTo>
                <a:close/>
                <a:moveTo>
                  <a:pt x="2839" y="1320"/>
                </a:moveTo>
                <a:lnTo>
                  <a:pt x="18663" y="1320"/>
                </a:lnTo>
                <a:lnTo>
                  <a:pt x="18663" y="13465"/>
                </a:lnTo>
                <a:lnTo>
                  <a:pt x="2839" y="13465"/>
                </a:lnTo>
                <a:lnTo>
                  <a:pt x="2839" y="1320"/>
                </a:lnTo>
                <a:close/>
                <a:moveTo>
                  <a:pt x="2399" y="14785"/>
                </a:moveTo>
                <a:lnTo>
                  <a:pt x="19104" y="14785"/>
                </a:lnTo>
                <a:lnTo>
                  <a:pt x="20247" y="20230"/>
                </a:lnTo>
                <a:lnTo>
                  <a:pt x="1256" y="20230"/>
                </a:lnTo>
                <a:lnTo>
                  <a:pt x="2399" y="14785"/>
                </a:lnTo>
                <a:close/>
                <a:moveTo>
                  <a:pt x="3225" y="15313"/>
                </a:moveTo>
                <a:cubicBezTo>
                  <a:pt x="2916" y="15313"/>
                  <a:pt x="2646" y="15637"/>
                  <a:pt x="2647" y="16006"/>
                </a:cubicBezTo>
                <a:cubicBezTo>
                  <a:pt x="2647" y="16376"/>
                  <a:pt x="2916" y="16683"/>
                  <a:pt x="3225" y="16683"/>
                </a:cubicBezTo>
                <a:lnTo>
                  <a:pt x="4051" y="16683"/>
                </a:lnTo>
                <a:cubicBezTo>
                  <a:pt x="4360" y="16683"/>
                  <a:pt x="4630" y="16376"/>
                  <a:pt x="4630" y="16006"/>
                </a:cubicBezTo>
                <a:cubicBezTo>
                  <a:pt x="4630" y="15636"/>
                  <a:pt x="4404" y="15313"/>
                  <a:pt x="4051" y="15313"/>
                </a:cubicBezTo>
                <a:lnTo>
                  <a:pt x="3225" y="15313"/>
                </a:lnTo>
                <a:close/>
                <a:moveTo>
                  <a:pt x="6310" y="15313"/>
                </a:moveTo>
                <a:cubicBezTo>
                  <a:pt x="6001" y="15313"/>
                  <a:pt x="5731" y="15637"/>
                  <a:pt x="5731" y="16006"/>
                </a:cubicBezTo>
                <a:cubicBezTo>
                  <a:pt x="5731" y="16376"/>
                  <a:pt x="6001" y="16683"/>
                  <a:pt x="6310" y="16683"/>
                </a:cubicBezTo>
                <a:lnTo>
                  <a:pt x="7136" y="16683"/>
                </a:lnTo>
                <a:cubicBezTo>
                  <a:pt x="7445" y="16683"/>
                  <a:pt x="7715" y="16376"/>
                  <a:pt x="7715" y="16006"/>
                </a:cubicBezTo>
                <a:cubicBezTo>
                  <a:pt x="7715" y="15636"/>
                  <a:pt x="7445" y="15313"/>
                  <a:pt x="7136" y="15313"/>
                </a:cubicBezTo>
                <a:lnTo>
                  <a:pt x="6310" y="15313"/>
                </a:lnTo>
                <a:close/>
                <a:moveTo>
                  <a:pt x="8954" y="15313"/>
                </a:moveTo>
                <a:cubicBezTo>
                  <a:pt x="8646" y="15313"/>
                  <a:pt x="8376" y="15637"/>
                  <a:pt x="8376" y="16006"/>
                </a:cubicBezTo>
                <a:cubicBezTo>
                  <a:pt x="8376" y="16376"/>
                  <a:pt x="8646" y="16683"/>
                  <a:pt x="8954" y="16683"/>
                </a:cubicBezTo>
                <a:lnTo>
                  <a:pt x="9780" y="16683"/>
                </a:lnTo>
                <a:cubicBezTo>
                  <a:pt x="10089" y="16683"/>
                  <a:pt x="10359" y="16376"/>
                  <a:pt x="10359" y="16006"/>
                </a:cubicBezTo>
                <a:cubicBezTo>
                  <a:pt x="10359" y="15636"/>
                  <a:pt x="10089" y="15313"/>
                  <a:pt x="9780" y="15313"/>
                </a:cubicBezTo>
                <a:lnTo>
                  <a:pt x="8954" y="15313"/>
                </a:lnTo>
                <a:close/>
                <a:moveTo>
                  <a:pt x="12039" y="15313"/>
                </a:moveTo>
                <a:cubicBezTo>
                  <a:pt x="11731" y="15313"/>
                  <a:pt x="11461" y="15637"/>
                  <a:pt x="11461" y="16006"/>
                </a:cubicBezTo>
                <a:cubicBezTo>
                  <a:pt x="11461" y="16376"/>
                  <a:pt x="11730" y="16683"/>
                  <a:pt x="12039" y="16683"/>
                </a:cubicBezTo>
                <a:lnTo>
                  <a:pt x="12865" y="16683"/>
                </a:lnTo>
                <a:cubicBezTo>
                  <a:pt x="13174" y="16683"/>
                  <a:pt x="13444" y="16376"/>
                  <a:pt x="13444" y="16006"/>
                </a:cubicBezTo>
                <a:cubicBezTo>
                  <a:pt x="13444" y="15636"/>
                  <a:pt x="13174" y="15313"/>
                  <a:pt x="12865" y="15313"/>
                </a:cubicBezTo>
                <a:lnTo>
                  <a:pt x="12039" y="15313"/>
                </a:lnTo>
                <a:close/>
                <a:moveTo>
                  <a:pt x="14683" y="15313"/>
                </a:moveTo>
                <a:cubicBezTo>
                  <a:pt x="14375" y="15313"/>
                  <a:pt x="14105" y="15637"/>
                  <a:pt x="14105" y="16006"/>
                </a:cubicBezTo>
                <a:cubicBezTo>
                  <a:pt x="14105" y="16376"/>
                  <a:pt x="14375" y="16683"/>
                  <a:pt x="14683" y="16683"/>
                </a:cubicBezTo>
                <a:lnTo>
                  <a:pt x="15510" y="16683"/>
                </a:lnTo>
                <a:cubicBezTo>
                  <a:pt x="15818" y="16683"/>
                  <a:pt x="16088" y="16376"/>
                  <a:pt x="16088" y="16006"/>
                </a:cubicBezTo>
                <a:cubicBezTo>
                  <a:pt x="16088" y="15636"/>
                  <a:pt x="15862" y="15313"/>
                  <a:pt x="15510" y="15313"/>
                </a:cubicBezTo>
                <a:lnTo>
                  <a:pt x="14683" y="15313"/>
                </a:lnTo>
                <a:close/>
                <a:moveTo>
                  <a:pt x="17768" y="15313"/>
                </a:moveTo>
                <a:cubicBezTo>
                  <a:pt x="17460" y="15313"/>
                  <a:pt x="17190" y="15637"/>
                  <a:pt x="17190" y="16006"/>
                </a:cubicBezTo>
                <a:cubicBezTo>
                  <a:pt x="17190" y="16376"/>
                  <a:pt x="17460" y="16683"/>
                  <a:pt x="17768" y="16683"/>
                </a:cubicBezTo>
                <a:lnTo>
                  <a:pt x="18594" y="16683"/>
                </a:lnTo>
                <a:cubicBezTo>
                  <a:pt x="18903" y="16683"/>
                  <a:pt x="19173" y="16376"/>
                  <a:pt x="19173" y="16006"/>
                </a:cubicBezTo>
                <a:cubicBezTo>
                  <a:pt x="19173" y="15636"/>
                  <a:pt x="18903" y="15313"/>
                  <a:pt x="18594" y="15313"/>
                </a:cubicBezTo>
                <a:lnTo>
                  <a:pt x="17768" y="15313"/>
                </a:lnTo>
                <a:close/>
                <a:moveTo>
                  <a:pt x="3225" y="17953"/>
                </a:moveTo>
                <a:cubicBezTo>
                  <a:pt x="2916" y="17953"/>
                  <a:pt x="2646" y="18277"/>
                  <a:pt x="2647" y="18646"/>
                </a:cubicBezTo>
                <a:cubicBezTo>
                  <a:pt x="2647" y="19016"/>
                  <a:pt x="2916" y="19323"/>
                  <a:pt x="3225" y="19323"/>
                </a:cubicBezTo>
                <a:lnTo>
                  <a:pt x="4051" y="19323"/>
                </a:lnTo>
                <a:cubicBezTo>
                  <a:pt x="4360" y="19323"/>
                  <a:pt x="4630" y="19016"/>
                  <a:pt x="4630" y="18646"/>
                </a:cubicBezTo>
                <a:cubicBezTo>
                  <a:pt x="4630" y="18277"/>
                  <a:pt x="4404" y="17953"/>
                  <a:pt x="4051" y="17953"/>
                </a:cubicBezTo>
                <a:lnTo>
                  <a:pt x="3225" y="17953"/>
                </a:lnTo>
                <a:close/>
                <a:moveTo>
                  <a:pt x="6310" y="17953"/>
                </a:moveTo>
                <a:cubicBezTo>
                  <a:pt x="6001" y="17953"/>
                  <a:pt x="5731" y="18277"/>
                  <a:pt x="5731" y="18646"/>
                </a:cubicBezTo>
                <a:cubicBezTo>
                  <a:pt x="5731" y="19016"/>
                  <a:pt x="6001" y="19323"/>
                  <a:pt x="6310" y="19323"/>
                </a:cubicBezTo>
                <a:lnTo>
                  <a:pt x="7136" y="19323"/>
                </a:lnTo>
                <a:cubicBezTo>
                  <a:pt x="7445" y="19323"/>
                  <a:pt x="7715" y="19016"/>
                  <a:pt x="7715" y="18646"/>
                </a:cubicBezTo>
                <a:cubicBezTo>
                  <a:pt x="7715" y="18277"/>
                  <a:pt x="7445" y="17953"/>
                  <a:pt x="7136" y="17953"/>
                </a:cubicBezTo>
                <a:lnTo>
                  <a:pt x="6310" y="17953"/>
                </a:lnTo>
                <a:close/>
                <a:moveTo>
                  <a:pt x="8954" y="17953"/>
                </a:moveTo>
                <a:cubicBezTo>
                  <a:pt x="8646" y="17953"/>
                  <a:pt x="8376" y="18277"/>
                  <a:pt x="8376" y="18646"/>
                </a:cubicBezTo>
                <a:cubicBezTo>
                  <a:pt x="8376" y="19016"/>
                  <a:pt x="8646" y="19323"/>
                  <a:pt x="8954" y="19323"/>
                </a:cubicBezTo>
                <a:lnTo>
                  <a:pt x="12480" y="19323"/>
                </a:lnTo>
                <a:cubicBezTo>
                  <a:pt x="12788" y="19323"/>
                  <a:pt x="13044" y="19016"/>
                  <a:pt x="13044" y="18646"/>
                </a:cubicBezTo>
                <a:cubicBezTo>
                  <a:pt x="13000" y="18277"/>
                  <a:pt x="12788" y="17953"/>
                  <a:pt x="12480" y="17953"/>
                </a:cubicBezTo>
                <a:lnTo>
                  <a:pt x="8954" y="17953"/>
                </a:lnTo>
                <a:close/>
                <a:moveTo>
                  <a:pt x="14683" y="17953"/>
                </a:moveTo>
                <a:cubicBezTo>
                  <a:pt x="14375" y="17953"/>
                  <a:pt x="14105" y="18277"/>
                  <a:pt x="14105" y="18646"/>
                </a:cubicBezTo>
                <a:cubicBezTo>
                  <a:pt x="14105" y="19016"/>
                  <a:pt x="14375" y="19323"/>
                  <a:pt x="14683" y="19323"/>
                </a:cubicBezTo>
                <a:lnTo>
                  <a:pt x="15510" y="19323"/>
                </a:lnTo>
                <a:cubicBezTo>
                  <a:pt x="15818" y="19323"/>
                  <a:pt x="16088" y="19016"/>
                  <a:pt x="16088" y="18646"/>
                </a:cubicBezTo>
                <a:cubicBezTo>
                  <a:pt x="16088" y="18277"/>
                  <a:pt x="15862" y="17953"/>
                  <a:pt x="15510" y="17953"/>
                </a:cubicBezTo>
                <a:lnTo>
                  <a:pt x="14683" y="17953"/>
                </a:lnTo>
                <a:close/>
                <a:moveTo>
                  <a:pt x="17768" y="17953"/>
                </a:moveTo>
                <a:cubicBezTo>
                  <a:pt x="17460" y="17953"/>
                  <a:pt x="17190" y="18277"/>
                  <a:pt x="17190" y="18646"/>
                </a:cubicBezTo>
                <a:cubicBezTo>
                  <a:pt x="17190" y="19016"/>
                  <a:pt x="17460" y="19323"/>
                  <a:pt x="17768" y="19323"/>
                </a:cubicBezTo>
                <a:lnTo>
                  <a:pt x="18594" y="19323"/>
                </a:lnTo>
                <a:cubicBezTo>
                  <a:pt x="18903" y="19323"/>
                  <a:pt x="19173" y="19016"/>
                  <a:pt x="19173" y="18646"/>
                </a:cubicBezTo>
                <a:cubicBezTo>
                  <a:pt x="19173" y="18277"/>
                  <a:pt x="18903" y="17953"/>
                  <a:pt x="18594" y="17953"/>
                </a:cubicBezTo>
                <a:lnTo>
                  <a:pt x="17768" y="17953"/>
                </a:lnTo>
                <a:close/>
              </a:path>
            </a:pathLst>
          </a:custGeom>
          <a:solidFill>
            <a:srgbClr val="000000"/>
          </a:solidFill>
          <a:ln w="12700">
            <a:miter lim="400000"/>
          </a:ln>
        </p:spPr>
        <p:txBody>
          <a:bodyPr lIns="38100" tIns="38100" rIns="38100" bIns="38100" anchor="ctr"/>
          <a:lstStyle/>
          <a:p>
            <a:pPr algn="ctr" defTabSz="4572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 name="Rectangle 20"/>
          <p:cNvSpPr/>
          <p:nvPr/>
        </p:nvSpPr>
        <p:spPr>
          <a:xfrm>
            <a:off x="6953963" y="4859314"/>
            <a:ext cx="1703943" cy="338554"/>
          </a:xfrm>
          <a:prstGeom prst="rect">
            <a:avLst/>
          </a:prstGeom>
        </p:spPr>
        <p:txBody>
          <a:bodyPr wrap="square">
            <a:spAutoFit/>
          </a:bodyPr>
          <a:lstStyle/>
          <a:p>
            <a:pPr lvl="0" eaLnBrk="0" fontAlgn="base" hangingPunct="0">
              <a:spcBef>
                <a:spcPct val="0"/>
              </a:spcBef>
              <a:spcAft>
                <a:spcPct val="0"/>
              </a:spcAft>
            </a:pPr>
            <a:r>
              <a:rPr lang="et-EE" altLang="et-EE" sz="1600" dirty="0">
                <a:solidFill>
                  <a:srgbClr val="485160"/>
                </a:solidFill>
                <a:latin typeface="Times New Roman" panose="02020603050405020304" pitchFamily="18" charset="0"/>
                <a:cs typeface="Times New Roman" panose="02020603050405020304" pitchFamily="18" charset="0"/>
              </a:rPr>
              <a:t>@haridusmin</a:t>
            </a:r>
            <a:endParaRPr lang="en-US" altLang="et-EE" sz="1600" dirty="0">
              <a:solidFill>
                <a:srgbClr val="485160"/>
              </a:solidFill>
              <a:latin typeface="Arial" panose="020B0604020202020204" pitchFamily="34" charset="0"/>
            </a:endParaRPr>
          </a:p>
        </p:txBody>
      </p:sp>
      <p:sp>
        <p:nvSpPr>
          <p:cNvPr id="18" name="Rectangle 20"/>
          <p:cNvSpPr/>
          <p:nvPr/>
        </p:nvSpPr>
        <p:spPr>
          <a:xfrm>
            <a:off x="6953962" y="4074579"/>
            <a:ext cx="1703943" cy="338554"/>
          </a:xfrm>
          <a:prstGeom prst="rect">
            <a:avLst/>
          </a:prstGeom>
        </p:spPr>
        <p:txBody>
          <a:bodyPr wrap="square">
            <a:spAutoFit/>
          </a:bodyPr>
          <a:lstStyle/>
          <a:p>
            <a:pPr lvl="0" eaLnBrk="0" fontAlgn="base" hangingPunct="0">
              <a:spcBef>
                <a:spcPct val="0"/>
              </a:spcBef>
              <a:spcAft>
                <a:spcPct val="0"/>
              </a:spcAft>
            </a:pPr>
            <a:r>
              <a:rPr lang="et-EE" altLang="et-EE" sz="1600" dirty="0">
                <a:solidFill>
                  <a:srgbClr val="485160"/>
                </a:solidFill>
                <a:latin typeface="Times New Roman" panose="02020603050405020304" pitchFamily="18" charset="0"/>
                <a:cs typeface="Times New Roman" panose="02020603050405020304" pitchFamily="18" charset="0"/>
              </a:rPr>
              <a:t>hm.ee</a:t>
            </a:r>
            <a:endParaRPr lang="en-US" altLang="et-EE" sz="1600" dirty="0">
              <a:solidFill>
                <a:srgbClr val="485160"/>
              </a:solidFill>
              <a:latin typeface="Arial" panose="020B0604020202020204" pitchFamily="34" charset="0"/>
            </a:endParaRPr>
          </a:p>
        </p:txBody>
      </p:sp>
      <p:sp>
        <p:nvSpPr>
          <p:cNvPr id="19" name="Rectangle 20"/>
          <p:cNvSpPr/>
          <p:nvPr/>
        </p:nvSpPr>
        <p:spPr>
          <a:xfrm>
            <a:off x="6970997" y="4466710"/>
            <a:ext cx="2288409" cy="338554"/>
          </a:xfrm>
          <a:prstGeom prst="rect">
            <a:avLst/>
          </a:prstGeom>
        </p:spPr>
        <p:txBody>
          <a:bodyPr wrap="square">
            <a:spAutoFit/>
          </a:bodyPr>
          <a:lstStyle/>
          <a:p>
            <a:pPr lvl="0" eaLnBrk="0" fontAlgn="base" hangingPunct="0">
              <a:spcBef>
                <a:spcPct val="0"/>
              </a:spcBef>
              <a:spcAft>
                <a:spcPct val="0"/>
              </a:spcAft>
            </a:pPr>
            <a:r>
              <a:rPr lang="et-EE" altLang="et-EE" sz="1600" dirty="0">
                <a:solidFill>
                  <a:srgbClr val="485160"/>
                </a:solidFill>
                <a:latin typeface="Times New Roman" panose="02020603050405020304" pitchFamily="18" charset="0"/>
                <a:cs typeface="Times New Roman" panose="02020603050405020304" pitchFamily="18" charset="0"/>
              </a:rPr>
              <a:t>@haridusministeerium</a:t>
            </a:r>
            <a:endParaRPr lang="en-US" altLang="et-EE" sz="1600" dirty="0">
              <a:solidFill>
                <a:srgbClr val="485160"/>
              </a:solidFill>
              <a:latin typeface="Arial" panose="020B0604020202020204" pitchFamily="34" charset="0"/>
            </a:endParaRPr>
          </a:p>
        </p:txBody>
      </p:sp>
      <p:sp>
        <p:nvSpPr>
          <p:cNvPr id="20" name="TextBox 19"/>
          <p:cNvSpPr txBox="1"/>
          <p:nvPr/>
        </p:nvSpPr>
        <p:spPr>
          <a:xfrm>
            <a:off x="6544145" y="3589583"/>
            <a:ext cx="2046073" cy="400110"/>
          </a:xfrm>
          <a:prstGeom prst="rect">
            <a:avLst/>
          </a:prstGeom>
          <a:noFill/>
        </p:spPr>
        <p:txBody>
          <a:bodyPr wrap="none" rtlCol="0">
            <a:spAutoFit/>
          </a:bodyPr>
          <a:lstStyle/>
          <a:p>
            <a:r>
              <a:rPr lang="et-EE" sz="2000" dirty="0">
                <a:solidFill>
                  <a:srgbClr val="485160"/>
                </a:solidFill>
                <a:latin typeface="Lato" panose="020F0502020204030203" pitchFamily="34" charset="0"/>
                <a:ea typeface="Lato" panose="020F0502020204030203" pitchFamily="34" charset="0"/>
                <a:cs typeface="Lato" panose="020F0502020204030203" pitchFamily="34" charset="0"/>
              </a:rPr>
              <a:t>Hoiame kontakti</a:t>
            </a:r>
            <a:endParaRPr lang="id-ID" sz="2000"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1479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5" name="Rectangle 4"/>
          <p:cNvSpPr/>
          <p:nvPr/>
        </p:nvSpPr>
        <p:spPr>
          <a:xfrm>
            <a:off x="613140" y="1568289"/>
            <a:ext cx="7991762" cy="4524315"/>
          </a:xfrm>
          <a:prstGeom prst="rect">
            <a:avLst/>
          </a:prstGeom>
        </p:spPr>
        <p:txBody>
          <a:bodyPr wrap="square" anchor="t">
            <a:spAutoFit/>
          </a:bodyPr>
          <a:lstStyle/>
          <a:p>
            <a:pPr marL="171450" indent="-171450" algn="just">
              <a:lnSpc>
                <a:spcPct val="150000"/>
              </a:lnSpc>
              <a:buFont typeface="Arial" panose="020B0604020202020204" pitchFamily="34" charset="0"/>
              <a:buChar char="•"/>
            </a:pPr>
            <a:r>
              <a:rPr lang="et-EE" sz="1600" i="0" dirty="0">
                <a:solidFill>
                  <a:srgbClr val="485160"/>
                </a:solidFill>
                <a:effectLst/>
                <a:latin typeface="Lato" panose="020F0502020204030203" pitchFamily="34" charset="0"/>
                <a:ea typeface="Lato" panose="020F0502020204030203" pitchFamily="34" charset="0"/>
                <a:cs typeface="Lato" panose="020F0502020204030203" pitchFamily="34" charset="0"/>
              </a:rPr>
              <a:t>TAKS jääb alles eraldiseiva seadusena.</a:t>
            </a:r>
          </a:p>
          <a:p>
            <a:pPr marL="171450" indent="-171450" algn="just">
              <a:lnSpc>
                <a:spcPct val="150000"/>
              </a:lnSpc>
              <a:buFont typeface="Arial" panose="020B0604020202020204" pitchFamily="34" charset="0"/>
              <a:buChar char="•"/>
            </a:pPr>
            <a:r>
              <a:rPr lang="et-EE" sz="1600" i="0" dirty="0">
                <a:solidFill>
                  <a:srgbClr val="485160"/>
                </a:solidFill>
                <a:effectLst/>
                <a:latin typeface="Lato" panose="020F0502020204030203" pitchFamily="34" charset="0"/>
                <a:ea typeface="Lato" panose="020F0502020204030203" pitchFamily="34" charset="0"/>
                <a:cs typeface="Lato" panose="020F0502020204030203" pitchFamily="34" charset="0"/>
              </a:rPr>
              <a:t>Muutmiseks avatakse kõik seaduse peatükid</a:t>
            </a: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a:t>
            </a:r>
            <a:r>
              <a:rPr lang="et-EE" sz="1600" i="0" dirty="0">
                <a:solidFill>
                  <a:srgbClr val="485160"/>
                </a:solidFill>
                <a:effectLst/>
                <a:latin typeface="Lato" panose="020F0502020204030203" pitchFamily="34" charset="0"/>
                <a:ea typeface="Lato" panose="020F0502020204030203" pitchFamily="34" charset="0"/>
                <a:cs typeface="Lato" panose="020F0502020204030203" pitchFamily="34" charset="0"/>
              </a:rPr>
              <a:t> seadus muudetakse terviktekstina.</a:t>
            </a:r>
          </a:p>
          <a:p>
            <a:pPr marL="171450" indent="-171450" algn="just">
              <a:lnSpc>
                <a:spcPct val="150000"/>
              </a:lnSpc>
              <a:buFont typeface="Arial" panose="020B0604020202020204" pitchFamily="34" charset="0"/>
              <a:buChar char="•"/>
            </a:pP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Seaduse koostamisel lähtutakse õigusloome heast tavast ning reguleeritakse ainult minimaalselt vajalik, luues lubava ja soosiva, mitte keelava raamistiku.</a:t>
            </a:r>
          </a:p>
          <a:p>
            <a:pPr marL="171450" indent="-171450" algn="just">
              <a:lnSpc>
                <a:spcPct val="150000"/>
              </a:lnSpc>
              <a:buFont typeface="Arial" panose="020B0604020202020204" pitchFamily="34" charset="0"/>
              <a:buChar char="•"/>
            </a:pP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Lahendusteed, mis ei vaja reguleerimist seaduse tasandil, lahendatakse alamaktide või teiste sobivate dokumentide kaudu.</a:t>
            </a:r>
            <a:endParaRPr lang="et-EE" sz="1600" i="0" dirty="0">
              <a:solidFill>
                <a:srgbClr val="485160"/>
              </a:solidFill>
              <a:effectLst/>
              <a:latin typeface="Lato" panose="020F0502020204030203" pitchFamily="34" charset="0"/>
              <a:ea typeface="Lato" panose="020F0502020204030203" pitchFamily="34" charset="0"/>
              <a:cs typeface="Lato" panose="020F0502020204030203" pitchFamily="34" charset="0"/>
            </a:endParaRPr>
          </a:p>
          <a:p>
            <a:pPr marL="171450" indent="-171450" algn="just">
              <a:lnSpc>
                <a:spcPct val="150000"/>
              </a:lnSpc>
              <a:buFont typeface="Arial" panose="020B0604020202020204" pitchFamily="34" charset="0"/>
              <a:buChar char="•"/>
            </a:pP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Seaduse muutmisega ei vähendata TA asutuste autonoomiat. </a:t>
            </a:r>
          </a:p>
          <a:p>
            <a:pPr marL="171450" indent="-171450" algn="just">
              <a:lnSpc>
                <a:spcPct val="150000"/>
              </a:lnSpc>
              <a:buFont typeface="Arial" panose="020B0604020202020204" pitchFamily="34" charset="0"/>
              <a:buChar char="•"/>
            </a:pP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Mõistete puhul lähtutakse rahvusvahelisest raamistikust sh OECD </a:t>
            </a:r>
            <a:r>
              <a:rPr lang="et-EE" sz="1600" dirty="0" err="1">
                <a:solidFill>
                  <a:srgbClr val="485160"/>
                </a:solidFill>
                <a:latin typeface="Lato" panose="020F0502020204030203" pitchFamily="34" charset="0"/>
                <a:ea typeface="Lato" panose="020F0502020204030203" pitchFamily="34" charset="0"/>
                <a:cs typeface="Lato" panose="020F0502020204030203" pitchFamily="34" charset="0"/>
              </a:rPr>
              <a:t>Frascati</a:t>
            </a: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 ja Oslo käsiraamatutest.</a:t>
            </a:r>
          </a:p>
          <a:p>
            <a:pPr marL="171450" indent="-171450" algn="just">
              <a:lnSpc>
                <a:spcPct val="150000"/>
              </a:lnSpc>
              <a:buFont typeface="Arial" panose="020B0604020202020204" pitchFamily="34" charset="0"/>
              <a:buChar char="•"/>
            </a:pP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Seaduse muutmisel arvestatakse asjaomaseid uuringuid, analüüse ja strateegiaid, vajadusel tellitakse või viiakse läbi täiendavad uuringud ja analüüsid.</a:t>
            </a:r>
            <a:endParaRPr lang="et-EE" sz="1600" i="0" dirty="0">
              <a:solidFill>
                <a:srgbClr val="485160"/>
              </a:solidFill>
              <a:effectLst/>
              <a:latin typeface="Lato" panose="020F0502020204030203" pitchFamily="34" charset="0"/>
              <a:ea typeface="Lato" panose="020F0502020204030203" pitchFamily="34" charset="0"/>
              <a:cs typeface="Lato" panose="020F0502020204030203" pitchFamily="34" charset="0"/>
            </a:endParaRPr>
          </a:p>
          <a:p>
            <a:pPr marL="171450" indent="-171450" algn="just">
              <a:lnSpc>
                <a:spcPct val="150000"/>
              </a:lnSpc>
              <a:buFont typeface="Arial" panose="020B0604020202020204" pitchFamily="34" charset="0"/>
              <a:buChar char="•"/>
            </a:pPr>
            <a:r>
              <a:rPr lang="et-EE" sz="1600" dirty="0">
                <a:solidFill>
                  <a:srgbClr val="485160"/>
                </a:solidFill>
                <a:latin typeface="Lato" panose="020F0502020204030203" pitchFamily="34" charset="0"/>
                <a:ea typeface="Lato" panose="020F0502020204030203" pitchFamily="34" charset="0"/>
                <a:cs typeface="Lato" panose="020F0502020204030203" pitchFamily="34" charset="0"/>
              </a:rPr>
              <a:t>Innovatsiooni teemade kajastamine seadusandlikes aktides on MKM pädevuses.</a:t>
            </a:r>
            <a:endParaRPr lang="et-EE" sz="1600" i="0" dirty="0">
              <a:solidFill>
                <a:srgbClr val="485160"/>
              </a:solidFill>
              <a:effectLst/>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2239303" y="760033"/>
            <a:ext cx="2359172" cy="646331"/>
          </a:xfrm>
          <a:prstGeom prst="rect">
            <a:avLst/>
          </a:prstGeom>
          <a:noFill/>
        </p:spPr>
        <p:txBody>
          <a:bodyPr wrap="none" rtlCol="0">
            <a:spAutoFit/>
          </a:bodyPr>
          <a:lstStyle/>
          <a:p>
            <a:r>
              <a:rPr lang="et-EE" sz="3600" dirty="0">
                <a:solidFill>
                  <a:srgbClr val="485160"/>
                </a:solidFill>
                <a:latin typeface="Lato" panose="020F0502020204030203" pitchFamily="34" charset="0"/>
                <a:ea typeface="Lato" panose="020F0502020204030203" pitchFamily="34" charset="0"/>
                <a:cs typeface="Lato" panose="020F0502020204030203" pitchFamily="34" charset="0"/>
              </a:rPr>
              <a:t>Lähtekohad</a:t>
            </a:r>
            <a:endParaRPr lang="id-ID" sz="3600"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895" r="26895"/>
          <a:stretch>
            <a:fillRect/>
          </a:stretch>
        </p:blipFill>
        <p:spPr/>
      </p:pic>
    </p:spTree>
    <p:extLst>
      <p:ext uri="{BB962C8B-B14F-4D97-AF65-F5344CB8AC3E}">
        <p14:creationId xmlns:p14="http://schemas.microsoft.com/office/powerpoint/2010/main" val="228036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flipH="1">
            <a:off x="9286417" y="2362201"/>
            <a:ext cx="2905583" cy="4495800"/>
            <a:chOff x="-1" y="2362201"/>
            <a:chExt cx="2905583" cy="4495800"/>
          </a:xfrm>
          <a:solidFill>
            <a:srgbClr val="006DB5"/>
          </a:solidFill>
        </p:grpSpPr>
        <p:sp>
          <p:nvSpPr>
            <p:cNvPr id="6" name="Freeform 5"/>
            <p:cNvSpPr>
              <a:spLocks/>
            </p:cNvSpPr>
            <p:nvPr/>
          </p:nvSpPr>
          <p:spPr bwMode="auto">
            <a:xfrm>
              <a:off x="-1" y="2362201"/>
              <a:ext cx="2424594" cy="3720327"/>
            </a:xfrm>
            <a:custGeom>
              <a:avLst/>
              <a:gdLst>
                <a:gd name="T0" fmla="*/ 0 w 247"/>
                <a:gd name="T1" fmla="*/ 0 h 379"/>
                <a:gd name="T2" fmla="*/ 247 w 247"/>
                <a:gd name="T3" fmla="*/ 379 h 379"/>
                <a:gd name="T4" fmla="*/ 189 w 247"/>
                <a:gd name="T5" fmla="*/ 379 h 379"/>
                <a:gd name="T6" fmla="*/ 0 w 247"/>
                <a:gd name="T7" fmla="*/ 72 h 379"/>
                <a:gd name="T8" fmla="*/ 0 w 247"/>
                <a:gd name="T9" fmla="*/ 0 h 379"/>
              </a:gdLst>
              <a:ahLst/>
              <a:cxnLst>
                <a:cxn ang="0">
                  <a:pos x="T0" y="T1"/>
                </a:cxn>
                <a:cxn ang="0">
                  <a:pos x="T2" y="T3"/>
                </a:cxn>
                <a:cxn ang="0">
                  <a:pos x="T4" y="T5"/>
                </a:cxn>
                <a:cxn ang="0">
                  <a:pos x="T6" y="T7"/>
                </a:cxn>
                <a:cxn ang="0">
                  <a:pos x="T8" y="T9"/>
                </a:cxn>
              </a:cxnLst>
              <a:rect l="0" t="0" r="r" b="b"/>
              <a:pathLst>
                <a:path w="247" h="379">
                  <a:moveTo>
                    <a:pt x="0" y="0"/>
                  </a:moveTo>
                  <a:lnTo>
                    <a:pt x="247" y="379"/>
                  </a:lnTo>
                  <a:lnTo>
                    <a:pt x="189" y="379"/>
                  </a:lnTo>
                  <a:lnTo>
                    <a:pt x="0" y="72"/>
                  </a:lnTo>
                  <a:lnTo>
                    <a:pt x="0" y="0"/>
                  </a:ln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6"/>
            <p:cNvSpPr>
              <a:spLocks/>
            </p:cNvSpPr>
            <p:nvPr/>
          </p:nvSpPr>
          <p:spPr bwMode="auto">
            <a:xfrm>
              <a:off x="-1" y="5473920"/>
              <a:ext cx="2905583" cy="1384081"/>
            </a:xfrm>
            <a:custGeom>
              <a:avLst/>
              <a:gdLst>
                <a:gd name="T0" fmla="*/ 0 w 296"/>
                <a:gd name="T1" fmla="*/ 0 h 141"/>
                <a:gd name="T2" fmla="*/ 150 w 296"/>
                <a:gd name="T3" fmla="*/ 0 h 141"/>
                <a:gd name="T4" fmla="*/ 189 w 296"/>
                <a:gd name="T5" fmla="*/ 62 h 141"/>
                <a:gd name="T6" fmla="*/ 247 w 296"/>
                <a:gd name="T7" fmla="*/ 62 h 141"/>
                <a:gd name="T8" fmla="*/ 296 w 296"/>
                <a:gd name="T9" fmla="*/ 141 h 141"/>
                <a:gd name="T10" fmla="*/ 0 w 296"/>
                <a:gd name="T11" fmla="*/ 141 h 141"/>
                <a:gd name="T12" fmla="*/ 0 w 296"/>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296" h="141">
                  <a:moveTo>
                    <a:pt x="0" y="0"/>
                  </a:moveTo>
                  <a:lnTo>
                    <a:pt x="150" y="0"/>
                  </a:lnTo>
                  <a:lnTo>
                    <a:pt x="189" y="62"/>
                  </a:lnTo>
                  <a:lnTo>
                    <a:pt x="247" y="62"/>
                  </a:lnTo>
                  <a:lnTo>
                    <a:pt x="296" y="141"/>
                  </a:lnTo>
                  <a:lnTo>
                    <a:pt x="0" y="141"/>
                  </a:lnTo>
                  <a:lnTo>
                    <a:pt x="0" y="0"/>
                  </a:lnTo>
                  <a:close/>
                </a:path>
              </a:pathLst>
            </a:custGeom>
            <a:solidFill>
              <a:srgbClr val="D9D9D9"/>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8" name="Rectangle 7"/>
          <p:cNvSpPr/>
          <p:nvPr/>
        </p:nvSpPr>
        <p:spPr>
          <a:xfrm>
            <a:off x="640654" y="1894907"/>
            <a:ext cx="7647709" cy="4331122"/>
          </a:xfrm>
          <a:prstGeom prst="rect">
            <a:avLst/>
          </a:prstGeom>
        </p:spPr>
        <p:txBody>
          <a:bodyPr wrap="square" anchor="t">
            <a:spAutoFit/>
          </a:bodyPr>
          <a:lstStyle/>
          <a:p>
            <a:pPr marL="228600" indent="-228600" algn="just">
              <a:lnSpc>
                <a:spcPct val="150000"/>
              </a:lnSpc>
              <a:buAutoNum type="arabicPeriod"/>
            </a:pPr>
            <a:r>
              <a:rPr lang="id-ID" dirty="0">
                <a:solidFill>
                  <a:srgbClr val="485160"/>
                </a:solidFill>
                <a:latin typeface="Lato" panose="020F0502020204030203" pitchFamily="34" charset="0"/>
                <a:ea typeface="Lato" panose="020F0502020204030203" pitchFamily="34" charset="0"/>
                <a:cs typeface="Lato" panose="020F0502020204030203" pitchFamily="34" charset="0"/>
              </a:rPr>
              <a:t>Teadus- ja arendustegevuse korralduse seaduse</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 muutmise</a:t>
            </a:r>
            <a:r>
              <a:rPr lang="id-ID" dirty="0">
                <a:solidFill>
                  <a:srgbClr val="485160"/>
                </a:solidFill>
                <a:latin typeface="Lato" panose="020F0502020204030203" pitchFamily="34" charset="0"/>
                <a:ea typeface="Lato" panose="020F0502020204030203" pitchFamily="34" charset="0"/>
                <a:cs typeface="Lato" panose="020F0502020204030203" pitchFamily="34" charset="0"/>
              </a:rPr>
              <a:t> juhtrühm</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 </a:t>
            </a:r>
          </a:p>
          <a:p>
            <a:pPr marL="228600" indent="-228600" algn="just">
              <a:lnSpc>
                <a:spcPct val="150000"/>
              </a:lnSpc>
              <a:buAutoNum type="arabicPeriod"/>
            </a:pPr>
            <a:r>
              <a:rPr lang="id-ID" dirty="0">
                <a:solidFill>
                  <a:srgbClr val="485160"/>
                </a:solidFill>
                <a:latin typeface="Lato" panose="020F0502020204030203" pitchFamily="34" charset="0"/>
                <a:ea typeface="Lato" panose="020F0502020204030203" pitchFamily="34" charset="0"/>
                <a:cs typeface="Lato" panose="020F0502020204030203" pitchFamily="34" charset="0"/>
              </a:rPr>
              <a:t>Teadus- ja arendustegevuse riikliku korraldamise töörühm</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a:t>
            </a:r>
          </a:p>
          <a:p>
            <a:pPr marL="228600" indent="-228600" algn="just">
              <a:lnSpc>
                <a:spcPct val="150000"/>
              </a:lnSpc>
              <a:buAutoNum type="arabicPeriod"/>
            </a:pPr>
            <a:r>
              <a:rPr lang="id-ID" dirty="0">
                <a:solidFill>
                  <a:srgbClr val="485160"/>
                </a:solidFill>
                <a:latin typeface="Lato" panose="020F0502020204030203" pitchFamily="34" charset="0"/>
                <a:ea typeface="Lato" panose="020F0502020204030203" pitchFamily="34" charset="0"/>
                <a:cs typeface="Lato" panose="020F0502020204030203" pitchFamily="34" charset="0"/>
              </a:rPr>
              <a:t>Teadus- ja arendustegevuse rahastamise töörühm</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a:t>
            </a:r>
          </a:p>
          <a:p>
            <a:pPr marL="228600" indent="-228600" algn="just">
              <a:lnSpc>
                <a:spcPct val="150000"/>
              </a:lnSpc>
              <a:buAutoNum type="arabicPeriod"/>
            </a:pPr>
            <a:r>
              <a:rPr lang="id-ID" dirty="0">
                <a:solidFill>
                  <a:srgbClr val="485160"/>
                </a:solidFill>
                <a:latin typeface="Lato" panose="020F0502020204030203" pitchFamily="34" charset="0"/>
                <a:ea typeface="Lato" panose="020F0502020204030203" pitchFamily="34" charset="0"/>
                <a:cs typeface="Lato" panose="020F0502020204030203" pitchFamily="34" charset="0"/>
              </a:rPr>
              <a:t>Teadus- ja arendusasutuste tegevuse töörühm</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a:t>
            </a:r>
          </a:p>
          <a:p>
            <a:pPr marL="228600" indent="-228600" algn="just">
              <a:lnSpc>
                <a:spcPct val="150000"/>
              </a:lnSpc>
              <a:buAutoNum type="arabicPeriod"/>
            </a:pPr>
            <a:r>
              <a:rPr lang="id-ID" dirty="0">
                <a:solidFill>
                  <a:srgbClr val="485160"/>
                </a:solidFill>
                <a:latin typeface="Lato" panose="020F0502020204030203" pitchFamily="34" charset="0"/>
                <a:ea typeface="Lato" panose="020F0502020204030203" pitchFamily="34" charset="0"/>
                <a:cs typeface="Lato" panose="020F0502020204030203" pitchFamily="34" charset="0"/>
              </a:rPr>
              <a:t>Teaduseetika töörühm</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a:t>
            </a:r>
          </a:p>
          <a:p>
            <a:pPr marL="228600" indent="-228600" algn="just">
              <a:lnSpc>
                <a:spcPct val="150000"/>
              </a:lnSpc>
              <a:buAutoNum type="arabicPeriod"/>
            </a:pPr>
            <a:r>
              <a:rPr lang="id-ID" dirty="0">
                <a:solidFill>
                  <a:srgbClr val="485160"/>
                </a:solidFill>
                <a:latin typeface="Lato" panose="020F0502020204030203" pitchFamily="34" charset="0"/>
                <a:ea typeface="Lato" panose="020F0502020204030203" pitchFamily="34" charset="0"/>
                <a:cs typeface="Lato" panose="020F0502020204030203" pitchFamily="34" charset="0"/>
              </a:rPr>
              <a:t>Avatud teaduse töörühm</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a:t>
            </a:r>
          </a:p>
          <a:p>
            <a:pPr marL="228600" indent="-228600" algn="just">
              <a:lnSpc>
                <a:spcPct val="150000"/>
              </a:lnSpc>
              <a:buAutoNum type="arabicPeriod"/>
            </a:pPr>
            <a:r>
              <a:rPr lang="id-ID" dirty="0">
                <a:solidFill>
                  <a:srgbClr val="485160"/>
                </a:solidFill>
                <a:latin typeface="Lato" panose="020F0502020204030203" pitchFamily="34" charset="0"/>
                <a:ea typeface="Lato" panose="020F0502020204030203" pitchFamily="34" charset="0"/>
                <a:cs typeface="Lato" panose="020F0502020204030203" pitchFamily="34" charset="0"/>
              </a:rPr>
              <a:t>Seaduse üldise ülesehituse</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/mõistete</a:t>
            </a:r>
            <a:r>
              <a:rPr lang="id-ID" dirty="0">
                <a:solidFill>
                  <a:srgbClr val="485160"/>
                </a:solidFill>
                <a:latin typeface="Lato" panose="020F0502020204030203" pitchFamily="34" charset="0"/>
                <a:ea typeface="Lato" panose="020F0502020204030203" pitchFamily="34" charset="0"/>
                <a:cs typeface="Lato" panose="020F0502020204030203" pitchFamily="34" charset="0"/>
              </a:rPr>
              <a:t> töörühm</a:t>
            </a:r>
            <a:r>
              <a:rPr lang="et-EE" dirty="0">
                <a:solidFill>
                  <a:srgbClr val="485160"/>
                </a:solidFill>
                <a:latin typeface="Lato" panose="020F0502020204030203" pitchFamily="34" charset="0"/>
                <a:ea typeface="Lato" panose="020F0502020204030203" pitchFamily="34" charset="0"/>
                <a:cs typeface="Lato" panose="020F0502020204030203" pitchFamily="34" charset="0"/>
              </a:rPr>
              <a:t>.</a:t>
            </a:r>
          </a:p>
          <a:p>
            <a:pPr algn="just">
              <a:lnSpc>
                <a:spcPct val="150000"/>
              </a:lnSpc>
            </a:pPr>
            <a:endParaRPr lang="et-EE" dirty="0">
              <a:solidFill>
                <a:srgbClr val="485160"/>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et-EE" sz="2400" dirty="0">
                <a:solidFill>
                  <a:srgbClr val="485160"/>
                </a:solidFill>
                <a:latin typeface="Lato" panose="020F0502020204030203" pitchFamily="34" charset="0"/>
                <a:ea typeface="Lato" panose="020F0502020204030203" pitchFamily="34" charset="0"/>
                <a:cs typeface="Lato" panose="020F0502020204030203" pitchFamily="34" charset="0"/>
              </a:rPr>
              <a:t>Info asub </a:t>
            </a:r>
            <a:r>
              <a:rPr lang="et-EE" sz="2400" dirty="0">
                <a:solidFill>
                  <a:srgbClr val="485160"/>
                </a:solidFill>
                <a:latin typeface="Lato" panose="020F0502020204030203" pitchFamily="34" charset="0"/>
                <a:ea typeface="Lato" panose="020F0502020204030203" pitchFamily="34" charset="0"/>
                <a:cs typeface="Lato" panose="020F0502020204030203" pitchFamily="34" charset="0"/>
                <a:hlinkClick r:id="rId3"/>
              </a:rPr>
              <a:t>https://www.hm.ee/et/taks</a:t>
            </a:r>
            <a:endParaRPr lang="et-EE" sz="2400" dirty="0">
              <a:solidFill>
                <a:srgbClr val="485160"/>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pPr>
            <a:endParaRPr lang="et-EE"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1762757" y="786872"/>
            <a:ext cx="2814745" cy="769441"/>
          </a:xfrm>
          <a:prstGeom prst="rect">
            <a:avLst/>
          </a:prstGeom>
          <a:noFill/>
        </p:spPr>
        <p:txBody>
          <a:bodyPr wrap="none" rtlCol="0">
            <a:spAutoFit/>
          </a:bodyPr>
          <a:lstStyle/>
          <a:p>
            <a:r>
              <a:rPr lang="et-EE" sz="4400" dirty="0">
                <a:solidFill>
                  <a:srgbClr val="485160"/>
                </a:solidFill>
                <a:latin typeface="Lato" panose="020F0502020204030203" pitchFamily="34" charset="0"/>
                <a:ea typeface="Lato" panose="020F0502020204030203" pitchFamily="34" charset="0"/>
                <a:cs typeface="Lato" panose="020F0502020204030203" pitchFamily="34" charset="0"/>
              </a:rPr>
              <a:t>Töörühmad</a:t>
            </a:r>
            <a:endParaRPr lang="id-ID" sz="4400" dirty="0">
              <a:solidFill>
                <a:srgbClr val="485160"/>
              </a:solidFill>
              <a:latin typeface="Lato" panose="020F0502020204030203" pitchFamily="34" charset="0"/>
              <a:ea typeface="Lato" panose="020F0502020204030203" pitchFamily="34" charset="0"/>
              <a:cs typeface="Lato" panose="020F0502020204030203" pitchFamily="34" charset="0"/>
            </a:endParaRPr>
          </a:p>
        </p:txBody>
      </p:sp>
      <p:sp>
        <p:nvSpPr>
          <p:cNvPr id="14" name="Freeform 13"/>
          <p:cNvSpPr>
            <a:spLocks/>
          </p:cNvSpPr>
          <p:nvPr/>
        </p:nvSpPr>
        <p:spPr bwMode="auto">
          <a:xfrm flipH="1" flipV="1">
            <a:off x="0" y="0"/>
            <a:ext cx="1762757" cy="2343186"/>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endParaRPr lang="id-ID"/>
          </a:p>
        </p:txBody>
      </p:sp>
      <p:pic>
        <p:nvPicPr>
          <p:cNvPr id="4" name="Pildi kohatäide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5968" r="5968"/>
          <a:stretch>
            <a:fillRect/>
          </a:stretch>
        </p:blipFill>
        <p:spPr>
          <a:xfrm>
            <a:off x="8029978" y="195254"/>
            <a:ext cx="3204079" cy="3734121"/>
          </a:xfrm>
        </p:spPr>
      </p:pic>
    </p:spTree>
    <p:extLst>
      <p:ext uri="{BB962C8B-B14F-4D97-AF65-F5344CB8AC3E}">
        <p14:creationId xmlns:p14="http://schemas.microsoft.com/office/powerpoint/2010/main" val="187716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2239303" y="760033"/>
            <a:ext cx="320151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TAKS peatükid</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2404" r="32404"/>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1688533" y="2843803"/>
            <a:ext cx="6778171" cy="2954655"/>
          </a:xfrm>
          <a:prstGeom prst="rect">
            <a:avLst/>
          </a:prstGeom>
          <a:noFill/>
        </p:spPr>
        <p:txBody>
          <a:bodyPr wrap="square">
            <a:spAutoFit/>
          </a:bodyPr>
          <a:lstStyle/>
          <a:p>
            <a:r>
              <a:rPr lang="et-EE" sz="2400" dirty="0">
                <a:latin typeface="Lato" panose="020F0502020204030203" pitchFamily="34" charset="0"/>
                <a:ea typeface="Lato" panose="020F0502020204030203" pitchFamily="34" charset="0"/>
                <a:cs typeface="Lato" panose="020F0502020204030203" pitchFamily="34" charset="0"/>
              </a:rPr>
              <a:t>1.	Üldsätted</a:t>
            </a:r>
          </a:p>
          <a:p>
            <a:r>
              <a:rPr lang="et-EE" sz="2400" dirty="0">
                <a:latin typeface="Lato" panose="020F0502020204030203" pitchFamily="34" charset="0"/>
                <a:ea typeface="Lato" panose="020F0502020204030203" pitchFamily="34" charset="0"/>
                <a:cs typeface="Lato" panose="020F0502020204030203" pitchFamily="34" charset="0"/>
              </a:rPr>
              <a:t>2.	Teadus- ja arendustegevuse ning innovatsiooni riiklik korraldamine</a:t>
            </a:r>
          </a:p>
          <a:p>
            <a:r>
              <a:rPr lang="et-EE" sz="2400" dirty="0">
                <a:latin typeface="Lato" panose="020F0502020204030203" pitchFamily="34" charset="0"/>
                <a:ea typeface="Lato" panose="020F0502020204030203" pitchFamily="34" charset="0"/>
                <a:cs typeface="Lato" panose="020F0502020204030203" pitchFamily="34" charset="0"/>
              </a:rPr>
              <a:t>3.	Teadus- ja arendusasutused</a:t>
            </a:r>
          </a:p>
          <a:p>
            <a:r>
              <a:rPr lang="et-EE" sz="2400" dirty="0">
                <a:latin typeface="Lato" panose="020F0502020204030203" pitchFamily="34" charset="0"/>
                <a:ea typeface="Lato" panose="020F0502020204030203" pitchFamily="34" charset="0"/>
                <a:cs typeface="Lato" panose="020F0502020204030203" pitchFamily="34" charset="0"/>
              </a:rPr>
              <a:t>4.	Teadus- ja arendustegevuse ning innovatsiooni finantseerimine</a:t>
            </a:r>
          </a:p>
          <a:p>
            <a:r>
              <a:rPr lang="et-EE" sz="2400" dirty="0">
                <a:latin typeface="Lato" panose="020F0502020204030203" pitchFamily="34" charset="0"/>
                <a:ea typeface="Lato" panose="020F0502020204030203" pitchFamily="34" charset="0"/>
                <a:cs typeface="Lato" panose="020F0502020204030203" pitchFamily="34" charset="0"/>
              </a:rPr>
              <a:t>5.	Seaduse rakendamine</a:t>
            </a:r>
          </a:p>
          <a:p>
            <a:endParaRPr lang="et-EE" dirty="0"/>
          </a:p>
        </p:txBody>
      </p:sp>
    </p:spTree>
    <p:extLst>
      <p:ext uri="{BB962C8B-B14F-4D97-AF65-F5344CB8AC3E}">
        <p14:creationId xmlns:p14="http://schemas.microsoft.com/office/powerpoint/2010/main" val="95603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18321" y="741778"/>
            <a:ext cx="215315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Üldsätted</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453" r="11453"/>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1688533" y="2843803"/>
            <a:ext cx="6778171" cy="138499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rPr>
              <a:t>Seaduse reguleerimisala ja kohaldamisala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800" b="0" i="0" u="none" strike="noStrike" kern="1200" cap="none" spc="0" normalizeH="0" baseline="0" noProof="0" dirty="0">
                <a:ln>
                  <a:noFill/>
                </a:ln>
                <a:solidFill>
                  <a:prstClr val="black"/>
                </a:solidFill>
                <a:effectLst/>
                <a:uLnTx/>
                <a:uFillTx/>
                <a:latin typeface="Calibri" panose="020F0502020204030204"/>
                <a:ea typeface="+mn-ea"/>
                <a:cs typeface="+mn-cs"/>
              </a:rPr>
              <a:t>Mõisted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t-EE" sz="2800" b="0" i="1" u="none" strike="noStrike" kern="1200" cap="none" spc="0" normalizeH="0" baseline="0" noProof="0" dirty="0">
                <a:ln>
                  <a:noFill/>
                </a:ln>
                <a:solidFill>
                  <a:prstClr val="black"/>
                </a:solidFill>
                <a:effectLst/>
                <a:uLnTx/>
                <a:uFillTx/>
                <a:latin typeface="Calibri" panose="020F0502020204030204"/>
                <a:ea typeface="+mn-ea"/>
                <a:cs typeface="+mn-cs"/>
              </a:rPr>
              <a:t>TAI põhimõtted</a:t>
            </a:r>
          </a:p>
        </p:txBody>
      </p:sp>
    </p:spTree>
    <p:extLst>
      <p:ext uri="{BB962C8B-B14F-4D97-AF65-F5344CB8AC3E}">
        <p14:creationId xmlns:p14="http://schemas.microsoft.com/office/powerpoint/2010/main" val="228855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18321" y="741778"/>
            <a:ext cx="486383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TAI riiklik korraldamine</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80" r="12780"/>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1818321" y="2119085"/>
            <a:ext cx="6778171" cy="415498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4.	Vabariigi Valitsus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5.	Teadus-ja arendustegevuse ning Innovatsioonipoliitika Nõukogu </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6.	Teadus- ja arendustegevuse ning innovatsiooni juhtkomisjon </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7.	Teadus- ja arendustegevuse ning innovatsiooni riiklik korraldamine ministeeriumides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8.	Eesti Teadusagentuur</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9.	Ettevõtluse ja Innovatsiooni Sihtasutus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10.	Eesti Teaduste Akadeemia</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11.	Eesti Teadusinfosüsteem</a:t>
            </a:r>
          </a:p>
        </p:txBody>
      </p:sp>
    </p:spTree>
    <p:extLst>
      <p:ext uri="{BB962C8B-B14F-4D97-AF65-F5344CB8AC3E}">
        <p14:creationId xmlns:p14="http://schemas.microsoft.com/office/powerpoint/2010/main" val="129245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18321" y="741778"/>
            <a:ext cx="582403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Teadus- ja arendusasutused</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460" r="29460"/>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1818321" y="2119085"/>
            <a:ext cx="6778171"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12.	Teadus- ja arendusasutus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13.	Teadus- ja arendusasutuse õigused</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14.	Teadus- ja arendusasutuse ülesanded</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15.	</a:t>
            </a:r>
            <a:r>
              <a:rPr kumimoji="0" lang="et-EE" sz="2400" b="0" i="0" u="none" strike="noStrike" kern="1200" cap="none" spc="0" normalizeH="0" baseline="0" noProof="0" dirty="0" err="1">
                <a:ln>
                  <a:noFill/>
                </a:ln>
                <a:solidFill>
                  <a:prstClr val="black"/>
                </a:solidFill>
                <a:effectLst/>
                <a:uLnTx/>
                <a:uFillTx/>
                <a:latin typeface="Calibri" panose="020F0502020204030204"/>
                <a:ea typeface="+mn-ea"/>
                <a:cs typeface="+mn-cs"/>
              </a:rPr>
              <a:t>Evalveerimine</a:t>
            </a:r>
            <a:endPar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16.	Teadus- ja arendusasutuste õiguslik seisund</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17.	Teadus- ja arendusasutuste asutamine, ümberkorraldamine, ümberkujundamine ja tegevuse lõpetamine</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18.	Teadus- ja arendusasutuste juhtimine </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19.	Teadus- ja arendusasutuse liikmeskond</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20.	Akadeemilise töötaja ametikohad</a:t>
            </a:r>
          </a:p>
          <a:p>
            <a:pPr marR="0" lvl="0" algn="l" defTabSz="914400" rtl="0" eaLnBrk="1" fontAlgn="auto" latinLnBrk="0" hangingPunct="1">
              <a:lnSpc>
                <a:spcPct val="100000"/>
              </a:lnSpc>
              <a:spcBef>
                <a:spcPts val="0"/>
              </a:spcBef>
              <a:spcAft>
                <a:spcPts val="0"/>
              </a:spcAft>
              <a:buClrTx/>
              <a:buSzTx/>
              <a:tabLst/>
              <a:defRPr/>
            </a:pPr>
            <a:endPar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24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18321" y="741778"/>
            <a:ext cx="416011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TAI finantseerimine</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1563" r="31563"/>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1818321" y="2119085"/>
            <a:ext cx="6778171" cy="378565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21.	Teadus- ja arendustegevuse finantseerimise üldpõhimõtted</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22.	Tegevustoetus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23.	Uurimistoetus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24.	Sihttoetus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25.	Süsteemitoetus</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26.	Teadus- ja arendusasutuse tegevustoetuse, sihttoetuse ja süsteemitoetuse eraldamine</a:t>
            </a:r>
          </a:p>
          <a:p>
            <a:pPr marR="0" lvl="0" algn="l" defTabSz="914400" rtl="0" eaLnBrk="1" fontAlgn="auto" latinLnBrk="0" hangingPunct="1">
              <a:lnSpc>
                <a:spcPct val="100000"/>
              </a:lnSpc>
              <a:spcBef>
                <a:spcPts val="0"/>
              </a:spcBef>
              <a:spcAft>
                <a:spcPts val="0"/>
              </a:spcAft>
              <a:buClrTx/>
              <a:buSzTx/>
              <a:tabLst/>
              <a:defRPr/>
            </a:pPr>
            <a:r>
              <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rPr>
              <a:t>27.	Innovatsiooni finantseerimine</a:t>
            </a:r>
          </a:p>
          <a:p>
            <a:pPr marR="0" lvl="0" algn="l" defTabSz="914400" rtl="0" eaLnBrk="1" fontAlgn="auto" latinLnBrk="0" hangingPunct="1">
              <a:lnSpc>
                <a:spcPct val="100000"/>
              </a:lnSpc>
              <a:spcBef>
                <a:spcPts val="0"/>
              </a:spcBef>
              <a:spcAft>
                <a:spcPts val="0"/>
              </a:spcAft>
              <a:buClrTx/>
              <a:buSzTx/>
              <a:tabLst/>
              <a:defRPr/>
            </a:pPr>
            <a:endPar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66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p:cNvSpPr>
          <p:nvPr/>
        </p:nvSpPr>
        <p:spPr bwMode="auto">
          <a:xfrm>
            <a:off x="7405455" y="0"/>
            <a:ext cx="3968982" cy="6869392"/>
          </a:xfrm>
          <a:custGeom>
            <a:avLst/>
            <a:gdLst>
              <a:gd name="T0" fmla="*/ 65 w 468"/>
              <a:gd name="T1" fmla="*/ 0 h 810"/>
              <a:gd name="T2" fmla="*/ 0 w 468"/>
              <a:gd name="T3" fmla="*/ 0 h 810"/>
              <a:gd name="T4" fmla="*/ 229 w 468"/>
              <a:gd name="T5" fmla="*/ 400 h 810"/>
              <a:gd name="T6" fmla="*/ 189 w 468"/>
              <a:gd name="T7" fmla="*/ 457 h 810"/>
              <a:gd name="T8" fmla="*/ 387 w 468"/>
              <a:gd name="T9" fmla="*/ 810 h 810"/>
              <a:gd name="T10" fmla="*/ 468 w 468"/>
              <a:gd name="T11" fmla="*/ 810 h 810"/>
              <a:gd name="T12" fmla="*/ 301 w 468"/>
              <a:gd name="T13" fmla="*/ 400 h 810"/>
              <a:gd name="T14" fmla="*/ 65 w 468"/>
              <a:gd name="T15" fmla="*/ 0 h 8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810">
                <a:moveTo>
                  <a:pt x="65" y="0"/>
                </a:moveTo>
                <a:lnTo>
                  <a:pt x="0" y="0"/>
                </a:lnTo>
                <a:lnTo>
                  <a:pt x="229" y="400"/>
                </a:lnTo>
                <a:lnTo>
                  <a:pt x="189" y="457"/>
                </a:lnTo>
                <a:lnTo>
                  <a:pt x="387" y="810"/>
                </a:lnTo>
                <a:lnTo>
                  <a:pt x="468" y="810"/>
                </a:lnTo>
                <a:lnTo>
                  <a:pt x="301" y="400"/>
                </a:lnTo>
                <a:lnTo>
                  <a:pt x="65" y="0"/>
                </a:lnTo>
                <a:close/>
              </a:path>
            </a:pathLst>
          </a:custGeom>
          <a:solidFill>
            <a:srgbClr val="006DB5"/>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177045" y="1634219"/>
            <a:ext cx="5783067" cy="688202"/>
          </a:xfrm>
          <a:prstGeom prst="rect">
            <a:avLst/>
          </a:prstGeom>
        </p:spPr>
        <p:txBody>
          <a:bodyPr wrap="square" anchor="t">
            <a:spAutoFit/>
          </a:bodyPr>
          <a:lstStyle/>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t-EE"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id-ID" sz="9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a:off x="1818321" y="741778"/>
            <a:ext cx="45993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rPr>
              <a:t>Seaduse rakendamine</a:t>
            </a:r>
            <a:endParaRPr kumimoji="0" lang="id-ID" sz="3600" b="0" i="0" u="none" strike="noStrike" kern="1200" cap="none" spc="0" normalizeH="0" baseline="0" noProof="0" dirty="0">
              <a:ln>
                <a:noFill/>
              </a:ln>
              <a:solidFill>
                <a:srgbClr val="48516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Freeform 6"/>
          <p:cNvSpPr>
            <a:spLocks/>
          </p:cNvSpPr>
          <p:nvPr/>
        </p:nvSpPr>
        <p:spPr bwMode="auto">
          <a:xfrm>
            <a:off x="10072915" y="4052547"/>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0" y="1705251"/>
            <a:ext cx="2092419" cy="3458890"/>
          </a:xfrm>
          <a:custGeom>
            <a:avLst/>
            <a:gdLst>
              <a:gd name="T0" fmla="*/ 0 w 245"/>
              <a:gd name="T1" fmla="*/ 298 h 405"/>
              <a:gd name="T2" fmla="*/ 172 w 245"/>
              <a:gd name="T3" fmla="*/ 0 h 405"/>
              <a:gd name="T4" fmla="*/ 245 w 245"/>
              <a:gd name="T5" fmla="*/ 0 h 405"/>
              <a:gd name="T6" fmla="*/ 0 w 245"/>
              <a:gd name="T7" fmla="*/ 405 h 405"/>
              <a:gd name="T8" fmla="*/ 0 w 245"/>
              <a:gd name="T9" fmla="*/ 298 h 405"/>
            </a:gdLst>
            <a:ahLst/>
            <a:cxnLst>
              <a:cxn ang="0">
                <a:pos x="T0" y="T1"/>
              </a:cxn>
              <a:cxn ang="0">
                <a:pos x="T2" y="T3"/>
              </a:cxn>
              <a:cxn ang="0">
                <a:pos x="T4" y="T5"/>
              </a:cxn>
              <a:cxn ang="0">
                <a:pos x="T6" y="T7"/>
              </a:cxn>
              <a:cxn ang="0">
                <a:pos x="T8" y="T9"/>
              </a:cxn>
            </a:cxnLst>
            <a:rect l="0" t="0" r="r" b="b"/>
            <a:pathLst>
              <a:path w="245" h="405">
                <a:moveTo>
                  <a:pt x="0" y="298"/>
                </a:moveTo>
                <a:lnTo>
                  <a:pt x="172" y="0"/>
                </a:lnTo>
                <a:lnTo>
                  <a:pt x="245" y="0"/>
                </a:lnTo>
                <a:lnTo>
                  <a:pt x="0" y="405"/>
                </a:lnTo>
                <a:lnTo>
                  <a:pt x="0" y="298"/>
                </a:lnTo>
                <a:close/>
              </a:path>
            </a:pathLst>
          </a:custGeom>
          <a:solidFill>
            <a:srgbClr val="48516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2"/>
          <p:cNvSpPr>
            <a:spLocks/>
          </p:cNvSpPr>
          <p:nvPr/>
        </p:nvSpPr>
        <p:spPr bwMode="auto">
          <a:xfrm rot="5400000">
            <a:off x="346083" y="4390036"/>
            <a:ext cx="2119086" cy="2816845"/>
          </a:xfrm>
          <a:custGeom>
            <a:avLst/>
            <a:gdLst>
              <a:gd name="T0" fmla="*/ 82 w 82"/>
              <a:gd name="T1" fmla="*/ 0 h 109"/>
              <a:gd name="T2" fmla="*/ 0 w 82"/>
              <a:gd name="T3" fmla="*/ 109 h 109"/>
              <a:gd name="T4" fmla="*/ 82 w 82"/>
              <a:gd name="T5" fmla="*/ 109 h 109"/>
              <a:gd name="T6" fmla="*/ 82 w 82"/>
              <a:gd name="T7" fmla="*/ 0 h 109"/>
            </a:gdLst>
            <a:ahLst/>
            <a:cxnLst>
              <a:cxn ang="0">
                <a:pos x="T0" y="T1"/>
              </a:cxn>
              <a:cxn ang="0">
                <a:pos x="T2" y="T3"/>
              </a:cxn>
              <a:cxn ang="0">
                <a:pos x="T4" y="T5"/>
              </a:cxn>
              <a:cxn ang="0">
                <a:pos x="T6" y="T7"/>
              </a:cxn>
            </a:cxnLst>
            <a:rect l="0" t="0" r="r" b="b"/>
            <a:pathLst>
              <a:path w="82" h="109">
                <a:moveTo>
                  <a:pt x="82" y="0"/>
                </a:moveTo>
                <a:lnTo>
                  <a:pt x="0" y="109"/>
                </a:lnTo>
                <a:lnTo>
                  <a:pt x="82" y="109"/>
                </a:lnTo>
                <a:lnTo>
                  <a:pt x="82" y="0"/>
                </a:lnTo>
                <a:close/>
              </a:path>
            </a:pathLst>
          </a:cu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ldi kohatäi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2674" r="32674"/>
          <a:stretch/>
        </p:blipFill>
        <p:spPr>
          <a:xfrm flipH="1">
            <a:off x="7960113" y="0"/>
            <a:ext cx="4231887" cy="6869392"/>
          </a:xfrm>
        </p:spPr>
      </p:pic>
      <p:sp>
        <p:nvSpPr>
          <p:cNvPr id="10" name="TextBox 9">
            <a:extLst>
              <a:ext uri="{FF2B5EF4-FFF2-40B4-BE49-F238E27FC236}">
                <a16:creationId xmlns:a16="http://schemas.microsoft.com/office/drawing/2014/main" id="{A8C83F7D-6772-4621-8B96-76FA5E3A237E}"/>
              </a:ext>
            </a:extLst>
          </p:cNvPr>
          <p:cNvSpPr txBox="1"/>
          <p:nvPr/>
        </p:nvSpPr>
        <p:spPr>
          <a:xfrm>
            <a:off x="1818321" y="2119085"/>
            <a:ext cx="6778171" cy="193899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28.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Üleminek</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baasfinantseerimiselt</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tegevustoetusele</a:t>
            </a: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29.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Korralise</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evalveerimise</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tulemuste</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kehtivus</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ja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uus</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400" b="0" i="0" u="none" strike="noStrike" kern="1200" cap="none" spc="0" normalizeH="0" baseline="0" noProof="0" dirty="0" err="1">
                <a:ln>
                  <a:noFill/>
                </a:ln>
                <a:solidFill>
                  <a:prstClr val="black"/>
                </a:solidFill>
                <a:effectLst/>
                <a:uLnTx/>
                <a:uFillTx/>
                <a:latin typeface="Calibri" panose="020F0502020204030204"/>
                <a:ea typeface="+mn-ea"/>
                <a:cs typeface="+mn-cs"/>
              </a:rPr>
              <a:t>voor</a:t>
            </a: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et-E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401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687D1518E5FB43AFB4A67121B614F0" ma:contentTypeVersion="2" ma:contentTypeDescription="Loo uus dokument" ma:contentTypeScope="" ma:versionID="05f41f39345e7ffb2641204b71cd7836">
  <xsd:schema xmlns:xsd="http://www.w3.org/2001/XMLSchema" xmlns:xs="http://www.w3.org/2001/XMLSchema" xmlns:p="http://schemas.microsoft.com/office/2006/metadata/properties" xmlns:ns1="http://schemas.microsoft.com/sharepoint/v3" xmlns:ns2="a7338fc0-1f71-47ca-af62-527eb90cb0f3" targetNamespace="http://schemas.microsoft.com/office/2006/metadata/properties" ma:root="true" ma:fieldsID="b7d18e2338e437220cd68f230ab1a59e" ns1:_="" ns2:_="">
    <xsd:import namespace="http://schemas.microsoft.com/sharepoint/v3"/>
    <xsd:import namespace="a7338fc0-1f71-47ca-af62-527eb90cb0f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astamise alguskuupäev" ma:description="Veerg Ajastamise alguskuupäev on avaldamisfunktsiooni loodud saidiveerg, mille abil määratakse kuupäev ja kellaaeg, kui lehte esimest korda külastajatele kuvatakse." ma:hidden="true" ma:internalName="PublishingStartDate">
      <xsd:simpleType>
        <xsd:restriction base="dms:Unknown"/>
      </xsd:simpleType>
    </xsd:element>
    <xsd:element name="PublishingExpirationDate" ma:index="9" nillable="true" ma:displayName="Ajastamise lõppkuupäev" ma:description="Veerg Ajastamise lõppkuupäev on avaldamisfunktsiooni loodud saidiveerg, mille abil määratakse kuupäev ja kellaaeg, kui lehte enam külastajatele ei kuvat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338fc0-1f71-47ca-af62-527eb90cb0f3" elementFormDefault="qualified">
    <xsd:import namespace="http://schemas.microsoft.com/office/2006/documentManagement/types"/>
    <xsd:import namespace="http://schemas.microsoft.com/office/infopath/2007/PartnerControls"/>
    <xsd:element name="SharedWithUsers" ma:index="10"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338fc0-1f71-47ca-af62-527eb90cb0f3">
      <UserInfo>
        <DisplayName>Kõik</DisplayName>
        <AccountId>13</AccountId>
        <AccountType/>
      </UserInfo>
    </SharedWithUsers>
  </documentManagement>
</p:properties>
</file>

<file path=customXml/itemProps1.xml><?xml version="1.0" encoding="utf-8"?>
<ds:datastoreItem xmlns:ds="http://schemas.openxmlformats.org/officeDocument/2006/customXml" ds:itemID="{86DF0AE6-64BE-4184-86C0-9888E0FDE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338fc0-1f71-47ca-af62-527eb90cb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242B68-7157-4BF8-BC2C-D2576183044F}">
  <ds:schemaRefs>
    <ds:schemaRef ds:uri="http://schemas.microsoft.com/sharepoint/v3/contenttype/forms"/>
  </ds:schemaRefs>
</ds:datastoreItem>
</file>

<file path=customXml/itemProps3.xml><?xml version="1.0" encoding="utf-8"?>
<ds:datastoreItem xmlns:ds="http://schemas.openxmlformats.org/officeDocument/2006/customXml" ds:itemID="{57777FA4-7099-4A7C-A0C4-CD1C1C3680F4}">
  <ds:schemaRefs>
    <ds:schemaRef ds:uri="http://schemas.microsoft.com/office/infopath/2007/PartnerControls"/>
    <ds:schemaRef ds:uri="http://schemas.microsoft.com/office/2006/metadata/properties"/>
    <ds:schemaRef ds:uri="a7338fc0-1f71-47ca-af62-527eb90cb0f3"/>
    <ds:schemaRef ds:uri="http://purl.org/dc/terms/"/>
    <ds:schemaRef ds:uri="http://purl.org/dc/elements/1.1/"/>
    <ds:schemaRef ds:uri="http://schemas.microsoft.com/office/2006/documentManagement/types"/>
    <ds:schemaRef ds:uri="http://schemas.microsoft.com/sharepoint/v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5173</TotalTime>
  <Words>1009</Words>
  <Application>Microsoft Office PowerPoint</Application>
  <PresentationFormat>Laiekraan</PresentationFormat>
  <Paragraphs>160</Paragraphs>
  <Slides>15</Slides>
  <Notes>14</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15</vt:i4>
      </vt:variant>
    </vt:vector>
  </HeadingPairs>
  <TitlesOfParts>
    <vt:vector size="23" baseType="lpstr">
      <vt:lpstr>Arial</vt:lpstr>
      <vt:lpstr>Calibri</vt:lpstr>
      <vt:lpstr>Calibri Light</vt:lpstr>
      <vt:lpstr>Gill Sans</vt:lpstr>
      <vt:lpstr>Lato</vt:lpstr>
      <vt:lpstr>Lato Heavy</vt:lpstr>
      <vt:lpstr>Times New Roman</vt:lpstr>
      <vt:lpstr>Office Theme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keywords/>
  <dc:description/>
  <cp:lastModifiedBy>Mariann Saaliste</cp:lastModifiedBy>
  <cp:revision>402</cp:revision>
  <dcterms:created xsi:type="dcterms:W3CDTF">2017-11-22T12:33:05Z</dcterms:created>
  <dcterms:modified xsi:type="dcterms:W3CDTF">2023-01-24T17:56:35Z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0x0101004A687D1518E5FB43AFB4A67121B614F0</vt:lpwstr>
  </property>
</Properties>
</file>