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8" r:id="rId5"/>
  </p:sldMasterIdLst>
  <p:notesMasterIdLst>
    <p:notesMasterId r:id="rId23"/>
  </p:notesMasterIdLst>
  <p:sldIdLst>
    <p:sldId id="306" r:id="rId6"/>
    <p:sldId id="327" r:id="rId7"/>
    <p:sldId id="375" r:id="rId8"/>
    <p:sldId id="365" r:id="rId9"/>
    <p:sldId id="260" r:id="rId10"/>
    <p:sldId id="261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74" r:id="rId20"/>
    <p:sldId id="376" r:id="rId21"/>
    <p:sldId id="308" r:id="rId22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006DB5"/>
    <a:srgbClr val="485160"/>
    <a:srgbClr val="4EB0C2"/>
    <a:srgbClr val="A1D9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87326" autoAdjust="0"/>
  </p:normalViewPr>
  <p:slideViewPr>
    <p:cSldViewPr snapToGrid="0">
      <p:cViewPr varScale="1">
        <p:scale>
          <a:sx n="58" d="100"/>
          <a:sy n="58" d="100"/>
        </p:scale>
        <p:origin x="9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4D4A3-D1B5-4CA0-A145-4DED892A6E97}" type="datetimeFigureOut">
              <a:rPr lang="et-EE" smtClean="0"/>
              <a:t>24.01.2023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996DF-84FF-43A4-9643-9AE356ABF5B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59062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E6BC0-97F5-4438-ACBF-4885E58BB790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37712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775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815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54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555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139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220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645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247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551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526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>
                <a:cs typeface="Calibri"/>
              </a:rPr>
              <a:t>Ülikoolid eristuvad, kui</a:t>
            </a:r>
            <a:r>
              <a:rPr lang="et-EE" baseline="0" dirty="0">
                <a:cs typeface="Calibri"/>
              </a:rPr>
              <a:t> teadust ja kõrgharidust pakkuvad institutsioonid. 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26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63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772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502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371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24/01/2023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752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4457" y="-1"/>
            <a:ext cx="4151086" cy="5936343"/>
          </a:xfrm>
          <a:custGeom>
            <a:avLst/>
            <a:gdLst>
              <a:gd name="connsiteX0" fmla="*/ 0 w 4151086"/>
              <a:gd name="connsiteY0" fmla="*/ 0 h 5936343"/>
              <a:gd name="connsiteX1" fmla="*/ 4151086 w 4151086"/>
              <a:gd name="connsiteY1" fmla="*/ 0 h 5936343"/>
              <a:gd name="connsiteX2" fmla="*/ 4151086 w 4151086"/>
              <a:gd name="connsiteY2" fmla="*/ 5936343 h 5936343"/>
              <a:gd name="connsiteX3" fmla="*/ 0 w 4151086"/>
              <a:gd name="connsiteY3" fmla="*/ 5936343 h 593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1086" h="5936343">
                <a:moveTo>
                  <a:pt x="0" y="0"/>
                </a:moveTo>
                <a:lnTo>
                  <a:pt x="4151086" y="0"/>
                </a:lnTo>
                <a:lnTo>
                  <a:pt x="4151086" y="5936343"/>
                </a:lnTo>
                <a:lnTo>
                  <a:pt x="0" y="59363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51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572778" y="734097"/>
            <a:ext cx="4619223" cy="5383369"/>
          </a:xfrm>
          <a:custGeom>
            <a:avLst/>
            <a:gdLst>
              <a:gd name="connsiteX0" fmla="*/ 0 w 4619223"/>
              <a:gd name="connsiteY0" fmla="*/ 0 h 5383369"/>
              <a:gd name="connsiteX1" fmla="*/ 4619223 w 4619223"/>
              <a:gd name="connsiteY1" fmla="*/ 0 h 5383369"/>
              <a:gd name="connsiteX2" fmla="*/ 4619223 w 4619223"/>
              <a:gd name="connsiteY2" fmla="*/ 5383369 h 5383369"/>
              <a:gd name="connsiteX3" fmla="*/ 0 w 4619223"/>
              <a:gd name="connsiteY3" fmla="*/ 5383369 h 538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9223" h="5383369">
                <a:moveTo>
                  <a:pt x="0" y="0"/>
                </a:moveTo>
                <a:lnTo>
                  <a:pt x="4619223" y="0"/>
                </a:lnTo>
                <a:lnTo>
                  <a:pt x="4619223" y="5383369"/>
                </a:lnTo>
                <a:lnTo>
                  <a:pt x="0" y="538336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6587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" y="1"/>
            <a:ext cx="2963417" cy="3437566"/>
          </a:xfrm>
          <a:custGeom>
            <a:avLst/>
            <a:gdLst>
              <a:gd name="connsiteX0" fmla="*/ 1481708 w 2963417"/>
              <a:gd name="connsiteY0" fmla="*/ 0 h 3437566"/>
              <a:gd name="connsiteX1" fmla="*/ 2963417 w 2963417"/>
              <a:gd name="connsiteY1" fmla="*/ 740855 h 3437566"/>
              <a:gd name="connsiteX2" fmla="*/ 2963417 w 2963417"/>
              <a:gd name="connsiteY2" fmla="*/ 2696711 h 3437566"/>
              <a:gd name="connsiteX3" fmla="*/ 1481708 w 2963417"/>
              <a:gd name="connsiteY3" fmla="*/ 3437566 h 3437566"/>
              <a:gd name="connsiteX4" fmla="*/ 0 w 2963417"/>
              <a:gd name="connsiteY4" fmla="*/ 2696711 h 3437566"/>
              <a:gd name="connsiteX5" fmla="*/ 0 w 2963417"/>
              <a:gd name="connsiteY5" fmla="*/ 740855 h 343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3417" h="3437566">
                <a:moveTo>
                  <a:pt x="1481708" y="0"/>
                </a:moveTo>
                <a:lnTo>
                  <a:pt x="2963417" y="740855"/>
                </a:lnTo>
                <a:lnTo>
                  <a:pt x="2963417" y="2696711"/>
                </a:lnTo>
                <a:lnTo>
                  <a:pt x="1481708" y="3437566"/>
                </a:lnTo>
                <a:lnTo>
                  <a:pt x="0" y="2696711"/>
                </a:lnTo>
                <a:lnTo>
                  <a:pt x="0" y="7408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-1205935" y="2980368"/>
            <a:ext cx="2963417" cy="3437566"/>
          </a:xfrm>
          <a:custGeom>
            <a:avLst/>
            <a:gdLst>
              <a:gd name="connsiteX0" fmla="*/ 1481708 w 2963417"/>
              <a:gd name="connsiteY0" fmla="*/ 0 h 3437566"/>
              <a:gd name="connsiteX1" fmla="*/ 2963417 w 2963417"/>
              <a:gd name="connsiteY1" fmla="*/ 740855 h 3437566"/>
              <a:gd name="connsiteX2" fmla="*/ 2963417 w 2963417"/>
              <a:gd name="connsiteY2" fmla="*/ 2696711 h 3437566"/>
              <a:gd name="connsiteX3" fmla="*/ 1481708 w 2963417"/>
              <a:gd name="connsiteY3" fmla="*/ 3437566 h 3437566"/>
              <a:gd name="connsiteX4" fmla="*/ 0 w 2963417"/>
              <a:gd name="connsiteY4" fmla="*/ 2696711 h 3437566"/>
              <a:gd name="connsiteX5" fmla="*/ 0 w 2963417"/>
              <a:gd name="connsiteY5" fmla="*/ 740855 h 343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3417" h="3437566">
                <a:moveTo>
                  <a:pt x="1481708" y="0"/>
                </a:moveTo>
                <a:lnTo>
                  <a:pt x="2963417" y="740855"/>
                </a:lnTo>
                <a:lnTo>
                  <a:pt x="2963417" y="2696711"/>
                </a:lnTo>
                <a:lnTo>
                  <a:pt x="1481708" y="3437566"/>
                </a:lnTo>
                <a:lnTo>
                  <a:pt x="0" y="2696711"/>
                </a:lnTo>
                <a:lnTo>
                  <a:pt x="0" y="7408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1857832" y="2627088"/>
            <a:ext cx="2963417" cy="3437566"/>
          </a:xfrm>
          <a:custGeom>
            <a:avLst/>
            <a:gdLst>
              <a:gd name="connsiteX0" fmla="*/ 1481708 w 2963417"/>
              <a:gd name="connsiteY0" fmla="*/ 0 h 3437566"/>
              <a:gd name="connsiteX1" fmla="*/ 2963417 w 2963417"/>
              <a:gd name="connsiteY1" fmla="*/ 740855 h 3437566"/>
              <a:gd name="connsiteX2" fmla="*/ 2963417 w 2963417"/>
              <a:gd name="connsiteY2" fmla="*/ 2696711 h 3437566"/>
              <a:gd name="connsiteX3" fmla="*/ 1481708 w 2963417"/>
              <a:gd name="connsiteY3" fmla="*/ 3437566 h 3437566"/>
              <a:gd name="connsiteX4" fmla="*/ 0 w 2963417"/>
              <a:gd name="connsiteY4" fmla="*/ 2696711 h 3437566"/>
              <a:gd name="connsiteX5" fmla="*/ 0 w 2963417"/>
              <a:gd name="connsiteY5" fmla="*/ 740855 h 343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3417" h="3437566">
                <a:moveTo>
                  <a:pt x="1481708" y="0"/>
                </a:moveTo>
                <a:lnTo>
                  <a:pt x="2963417" y="740855"/>
                </a:lnTo>
                <a:lnTo>
                  <a:pt x="2963417" y="2696711"/>
                </a:lnTo>
                <a:lnTo>
                  <a:pt x="1481708" y="3437566"/>
                </a:lnTo>
                <a:lnTo>
                  <a:pt x="0" y="2696711"/>
                </a:lnTo>
                <a:lnTo>
                  <a:pt x="0" y="7408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4236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125028" cy="6858000"/>
          </a:xfrm>
          <a:custGeom>
            <a:avLst/>
            <a:gdLst>
              <a:gd name="connsiteX0" fmla="*/ 0 w 6125028"/>
              <a:gd name="connsiteY0" fmla="*/ 0 h 6858000"/>
              <a:gd name="connsiteX1" fmla="*/ 6125028 w 6125028"/>
              <a:gd name="connsiteY1" fmla="*/ 0 h 6858000"/>
              <a:gd name="connsiteX2" fmla="*/ 4949371 w 6125028"/>
              <a:gd name="connsiteY2" fmla="*/ 6858000 h 6858000"/>
              <a:gd name="connsiteX3" fmla="*/ 0 w 612502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5028" h="6858000">
                <a:moveTo>
                  <a:pt x="0" y="0"/>
                </a:moveTo>
                <a:lnTo>
                  <a:pt x="6125028" y="0"/>
                </a:lnTo>
                <a:lnTo>
                  <a:pt x="494937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136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262743" y="2104571"/>
            <a:ext cx="3860800" cy="2438400"/>
          </a:xfrm>
          <a:custGeom>
            <a:avLst/>
            <a:gdLst>
              <a:gd name="connsiteX0" fmla="*/ 0 w 3860800"/>
              <a:gd name="connsiteY0" fmla="*/ 0 h 2438400"/>
              <a:gd name="connsiteX1" fmla="*/ 3860800 w 3860800"/>
              <a:gd name="connsiteY1" fmla="*/ 0 h 2438400"/>
              <a:gd name="connsiteX2" fmla="*/ 3860800 w 3860800"/>
              <a:gd name="connsiteY2" fmla="*/ 2438400 h 2438400"/>
              <a:gd name="connsiteX3" fmla="*/ 0 w 3860800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800" h="2438400">
                <a:moveTo>
                  <a:pt x="0" y="0"/>
                </a:moveTo>
                <a:lnTo>
                  <a:pt x="3860800" y="0"/>
                </a:lnTo>
                <a:lnTo>
                  <a:pt x="3860800" y="2438400"/>
                </a:lnTo>
                <a:lnTo>
                  <a:pt x="0" y="2438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951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374743" y="1596571"/>
            <a:ext cx="2481943" cy="3323772"/>
          </a:xfrm>
          <a:custGeom>
            <a:avLst/>
            <a:gdLst>
              <a:gd name="connsiteX0" fmla="*/ 0 w 2481943"/>
              <a:gd name="connsiteY0" fmla="*/ 0 h 3323772"/>
              <a:gd name="connsiteX1" fmla="*/ 2481943 w 2481943"/>
              <a:gd name="connsiteY1" fmla="*/ 0 h 3323772"/>
              <a:gd name="connsiteX2" fmla="*/ 2481943 w 2481943"/>
              <a:gd name="connsiteY2" fmla="*/ 3323772 h 3323772"/>
              <a:gd name="connsiteX3" fmla="*/ 0 w 2481943"/>
              <a:gd name="connsiteY3" fmla="*/ 3323772 h 332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943" h="3323772">
                <a:moveTo>
                  <a:pt x="0" y="0"/>
                </a:moveTo>
                <a:lnTo>
                  <a:pt x="2481943" y="0"/>
                </a:lnTo>
                <a:lnTo>
                  <a:pt x="2481943" y="3323772"/>
                </a:lnTo>
                <a:lnTo>
                  <a:pt x="0" y="33237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3712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616700" y="1155700"/>
            <a:ext cx="2628900" cy="4521200"/>
          </a:xfrm>
          <a:custGeom>
            <a:avLst/>
            <a:gdLst>
              <a:gd name="connsiteX0" fmla="*/ 0 w 2628900"/>
              <a:gd name="connsiteY0" fmla="*/ 0 h 4521200"/>
              <a:gd name="connsiteX1" fmla="*/ 2628900 w 2628900"/>
              <a:gd name="connsiteY1" fmla="*/ 0 h 4521200"/>
              <a:gd name="connsiteX2" fmla="*/ 2628900 w 2628900"/>
              <a:gd name="connsiteY2" fmla="*/ 4521200 h 4521200"/>
              <a:gd name="connsiteX3" fmla="*/ 0 w 2628900"/>
              <a:gd name="connsiteY3" fmla="*/ 4521200 h 452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8900" h="4521200">
                <a:moveTo>
                  <a:pt x="0" y="0"/>
                </a:moveTo>
                <a:lnTo>
                  <a:pt x="2628900" y="0"/>
                </a:lnTo>
                <a:lnTo>
                  <a:pt x="2628900" y="4521200"/>
                </a:lnTo>
                <a:lnTo>
                  <a:pt x="0" y="4521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6311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81100" y="1238250"/>
            <a:ext cx="2990850" cy="3943350"/>
          </a:xfrm>
          <a:custGeom>
            <a:avLst/>
            <a:gdLst>
              <a:gd name="connsiteX0" fmla="*/ 0 w 2990850"/>
              <a:gd name="connsiteY0" fmla="*/ 0 h 3943350"/>
              <a:gd name="connsiteX1" fmla="*/ 2990850 w 2990850"/>
              <a:gd name="connsiteY1" fmla="*/ 0 h 3943350"/>
              <a:gd name="connsiteX2" fmla="*/ 2990850 w 2990850"/>
              <a:gd name="connsiteY2" fmla="*/ 3943350 h 3943350"/>
              <a:gd name="connsiteX3" fmla="*/ 0 w 2990850"/>
              <a:gd name="connsiteY3" fmla="*/ 3943350 h 394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0850" h="3943350">
                <a:moveTo>
                  <a:pt x="0" y="0"/>
                </a:moveTo>
                <a:lnTo>
                  <a:pt x="2990850" y="0"/>
                </a:lnTo>
                <a:lnTo>
                  <a:pt x="2990850" y="3943350"/>
                </a:lnTo>
                <a:lnTo>
                  <a:pt x="0" y="39433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3212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31887" cy="6869392"/>
          </a:xfrm>
          <a:custGeom>
            <a:avLst/>
            <a:gdLst>
              <a:gd name="connsiteX0" fmla="*/ 0 w 4231887"/>
              <a:gd name="connsiteY0" fmla="*/ 0 h 6869392"/>
              <a:gd name="connsiteX1" fmla="*/ 4231887 w 4231887"/>
              <a:gd name="connsiteY1" fmla="*/ 0 h 6869392"/>
              <a:gd name="connsiteX2" fmla="*/ 2230434 w 4231887"/>
              <a:gd name="connsiteY2" fmla="*/ 3392293 h 6869392"/>
              <a:gd name="connsiteX3" fmla="*/ 2841047 w 4231887"/>
              <a:gd name="connsiteY3" fmla="*/ 3392293 h 6869392"/>
              <a:gd name="connsiteX4" fmla="*/ 814151 w 4231887"/>
              <a:gd name="connsiteY4" fmla="*/ 6869392 h 6869392"/>
              <a:gd name="connsiteX5" fmla="*/ 0 w 4231887"/>
              <a:gd name="connsiteY5" fmla="*/ 6869392 h 686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1887" h="6869392">
                <a:moveTo>
                  <a:pt x="0" y="0"/>
                </a:moveTo>
                <a:lnTo>
                  <a:pt x="4231887" y="0"/>
                </a:lnTo>
                <a:lnTo>
                  <a:pt x="2230434" y="3392293"/>
                </a:lnTo>
                <a:lnTo>
                  <a:pt x="2841047" y="3392293"/>
                </a:lnTo>
                <a:lnTo>
                  <a:pt x="814151" y="6869392"/>
                </a:lnTo>
                <a:lnTo>
                  <a:pt x="0" y="68693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0182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 flipH="1">
            <a:off x="7960113" y="0"/>
            <a:ext cx="4231887" cy="6869392"/>
          </a:xfrm>
          <a:custGeom>
            <a:avLst/>
            <a:gdLst>
              <a:gd name="connsiteX0" fmla="*/ 0 w 4231887"/>
              <a:gd name="connsiteY0" fmla="*/ 0 h 6869392"/>
              <a:gd name="connsiteX1" fmla="*/ 4231887 w 4231887"/>
              <a:gd name="connsiteY1" fmla="*/ 0 h 6869392"/>
              <a:gd name="connsiteX2" fmla="*/ 2230434 w 4231887"/>
              <a:gd name="connsiteY2" fmla="*/ 3392293 h 6869392"/>
              <a:gd name="connsiteX3" fmla="*/ 2841047 w 4231887"/>
              <a:gd name="connsiteY3" fmla="*/ 3392293 h 6869392"/>
              <a:gd name="connsiteX4" fmla="*/ 814151 w 4231887"/>
              <a:gd name="connsiteY4" fmla="*/ 6869392 h 6869392"/>
              <a:gd name="connsiteX5" fmla="*/ 0 w 4231887"/>
              <a:gd name="connsiteY5" fmla="*/ 6869392 h 686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1887" h="6869392">
                <a:moveTo>
                  <a:pt x="0" y="0"/>
                </a:moveTo>
                <a:lnTo>
                  <a:pt x="4231887" y="0"/>
                </a:lnTo>
                <a:lnTo>
                  <a:pt x="2230434" y="3392293"/>
                </a:lnTo>
                <a:lnTo>
                  <a:pt x="2841047" y="3392293"/>
                </a:lnTo>
                <a:lnTo>
                  <a:pt x="814151" y="6869392"/>
                </a:lnTo>
                <a:lnTo>
                  <a:pt x="0" y="68693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981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315198" y="0"/>
            <a:ext cx="9876803" cy="6864350"/>
          </a:xfrm>
          <a:custGeom>
            <a:avLst/>
            <a:gdLst>
              <a:gd name="connsiteX0" fmla="*/ 3905250 w 9876803"/>
              <a:gd name="connsiteY0" fmla="*/ 0 h 6864350"/>
              <a:gd name="connsiteX1" fmla="*/ 9876803 w 9876803"/>
              <a:gd name="connsiteY1" fmla="*/ 0 h 6864350"/>
              <a:gd name="connsiteX2" fmla="*/ 9876803 w 9876803"/>
              <a:gd name="connsiteY2" fmla="*/ 6858000 h 6864350"/>
              <a:gd name="connsiteX3" fmla="*/ 0 w 9876803"/>
              <a:gd name="connsiteY3" fmla="*/ 6864350 h 686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76803" h="6864350">
                <a:moveTo>
                  <a:pt x="3905250" y="0"/>
                </a:moveTo>
                <a:lnTo>
                  <a:pt x="9876803" y="0"/>
                </a:lnTo>
                <a:lnTo>
                  <a:pt x="9876803" y="6858000"/>
                </a:lnTo>
                <a:lnTo>
                  <a:pt x="0" y="68643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8013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51324" y="1"/>
            <a:ext cx="7943996" cy="6858000"/>
          </a:xfrm>
          <a:custGeom>
            <a:avLst/>
            <a:gdLst>
              <a:gd name="connsiteX0" fmla="*/ 3976274 w 7943996"/>
              <a:gd name="connsiteY0" fmla="*/ 0 h 6858000"/>
              <a:gd name="connsiteX1" fmla="*/ 7943996 w 7943996"/>
              <a:gd name="connsiteY1" fmla="*/ 0 h 6858000"/>
              <a:gd name="connsiteX2" fmla="*/ 7943996 w 7943996"/>
              <a:gd name="connsiteY2" fmla="*/ 3437551 h 6858000"/>
              <a:gd name="connsiteX3" fmla="*/ 5951584 w 7943996"/>
              <a:gd name="connsiteY3" fmla="*/ 6858000 h 6858000"/>
              <a:gd name="connsiteX4" fmla="*/ 0 w 794399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3996" h="6858000">
                <a:moveTo>
                  <a:pt x="3976274" y="0"/>
                </a:moveTo>
                <a:lnTo>
                  <a:pt x="7943996" y="0"/>
                </a:lnTo>
                <a:lnTo>
                  <a:pt x="7943996" y="3437551"/>
                </a:lnTo>
                <a:lnTo>
                  <a:pt x="595158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4435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606862" y="0"/>
            <a:ext cx="5585138" cy="6870062"/>
          </a:xfrm>
          <a:custGeom>
            <a:avLst/>
            <a:gdLst>
              <a:gd name="connsiteX0" fmla="*/ 0 w 5585138"/>
              <a:gd name="connsiteY0" fmla="*/ 0 h 6870062"/>
              <a:gd name="connsiteX1" fmla="*/ 5585138 w 5585138"/>
              <a:gd name="connsiteY1" fmla="*/ 0 h 6870062"/>
              <a:gd name="connsiteX2" fmla="*/ 5585138 w 5585138"/>
              <a:gd name="connsiteY2" fmla="*/ 6870062 h 6870062"/>
              <a:gd name="connsiteX3" fmla="*/ 3931868 w 5585138"/>
              <a:gd name="connsiteY3" fmla="*/ 6870062 h 687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5138" h="6870062">
                <a:moveTo>
                  <a:pt x="0" y="0"/>
                </a:moveTo>
                <a:lnTo>
                  <a:pt x="5585138" y="0"/>
                </a:lnTo>
                <a:lnTo>
                  <a:pt x="5585138" y="6870062"/>
                </a:lnTo>
                <a:lnTo>
                  <a:pt x="3931868" y="68700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351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/>
          <p:cNvSpPr>
            <a:spLocks noGrp="1"/>
          </p:cNvSpPr>
          <p:nvPr>
            <p:ph type="pic" sz="quarter" idx="10"/>
          </p:nvPr>
        </p:nvSpPr>
        <p:spPr>
          <a:xfrm>
            <a:off x="2621030" y="1167580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1"/>
          </p:nvPr>
        </p:nvSpPr>
        <p:spPr>
          <a:xfrm>
            <a:off x="4385382" y="1167580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2"/>
          </p:nvPr>
        </p:nvSpPr>
        <p:spPr>
          <a:xfrm>
            <a:off x="6209347" y="1167580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3"/>
          </p:nvPr>
        </p:nvSpPr>
        <p:spPr>
          <a:xfrm>
            <a:off x="7967828" y="1167580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4"/>
          </p:nvPr>
        </p:nvSpPr>
        <p:spPr>
          <a:xfrm>
            <a:off x="1745007" y="2537043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5"/>
          </p:nvPr>
        </p:nvSpPr>
        <p:spPr>
          <a:xfrm>
            <a:off x="3534554" y="2537043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16"/>
          </p:nvPr>
        </p:nvSpPr>
        <p:spPr>
          <a:xfrm>
            <a:off x="5325777" y="2537043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17"/>
          </p:nvPr>
        </p:nvSpPr>
        <p:spPr>
          <a:xfrm>
            <a:off x="7103564" y="2537043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18"/>
          </p:nvPr>
        </p:nvSpPr>
        <p:spPr>
          <a:xfrm>
            <a:off x="8894787" y="2537043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3" name="Picture Placeholder 42"/>
          <p:cNvSpPr>
            <a:spLocks noGrp="1"/>
          </p:cNvSpPr>
          <p:nvPr>
            <p:ph type="pic" sz="quarter" idx="19"/>
          </p:nvPr>
        </p:nvSpPr>
        <p:spPr>
          <a:xfrm>
            <a:off x="2610155" y="3997712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20"/>
          </p:nvPr>
        </p:nvSpPr>
        <p:spPr>
          <a:xfrm>
            <a:off x="4387942" y="3997712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21"/>
          </p:nvPr>
        </p:nvSpPr>
        <p:spPr>
          <a:xfrm>
            <a:off x="6222012" y="3997712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2"/>
          </p:nvPr>
        </p:nvSpPr>
        <p:spPr>
          <a:xfrm>
            <a:off x="7985740" y="3997712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560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267450" y="0"/>
            <a:ext cx="5924550" cy="6858000"/>
          </a:xfrm>
          <a:custGeom>
            <a:avLst/>
            <a:gdLst>
              <a:gd name="connsiteX0" fmla="*/ 2743200 w 5924550"/>
              <a:gd name="connsiteY0" fmla="*/ 0 h 6858000"/>
              <a:gd name="connsiteX1" fmla="*/ 5924550 w 5924550"/>
              <a:gd name="connsiteY1" fmla="*/ 0 h 6858000"/>
              <a:gd name="connsiteX2" fmla="*/ 5924550 w 5924550"/>
              <a:gd name="connsiteY2" fmla="*/ 6858000 h 6858000"/>
              <a:gd name="connsiteX3" fmla="*/ 0 w 59245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4550" h="6858000">
                <a:moveTo>
                  <a:pt x="2743200" y="0"/>
                </a:moveTo>
                <a:lnTo>
                  <a:pt x="5924550" y="0"/>
                </a:lnTo>
                <a:lnTo>
                  <a:pt x="59245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9928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409371" y="2592100"/>
            <a:ext cx="4484914" cy="2960914"/>
          </a:xfrm>
          <a:custGeom>
            <a:avLst/>
            <a:gdLst>
              <a:gd name="connsiteX0" fmla="*/ 0 w 4484914"/>
              <a:gd name="connsiteY0" fmla="*/ 0 h 2960914"/>
              <a:gd name="connsiteX1" fmla="*/ 4484914 w 4484914"/>
              <a:gd name="connsiteY1" fmla="*/ 0 h 2960914"/>
              <a:gd name="connsiteX2" fmla="*/ 4484914 w 4484914"/>
              <a:gd name="connsiteY2" fmla="*/ 2960914 h 2960914"/>
              <a:gd name="connsiteX3" fmla="*/ 0 w 4484914"/>
              <a:gd name="connsiteY3" fmla="*/ 2960914 h 296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4914" h="2960914">
                <a:moveTo>
                  <a:pt x="0" y="0"/>
                </a:moveTo>
                <a:lnTo>
                  <a:pt x="4484914" y="0"/>
                </a:lnTo>
                <a:lnTo>
                  <a:pt x="4484914" y="2960914"/>
                </a:lnTo>
                <a:lnTo>
                  <a:pt x="0" y="29609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3938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08875" cy="6858000"/>
          </a:xfrm>
          <a:custGeom>
            <a:avLst/>
            <a:gdLst>
              <a:gd name="connsiteX0" fmla="*/ 1635183 w 6308875"/>
              <a:gd name="connsiteY0" fmla="*/ 0 h 6858000"/>
              <a:gd name="connsiteX1" fmla="*/ 6308875 w 6308875"/>
              <a:gd name="connsiteY1" fmla="*/ 0 h 6858000"/>
              <a:gd name="connsiteX2" fmla="*/ 2513788 w 6308875"/>
              <a:gd name="connsiteY2" fmla="*/ 6858000 h 6858000"/>
              <a:gd name="connsiteX3" fmla="*/ 0 w 6308875"/>
              <a:gd name="connsiteY3" fmla="*/ 6858000 h 6858000"/>
              <a:gd name="connsiteX4" fmla="*/ 0 w 6308875"/>
              <a:gd name="connsiteY4" fmla="*/ 28798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8875" h="6858000">
                <a:moveTo>
                  <a:pt x="1635183" y="0"/>
                </a:moveTo>
                <a:lnTo>
                  <a:pt x="6308875" y="0"/>
                </a:lnTo>
                <a:lnTo>
                  <a:pt x="2513788" y="6858000"/>
                </a:lnTo>
                <a:lnTo>
                  <a:pt x="0" y="6858000"/>
                </a:lnTo>
                <a:lnTo>
                  <a:pt x="0" y="28798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1074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 flipH="1">
            <a:off x="5883125" y="0"/>
            <a:ext cx="6308875" cy="6858000"/>
          </a:xfrm>
          <a:custGeom>
            <a:avLst/>
            <a:gdLst>
              <a:gd name="connsiteX0" fmla="*/ 1635183 w 6308875"/>
              <a:gd name="connsiteY0" fmla="*/ 0 h 6858000"/>
              <a:gd name="connsiteX1" fmla="*/ 6308875 w 6308875"/>
              <a:gd name="connsiteY1" fmla="*/ 0 h 6858000"/>
              <a:gd name="connsiteX2" fmla="*/ 2513788 w 6308875"/>
              <a:gd name="connsiteY2" fmla="*/ 6858000 h 6858000"/>
              <a:gd name="connsiteX3" fmla="*/ 0 w 6308875"/>
              <a:gd name="connsiteY3" fmla="*/ 6858000 h 6858000"/>
              <a:gd name="connsiteX4" fmla="*/ 0 w 6308875"/>
              <a:gd name="connsiteY4" fmla="*/ 28798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8875" h="6858000">
                <a:moveTo>
                  <a:pt x="1635183" y="0"/>
                </a:moveTo>
                <a:lnTo>
                  <a:pt x="6308875" y="0"/>
                </a:lnTo>
                <a:lnTo>
                  <a:pt x="2513788" y="6858000"/>
                </a:lnTo>
                <a:lnTo>
                  <a:pt x="0" y="6858000"/>
                </a:lnTo>
                <a:lnTo>
                  <a:pt x="0" y="28798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2396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95037" y="2203963"/>
            <a:ext cx="6138808" cy="2604341"/>
          </a:xfrm>
          <a:custGeom>
            <a:avLst/>
            <a:gdLst>
              <a:gd name="connsiteX0" fmla="*/ 1400655 w 6138808"/>
              <a:gd name="connsiteY0" fmla="*/ 0 h 2604341"/>
              <a:gd name="connsiteX1" fmla="*/ 6138808 w 6138808"/>
              <a:gd name="connsiteY1" fmla="*/ 0 h 2604341"/>
              <a:gd name="connsiteX2" fmla="*/ 6138808 w 6138808"/>
              <a:gd name="connsiteY2" fmla="*/ 2604341 h 2604341"/>
              <a:gd name="connsiteX3" fmla="*/ 0 w 6138808"/>
              <a:gd name="connsiteY3" fmla="*/ 2604341 h 260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8808" h="2604341">
                <a:moveTo>
                  <a:pt x="1400655" y="0"/>
                </a:moveTo>
                <a:lnTo>
                  <a:pt x="6138808" y="0"/>
                </a:lnTo>
                <a:lnTo>
                  <a:pt x="6138808" y="2604341"/>
                </a:lnTo>
                <a:lnTo>
                  <a:pt x="0" y="260434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67511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32637" y="1383511"/>
            <a:ext cx="3107663" cy="1963738"/>
          </a:xfrm>
          <a:custGeom>
            <a:avLst/>
            <a:gdLst>
              <a:gd name="connsiteX0" fmla="*/ 0 w 3107663"/>
              <a:gd name="connsiteY0" fmla="*/ 0 h 1963738"/>
              <a:gd name="connsiteX1" fmla="*/ 3107663 w 3107663"/>
              <a:gd name="connsiteY1" fmla="*/ 0 h 1963738"/>
              <a:gd name="connsiteX2" fmla="*/ 3107663 w 3107663"/>
              <a:gd name="connsiteY2" fmla="*/ 1963738 h 1963738"/>
              <a:gd name="connsiteX3" fmla="*/ 0 w 3107663"/>
              <a:gd name="connsiteY3" fmla="*/ 1963738 h 19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663" h="1963738">
                <a:moveTo>
                  <a:pt x="0" y="0"/>
                </a:moveTo>
                <a:lnTo>
                  <a:pt x="3107663" y="0"/>
                </a:lnTo>
                <a:lnTo>
                  <a:pt x="3107663" y="1963738"/>
                </a:lnTo>
                <a:lnTo>
                  <a:pt x="0" y="19637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51509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1525588"/>
            <a:ext cx="6026765" cy="3600204"/>
          </a:xfrm>
          <a:custGeom>
            <a:avLst/>
            <a:gdLst>
              <a:gd name="connsiteX0" fmla="*/ 0 w 6026765"/>
              <a:gd name="connsiteY0" fmla="*/ 0 h 3600204"/>
              <a:gd name="connsiteX1" fmla="*/ 6026765 w 6026765"/>
              <a:gd name="connsiteY1" fmla="*/ 0 h 3600204"/>
              <a:gd name="connsiteX2" fmla="*/ 3806378 w 6026765"/>
              <a:gd name="connsiteY2" fmla="*/ 3600204 h 3600204"/>
              <a:gd name="connsiteX3" fmla="*/ 0 w 6026765"/>
              <a:gd name="connsiteY3" fmla="*/ 3600204 h 360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6765" h="3600204">
                <a:moveTo>
                  <a:pt x="0" y="0"/>
                </a:moveTo>
                <a:lnTo>
                  <a:pt x="6026765" y="0"/>
                </a:lnTo>
                <a:lnTo>
                  <a:pt x="3806378" y="3600204"/>
                </a:lnTo>
                <a:lnTo>
                  <a:pt x="0" y="360020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559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24/01/2023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48331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4591788" y="664029"/>
            <a:ext cx="3346530" cy="1765093"/>
          </a:xfrm>
          <a:custGeom>
            <a:avLst/>
            <a:gdLst>
              <a:gd name="connsiteX0" fmla="*/ 0 w 3346530"/>
              <a:gd name="connsiteY0" fmla="*/ 0 h 1765093"/>
              <a:gd name="connsiteX1" fmla="*/ 3346530 w 3346530"/>
              <a:gd name="connsiteY1" fmla="*/ 0 h 1765093"/>
              <a:gd name="connsiteX2" fmla="*/ 3346530 w 3346530"/>
              <a:gd name="connsiteY2" fmla="*/ 1765093 h 1765093"/>
              <a:gd name="connsiteX3" fmla="*/ 0 w 3346530"/>
              <a:gd name="connsiteY3" fmla="*/ 1765093 h 176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6530" h="1765093">
                <a:moveTo>
                  <a:pt x="0" y="0"/>
                </a:moveTo>
                <a:lnTo>
                  <a:pt x="3346530" y="0"/>
                </a:lnTo>
                <a:lnTo>
                  <a:pt x="3346530" y="1765093"/>
                </a:lnTo>
                <a:lnTo>
                  <a:pt x="0" y="17650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1173841" y="2520945"/>
            <a:ext cx="3346530" cy="1765093"/>
          </a:xfrm>
          <a:custGeom>
            <a:avLst/>
            <a:gdLst>
              <a:gd name="connsiteX0" fmla="*/ 0 w 3346530"/>
              <a:gd name="connsiteY0" fmla="*/ 0 h 1765093"/>
              <a:gd name="connsiteX1" fmla="*/ 3346530 w 3346530"/>
              <a:gd name="connsiteY1" fmla="*/ 0 h 1765093"/>
              <a:gd name="connsiteX2" fmla="*/ 3346530 w 3346530"/>
              <a:gd name="connsiteY2" fmla="*/ 1765093 h 1765093"/>
              <a:gd name="connsiteX3" fmla="*/ 0 w 3346530"/>
              <a:gd name="connsiteY3" fmla="*/ 1765093 h 176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6530" h="1765093">
                <a:moveTo>
                  <a:pt x="0" y="0"/>
                </a:moveTo>
                <a:lnTo>
                  <a:pt x="3346530" y="0"/>
                </a:lnTo>
                <a:lnTo>
                  <a:pt x="3346530" y="1765093"/>
                </a:lnTo>
                <a:lnTo>
                  <a:pt x="0" y="17650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8009740" y="2520945"/>
            <a:ext cx="3346530" cy="1765093"/>
          </a:xfrm>
          <a:custGeom>
            <a:avLst/>
            <a:gdLst>
              <a:gd name="connsiteX0" fmla="*/ 0 w 3346530"/>
              <a:gd name="connsiteY0" fmla="*/ 0 h 1765093"/>
              <a:gd name="connsiteX1" fmla="*/ 3346530 w 3346530"/>
              <a:gd name="connsiteY1" fmla="*/ 0 h 1765093"/>
              <a:gd name="connsiteX2" fmla="*/ 3346530 w 3346530"/>
              <a:gd name="connsiteY2" fmla="*/ 1765093 h 1765093"/>
              <a:gd name="connsiteX3" fmla="*/ 0 w 3346530"/>
              <a:gd name="connsiteY3" fmla="*/ 1765093 h 176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6530" h="1765093">
                <a:moveTo>
                  <a:pt x="0" y="0"/>
                </a:moveTo>
                <a:lnTo>
                  <a:pt x="3346530" y="0"/>
                </a:lnTo>
                <a:lnTo>
                  <a:pt x="3346530" y="1765093"/>
                </a:lnTo>
                <a:lnTo>
                  <a:pt x="0" y="17650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4591788" y="4403931"/>
            <a:ext cx="3346530" cy="1765093"/>
          </a:xfrm>
          <a:custGeom>
            <a:avLst/>
            <a:gdLst>
              <a:gd name="connsiteX0" fmla="*/ 0 w 3346530"/>
              <a:gd name="connsiteY0" fmla="*/ 0 h 1765093"/>
              <a:gd name="connsiteX1" fmla="*/ 3346530 w 3346530"/>
              <a:gd name="connsiteY1" fmla="*/ 0 h 1765093"/>
              <a:gd name="connsiteX2" fmla="*/ 3346530 w 3346530"/>
              <a:gd name="connsiteY2" fmla="*/ 1765093 h 1765093"/>
              <a:gd name="connsiteX3" fmla="*/ 0 w 3346530"/>
              <a:gd name="connsiteY3" fmla="*/ 1765093 h 176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6530" h="1765093">
                <a:moveTo>
                  <a:pt x="0" y="0"/>
                </a:moveTo>
                <a:lnTo>
                  <a:pt x="3346530" y="0"/>
                </a:lnTo>
                <a:lnTo>
                  <a:pt x="3346530" y="1765093"/>
                </a:lnTo>
                <a:lnTo>
                  <a:pt x="0" y="17650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2853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19149" cy="6857992"/>
          </a:xfrm>
          <a:custGeom>
            <a:avLst/>
            <a:gdLst>
              <a:gd name="connsiteX0" fmla="*/ 1653266 w 6319149"/>
              <a:gd name="connsiteY0" fmla="*/ 0 h 6857992"/>
              <a:gd name="connsiteX1" fmla="*/ 6319149 w 6319149"/>
              <a:gd name="connsiteY1" fmla="*/ 0 h 6857992"/>
              <a:gd name="connsiteX2" fmla="*/ 2437037 w 6319149"/>
              <a:gd name="connsiteY2" fmla="*/ 6857992 h 6857992"/>
              <a:gd name="connsiteX3" fmla="*/ 0 w 6319149"/>
              <a:gd name="connsiteY3" fmla="*/ 6857992 h 6857992"/>
              <a:gd name="connsiteX4" fmla="*/ 0 w 6319149"/>
              <a:gd name="connsiteY4" fmla="*/ 2816676 h 685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9149" h="6857992">
                <a:moveTo>
                  <a:pt x="1653266" y="0"/>
                </a:moveTo>
                <a:lnTo>
                  <a:pt x="6319149" y="0"/>
                </a:lnTo>
                <a:lnTo>
                  <a:pt x="2437037" y="6857992"/>
                </a:lnTo>
                <a:lnTo>
                  <a:pt x="0" y="6857992"/>
                </a:lnTo>
                <a:lnTo>
                  <a:pt x="0" y="28166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3163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62001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132152" y="-7543"/>
            <a:ext cx="6059848" cy="6865543"/>
          </a:xfrm>
          <a:custGeom>
            <a:avLst/>
            <a:gdLst>
              <a:gd name="connsiteX0" fmla="*/ 3848475 w 6059848"/>
              <a:gd name="connsiteY0" fmla="*/ 0 h 6865543"/>
              <a:gd name="connsiteX1" fmla="*/ 6059848 w 6059848"/>
              <a:gd name="connsiteY1" fmla="*/ 0 h 6865543"/>
              <a:gd name="connsiteX2" fmla="*/ 6059848 w 6059848"/>
              <a:gd name="connsiteY2" fmla="*/ 6865543 h 6865543"/>
              <a:gd name="connsiteX3" fmla="*/ 0 w 6059848"/>
              <a:gd name="connsiteY3" fmla="*/ 6865543 h 686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9848" h="6865543">
                <a:moveTo>
                  <a:pt x="3848475" y="0"/>
                </a:moveTo>
                <a:lnTo>
                  <a:pt x="6059848" y="0"/>
                </a:lnTo>
                <a:lnTo>
                  <a:pt x="6059848" y="6865543"/>
                </a:lnTo>
                <a:lnTo>
                  <a:pt x="0" y="68655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28887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433272" cy="5944172"/>
          </a:xfrm>
          <a:custGeom>
            <a:avLst/>
            <a:gdLst>
              <a:gd name="connsiteX0" fmla="*/ 0 w 3433272"/>
              <a:gd name="connsiteY0" fmla="*/ 0 h 5944172"/>
              <a:gd name="connsiteX1" fmla="*/ 3433272 w 3433272"/>
              <a:gd name="connsiteY1" fmla="*/ 0 h 5944172"/>
              <a:gd name="connsiteX2" fmla="*/ 0 w 3433272"/>
              <a:gd name="connsiteY2" fmla="*/ 5944172 h 594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3272" h="5944172">
                <a:moveTo>
                  <a:pt x="0" y="0"/>
                </a:moveTo>
                <a:lnTo>
                  <a:pt x="3433272" y="0"/>
                </a:lnTo>
                <a:lnTo>
                  <a:pt x="0" y="59441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358743" y="1376112"/>
            <a:ext cx="3797053" cy="2373155"/>
          </a:xfrm>
          <a:custGeom>
            <a:avLst/>
            <a:gdLst>
              <a:gd name="connsiteX0" fmla="*/ 0 w 3797053"/>
              <a:gd name="connsiteY0" fmla="*/ 0 h 2373155"/>
              <a:gd name="connsiteX1" fmla="*/ 3797053 w 3797053"/>
              <a:gd name="connsiteY1" fmla="*/ 0 h 2373155"/>
              <a:gd name="connsiteX2" fmla="*/ 3797053 w 3797053"/>
              <a:gd name="connsiteY2" fmla="*/ 2373155 h 2373155"/>
              <a:gd name="connsiteX3" fmla="*/ 0 w 3797053"/>
              <a:gd name="connsiteY3" fmla="*/ 2373155 h 237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7053" h="2373155">
                <a:moveTo>
                  <a:pt x="0" y="0"/>
                </a:moveTo>
                <a:lnTo>
                  <a:pt x="3797053" y="0"/>
                </a:lnTo>
                <a:lnTo>
                  <a:pt x="3797053" y="2373155"/>
                </a:lnTo>
                <a:lnTo>
                  <a:pt x="0" y="23731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05328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24/01/2023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61135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24/01/2023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70274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24/01/2023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99390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24/01/2023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40677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29101" y="1"/>
            <a:ext cx="7962900" cy="6857999"/>
          </a:xfrm>
          <a:custGeom>
            <a:avLst/>
            <a:gdLst>
              <a:gd name="connsiteX0" fmla="*/ 6621151 w 7962900"/>
              <a:gd name="connsiteY0" fmla="*/ 0 h 6857999"/>
              <a:gd name="connsiteX1" fmla="*/ 7962900 w 7962900"/>
              <a:gd name="connsiteY1" fmla="*/ 0 h 6857999"/>
              <a:gd name="connsiteX2" fmla="*/ 7962900 w 7962900"/>
              <a:gd name="connsiteY2" fmla="*/ 6857999 h 6857999"/>
              <a:gd name="connsiteX3" fmla="*/ 0 w 7962900"/>
              <a:gd name="connsiteY3" fmla="*/ 6857999 h 6857999"/>
              <a:gd name="connsiteX4" fmla="*/ 3932080 w 7962900"/>
              <a:gd name="connsiteY4" fmla="*/ 617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2900" h="6857999">
                <a:moveTo>
                  <a:pt x="6621151" y="0"/>
                </a:moveTo>
                <a:lnTo>
                  <a:pt x="7962900" y="0"/>
                </a:lnTo>
                <a:lnTo>
                  <a:pt x="7962900" y="6857999"/>
                </a:lnTo>
                <a:lnTo>
                  <a:pt x="0" y="6857999"/>
                </a:lnTo>
                <a:lnTo>
                  <a:pt x="3932080" y="61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978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24/01/2023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9271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juhtslaidi alapealkirja laadi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858A-F208-49C0-A55F-FFB131E452B9}" type="datetimeFigureOut">
              <a:rPr lang="et-EE" smtClean="0"/>
              <a:t>24.01.2023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C819-7027-4C5B-B74C-6563725B33A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291131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858A-F208-49C0-A55F-FFB131E452B9}" type="datetimeFigureOut">
              <a:rPr lang="et-EE" smtClean="0"/>
              <a:t>24.01.2023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C819-7027-4C5B-B74C-6563725B33A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618695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858A-F208-49C0-A55F-FFB131E452B9}" type="datetimeFigureOut">
              <a:rPr lang="et-EE" smtClean="0"/>
              <a:t>24.01.2023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C819-7027-4C5B-B74C-6563725B33A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419121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858A-F208-49C0-A55F-FFB131E452B9}" type="datetimeFigureOut">
              <a:rPr lang="et-EE" smtClean="0"/>
              <a:t>24.01.2023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C819-7027-4C5B-B74C-6563725B33A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587291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858A-F208-49C0-A55F-FFB131E452B9}" type="datetimeFigureOut">
              <a:rPr lang="et-EE" smtClean="0"/>
              <a:t>24.01.2023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C819-7027-4C5B-B74C-6563725B33A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044211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858A-F208-49C0-A55F-FFB131E452B9}" type="datetimeFigureOut">
              <a:rPr lang="et-EE" smtClean="0"/>
              <a:t>24.01.2023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C819-7027-4C5B-B74C-6563725B33A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803824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858A-F208-49C0-A55F-FFB131E452B9}" type="datetimeFigureOut">
              <a:rPr lang="et-EE" smtClean="0"/>
              <a:t>24.01.2023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C819-7027-4C5B-B74C-6563725B33A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305630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858A-F208-49C0-A55F-FFB131E452B9}" type="datetimeFigureOut">
              <a:rPr lang="et-EE" smtClean="0"/>
              <a:t>24.01.2023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C819-7027-4C5B-B74C-6563725B33A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589922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858A-F208-49C0-A55F-FFB131E452B9}" type="datetimeFigureOut">
              <a:rPr lang="et-EE" smtClean="0"/>
              <a:t>24.01.2023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C819-7027-4C5B-B74C-6563725B33A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59409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858A-F208-49C0-A55F-FFB131E452B9}" type="datetimeFigureOut">
              <a:rPr lang="et-EE" smtClean="0"/>
              <a:t>24.01.2023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C819-7027-4C5B-B74C-6563725B33A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7812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24/01/2023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03282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Muutke pealkirja laadi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858A-F208-49C0-A55F-FFB131E452B9}" type="datetimeFigureOut">
              <a:rPr lang="et-EE" smtClean="0"/>
              <a:t>24.01.2023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C819-7027-4C5B-B74C-6563725B33A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667103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 flipH="1">
            <a:off x="7960113" y="0"/>
            <a:ext cx="4231887" cy="6869392"/>
          </a:xfrm>
          <a:custGeom>
            <a:avLst/>
            <a:gdLst>
              <a:gd name="connsiteX0" fmla="*/ 0 w 4231887"/>
              <a:gd name="connsiteY0" fmla="*/ 0 h 6869392"/>
              <a:gd name="connsiteX1" fmla="*/ 4231887 w 4231887"/>
              <a:gd name="connsiteY1" fmla="*/ 0 h 6869392"/>
              <a:gd name="connsiteX2" fmla="*/ 2230434 w 4231887"/>
              <a:gd name="connsiteY2" fmla="*/ 3392293 h 6869392"/>
              <a:gd name="connsiteX3" fmla="*/ 2841047 w 4231887"/>
              <a:gd name="connsiteY3" fmla="*/ 3392293 h 6869392"/>
              <a:gd name="connsiteX4" fmla="*/ 814151 w 4231887"/>
              <a:gd name="connsiteY4" fmla="*/ 6869392 h 6869392"/>
              <a:gd name="connsiteX5" fmla="*/ 0 w 4231887"/>
              <a:gd name="connsiteY5" fmla="*/ 6869392 h 686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1887" h="6869392">
                <a:moveTo>
                  <a:pt x="0" y="0"/>
                </a:moveTo>
                <a:lnTo>
                  <a:pt x="4231887" y="0"/>
                </a:lnTo>
                <a:lnTo>
                  <a:pt x="2230434" y="3392293"/>
                </a:lnTo>
                <a:lnTo>
                  <a:pt x="2841047" y="3392293"/>
                </a:lnTo>
                <a:lnTo>
                  <a:pt x="814151" y="6869392"/>
                </a:lnTo>
                <a:lnTo>
                  <a:pt x="0" y="68693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94250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315198" y="0"/>
            <a:ext cx="9876803" cy="6864350"/>
          </a:xfrm>
          <a:custGeom>
            <a:avLst/>
            <a:gdLst>
              <a:gd name="connsiteX0" fmla="*/ 3905250 w 9876803"/>
              <a:gd name="connsiteY0" fmla="*/ 0 h 6864350"/>
              <a:gd name="connsiteX1" fmla="*/ 9876803 w 9876803"/>
              <a:gd name="connsiteY1" fmla="*/ 0 h 6864350"/>
              <a:gd name="connsiteX2" fmla="*/ 9876803 w 9876803"/>
              <a:gd name="connsiteY2" fmla="*/ 6858000 h 6864350"/>
              <a:gd name="connsiteX3" fmla="*/ 0 w 9876803"/>
              <a:gd name="connsiteY3" fmla="*/ 6864350 h 686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76803" h="6864350">
                <a:moveTo>
                  <a:pt x="3905250" y="0"/>
                </a:moveTo>
                <a:lnTo>
                  <a:pt x="9876803" y="0"/>
                </a:lnTo>
                <a:lnTo>
                  <a:pt x="9876803" y="6858000"/>
                </a:lnTo>
                <a:lnTo>
                  <a:pt x="0" y="68643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5566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24/01/2023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776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24/01/2023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8304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24/01/2023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078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49944" y="595086"/>
            <a:ext cx="5036457" cy="3236686"/>
          </a:xfrm>
          <a:custGeom>
            <a:avLst/>
            <a:gdLst>
              <a:gd name="connsiteX0" fmla="*/ 0 w 5036457"/>
              <a:gd name="connsiteY0" fmla="*/ 0 h 3236686"/>
              <a:gd name="connsiteX1" fmla="*/ 5036457 w 5036457"/>
              <a:gd name="connsiteY1" fmla="*/ 0 h 3236686"/>
              <a:gd name="connsiteX2" fmla="*/ 5036457 w 5036457"/>
              <a:gd name="connsiteY2" fmla="*/ 3236686 h 3236686"/>
              <a:gd name="connsiteX3" fmla="*/ 0 w 5036457"/>
              <a:gd name="connsiteY3" fmla="*/ 3236686 h 323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6457" h="3236686">
                <a:moveTo>
                  <a:pt x="0" y="0"/>
                </a:moveTo>
                <a:lnTo>
                  <a:pt x="5036457" y="0"/>
                </a:lnTo>
                <a:lnTo>
                  <a:pt x="5036457" y="3236686"/>
                </a:lnTo>
                <a:lnTo>
                  <a:pt x="0" y="32366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49944" y="4041832"/>
            <a:ext cx="3106057" cy="1996112"/>
          </a:xfrm>
          <a:custGeom>
            <a:avLst/>
            <a:gdLst>
              <a:gd name="connsiteX0" fmla="*/ 0 w 3106057"/>
              <a:gd name="connsiteY0" fmla="*/ 0 h 1996112"/>
              <a:gd name="connsiteX1" fmla="*/ 3106057 w 3106057"/>
              <a:gd name="connsiteY1" fmla="*/ 0 h 1996112"/>
              <a:gd name="connsiteX2" fmla="*/ 3106057 w 3106057"/>
              <a:gd name="connsiteY2" fmla="*/ 1996112 h 1996112"/>
              <a:gd name="connsiteX3" fmla="*/ 0 w 3106057"/>
              <a:gd name="connsiteY3" fmla="*/ 1996112 h 199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057" h="1996112">
                <a:moveTo>
                  <a:pt x="0" y="0"/>
                </a:moveTo>
                <a:lnTo>
                  <a:pt x="3106057" y="0"/>
                </a:lnTo>
                <a:lnTo>
                  <a:pt x="3106057" y="1996112"/>
                </a:lnTo>
                <a:lnTo>
                  <a:pt x="0" y="19961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937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628AD-D26E-498C-B19E-0744A134F0D4}" type="datetimeFigureOut">
              <a:rPr lang="id-ID" smtClean="0"/>
              <a:t>24/01/2023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4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87" r:id="rId9"/>
    <p:sldLayoutId id="2147483686" r:id="rId10"/>
    <p:sldLayoutId id="2147483685" r:id="rId11"/>
    <p:sldLayoutId id="2147483684" r:id="rId12"/>
    <p:sldLayoutId id="2147483683" r:id="rId13"/>
    <p:sldLayoutId id="2147483682" r:id="rId14"/>
    <p:sldLayoutId id="2147483681" r:id="rId15"/>
    <p:sldLayoutId id="2147483680" r:id="rId16"/>
    <p:sldLayoutId id="2147483679" r:id="rId17"/>
    <p:sldLayoutId id="2147483676" r:id="rId18"/>
    <p:sldLayoutId id="2147483678" r:id="rId19"/>
    <p:sldLayoutId id="2147483675" r:id="rId20"/>
    <p:sldLayoutId id="2147483674" r:id="rId21"/>
    <p:sldLayoutId id="2147483673" r:id="rId22"/>
    <p:sldLayoutId id="2147483672" r:id="rId23"/>
    <p:sldLayoutId id="2147483671" r:id="rId24"/>
    <p:sldLayoutId id="2147483670" r:id="rId25"/>
    <p:sldLayoutId id="2147483677" r:id="rId26"/>
    <p:sldLayoutId id="2147483669" r:id="rId27"/>
    <p:sldLayoutId id="2147483667" r:id="rId28"/>
    <p:sldLayoutId id="2147483666" r:id="rId29"/>
    <p:sldLayoutId id="2147483665" r:id="rId30"/>
    <p:sldLayoutId id="2147483664" r:id="rId31"/>
    <p:sldLayoutId id="2147483663" r:id="rId32"/>
    <p:sldLayoutId id="2147483662" r:id="rId33"/>
    <p:sldLayoutId id="2147483661" r:id="rId34"/>
    <p:sldLayoutId id="2147483656" r:id="rId35"/>
    <p:sldLayoutId id="2147483657" r:id="rId36"/>
    <p:sldLayoutId id="2147483658" r:id="rId37"/>
    <p:sldLayoutId id="2147483659" r:id="rId38"/>
    <p:sldLayoutId id="2147483668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Muutke pealkirja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9858A-F208-49C0-A55F-FFB131E452B9}" type="datetimeFigureOut">
              <a:rPr lang="et-EE" smtClean="0"/>
              <a:t>24.01.2023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2C819-7027-4C5B-B74C-6563725B33A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6612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" r="2047"/>
          <a:stretch>
            <a:fillRect/>
          </a:stretch>
        </p:blipFill>
        <p:spPr/>
      </p:pic>
      <p:sp>
        <p:nvSpPr>
          <p:cNvPr id="8" name="Freeform 5"/>
          <p:cNvSpPr>
            <a:spLocks/>
          </p:cNvSpPr>
          <p:nvPr/>
        </p:nvSpPr>
        <p:spPr bwMode="auto">
          <a:xfrm>
            <a:off x="0" y="0"/>
            <a:ext cx="6220447" cy="6858000"/>
          </a:xfrm>
          <a:custGeom>
            <a:avLst/>
            <a:gdLst>
              <a:gd name="T0" fmla="*/ 0 w 722"/>
              <a:gd name="T1" fmla="*/ 0 h 796"/>
              <a:gd name="T2" fmla="*/ 722 w 722"/>
              <a:gd name="T3" fmla="*/ 0 h 796"/>
              <a:gd name="T4" fmla="*/ 273 w 722"/>
              <a:gd name="T5" fmla="*/ 796 h 796"/>
              <a:gd name="T6" fmla="*/ 0 w 722"/>
              <a:gd name="T7" fmla="*/ 796 h 796"/>
              <a:gd name="T8" fmla="*/ 0 w 72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2" h="796">
                <a:moveTo>
                  <a:pt x="0" y="0"/>
                </a:moveTo>
                <a:lnTo>
                  <a:pt x="722" y="0"/>
                </a:lnTo>
                <a:lnTo>
                  <a:pt x="273" y="796"/>
                </a:lnTo>
                <a:lnTo>
                  <a:pt x="0" y="79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0" y="3429000"/>
            <a:ext cx="4299176" cy="3429000"/>
          </a:xfrm>
          <a:custGeom>
            <a:avLst/>
            <a:gdLst>
              <a:gd name="T0" fmla="*/ 499 w 499"/>
              <a:gd name="T1" fmla="*/ 0 h 398"/>
              <a:gd name="T2" fmla="*/ 226 w 499"/>
              <a:gd name="T3" fmla="*/ 0 h 398"/>
              <a:gd name="T4" fmla="*/ 0 w 499"/>
              <a:gd name="T5" fmla="*/ 398 h 398"/>
              <a:gd name="T6" fmla="*/ 273 w 499"/>
              <a:gd name="T7" fmla="*/ 398 h 398"/>
              <a:gd name="T8" fmla="*/ 499 w 499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9" h="398">
                <a:moveTo>
                  <a:pt x="499" y="0"/>
                </a:moveTo>
                <a:lnTo>
                  <a:pt x="226" y="0"/>
                </a:lnTo>
                <a:lnTo>
                  <a:pt x="0" y="398"/>
                </a:lnTo>
                <a:lnTo>
                  <a:pt x="273" y="398"/>
                </a:lnTo>
                <a:lnTo>
                  <a:pt x="499" y="0"/>
                </a:lnTo>
                <a:close/>
              </a:path>
            </a:pathLst>
          </a:custGeom>
          <a:solidFill>
            <a:schemeClr val="bg1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4229955" y="-6350"/>
            <a:ext cx="2619136" cy="3429000"/>
          </a:xfrm>
          <a:custGeom>
            <a:avLst/>
            <a:gdLst>
              <a:gd name="T0" fmla="*/ 0 w 304"/>
              <a:gd name="T1" fmla="*/ 398 h 398"/>
              <a:gd name="T2" fmla="*/ 74 w 304"/>
              <a:gd name="T3" fmla="*/ 398 h 398"/>
              <a:gd name="T4" fmla="*/ 304 w 304"/>
              <a:gd name="T5" fmla="*/ 0 h 398"/>
              <a:gd name="T6" fmla="*/ 223 w 304"/>
              <a:gd name="T7" fmla="*/ 0 h 398"/>
              <a:gd name="T8" fmla="*/ 0 w 304"/>
              <a:gd name="T9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4" h="398">
                <a:moveTo>
                  <a:pt x="0" y="398"/>
                </a:moveTo>
                <a:lnTo>
                  <a:pt x="74" y="398"/>
                </a:lnTo>
                <a:lnTo>
                  <a:pt x="304" y="0"/>
                </a:lnTo>
                <a:lnTo>
                  <a:pt x="223" y="0"/>
                </a:lnTo>
                <a:lnTo>
                  <a:pt x="0" y="398"/>
                </a:lnTo>
                <a:close/>
              </a:path>
            </a:pathLst>
          </a:custGeom>
          <a:solidFill>
            <a:srgbClr val="006DB5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10356879" y="3713311"/>
            <a:ext cx="1835121" cy="3144689"/>
          </a:xfrm>
          <a:custGeom>
            <a:avLst/>
            <a:gdLst>
              <a:gd name="T0" fmla="*/ 213 w 213"/>
              <a:gd name="T1" fmla="*/ 0 h 365"/>
              <a:gd name="T2" fmla="*/ 0 w 213"/>
              <a:gd name="T3" fmla="*/ 365 h 365"/>
              <a:gd name="T4" fmla="*/ 213 w 213"/>
              <a:gd name="T5" fmla="*/ 365 h 365"/>
              <a:gd name="T6" fmla="*/ 213 w 213"/>
              <a:gd name="T7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3" h="365">
                <a:moveTo>
                  <a:pt x="213" y="0"/>
                </a:moveTo>
                <a:lnTo>
                  <a:pt x="0" y="365"/>
                </a:lnTo>
                <a:lnTo>
                  <a:pt x="213" y="365"/>
                </a:lnTo>
                <a:lnTo>
                  <a:pt x="213" y="0"/>
                </a:lnTo>
                <a:close/>
              </a:path>
            </a:pathLst>
          </a:custGeom>
          <a:solidFill>
            <a:srgbClr val="485160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TextBox 18"/>
          <p:cNvSpPr txBox="1"/>
          <p:nvPr/>
        </p:nvSpPr>
        <p:spPr>
          <a:xfrm>
            <a:off x="276620" y="449738"/>
            <a:ext cx="395333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>
                <a:solidFill>
                  <a:srgbClr val="006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Teadus- ja arendusasutuse mõiste, </a:t>
            </a:r>
            <a:r>
              <a:rPr lang="et-EE" sz="3200" dirty="0" err="1">
                <a:solidFill>
                  <a:srgbClr val="006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evalveerimine</a:t>
            </a:r>
            <a:r>
              <a:rPr lang="et-EE" sz="3200" dirty="0">
                <a:solidFill>
                  <a:srgbClr val="006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ja rahastamine</a:t>
            </a:r>
          </a:p>
          <a:p>
            <a:endParaRPr lang="et-EE" sz="3200" dirty="0">
              <a:solidFill>
                <a:srgbClr val="006D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t-EE" sz="2400" dirty="0">
                <a:solidFill>
                  <a:srgbClr val="006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Töörühma koosolek 24.05.2022</a:t>
            </a:r>
            <a:endParaRPr lang="id-ID" sz="2400" dirty="0">
              <a:solidFill>
                <a:srgbClr val="006D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6620" y="4430422"/>
            <a:ext cx="27179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600" dirty="0">
                <a:solidFill>
                  <a:srgbClr val="006DB5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Katrin Pihor</a:t>
            </a:r>
          </a:p>
          <a:p>
            <a:r>
              <a:rPr lang="et-EE" sz="1600" dirty="0">
                <a:solidFill>
                  <a:srgbClr val="006DB5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teadus- ja arendustegevuse </a:t>
            </a:r>
          </a:p>
          <a:p>
            <a:r>
              <a:rPr lang="et-EE" sz="1600" dirty="0">
                <a:solidFill>
                  <a:srgbClr val="006DB5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poliitika osakonna juhataja</a:t>
            </a: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42" y="5651484"/>
            <a:ext cx="1965384" cy="78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43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7405455" y="0"/>
            <a:ext cx="3968982" cy="6869392"/>
          </a:xfrm>
          <a:custGeom>
            <a:avLst/>
            <a:gdLst>
              <a:gd name="T0" fmla="*/ 65 w 468"/>
              <a:gd name="T1" fmla="*/ 0 h 810"/>
              <a:gd name="T2" fmla="*/ 0 w 468"/>
              <a:gd name="T3" fmla="*/ 0 h 810"/>
              <a:gd name="T4" fmla="*/ 229 w 468"/>
              <a:gd name="T5" fmla="*/ 400 h 810"/>
              <a:gd name="T6" fmla="*/ 189 w 468"/>
              <a:gd name="T7" fmla="*/ 457 h 810"/>
              <a:gd name="T8" fmla="*/ 387 w 468"/>
              <a:gd name="T9" fmla="*/ 810 h 810"/>
              <a:gd name="T10" fmla="*/ 468 w 468"/>
              <a:gd name="T11" fmla="*/ 810 h 810"/>
              <a:gd name="T12" fmla="*/ 301 w 468"/>
              <a:gd name="T13" fmla="*/ 400 h 810"/>
              <a:gd name="T14" fmla="*/ 65 w 468"/>
              <a:gd name="T15" fmla="*/ 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8" h="810">
                <a:moveTo>
                  <a:pt x="65" y="0"/>
                </a:moveTo>
                <a:lnTo>
                  <a:pt x="0" y="0"/>
                </a:lnTo>
                <a:lnTo>
                  <a:pt x="229" y="400"/>
                </a:lnTo>
                <a:lnTo>
                  <a:pt x="189" y="457"/>
                </a:lnTo>
                <a:lnTo>
                  <a:pt x="387" y="810"/>
                </a:lnTo>
                <a:lnTo>
                  <a:pt x="468" y="810"/>
                </a:lnTo>
                <a:lnTo>
                  <a:pt x="301" y="400"/>
                </a:lnTo>
                <a:lnTo>
                  <a:pt x="65" y="0"/>
                </a:lnTo>
                <a:close/>
              </a:path>
            </a:pathLst>
          </a:custGeom>
          <a:solidFill>
            <a:srgbClr val="006DB5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7045" y="1634219"/>
            <a:ext cx="5783067" cy="68820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4739" y="433890"/>
            <a:ext cx="7077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HTM :</a:t>
            </a:r>
            <a:r>
              <a:rPr lang="et-EE" sz="36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t-E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evalveerimise</a:t>
            </a: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põhimõtted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0072915" y="4052547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8" r="19198"/>
          <a:stretch/>
        </p:blipFill>
        <p:spPr>
          <a:xfrm flipH="1">
            <a:off x="8016558" y="0"/>
            <a:ext cx="4231887" cy="686939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656348" y="1080221"/>
            <a:ext cx="8599003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t-EE" sz="20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Evalveerimine</a:t>
            </a:r>
            <a:r>
              <a:rPr lang="et-EE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kui </a:t>
            </a:r>
            <a:r>
              <a:rPr lang="et-EE" sz="20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TA-asutuse</a:t>
            </a:r>
            <a:r>
              <a:rPr lang="et-EE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TA tegevuse </a:t>
            </a:r>
            <a:r>
              <a:rPr lang="et-EE" sz="2000" b="1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välishindamine</a:t>
            </a:r>
            <a:r>
              <a:rPr lang="et-EE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mille käigus hinnatakse </a:t>
            </a:r>
            <a:r>
              <a:rPr lang="et-EE" sz="2000" b="1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TA-asutuse</a:t>
            </a:r>
            <a:r>
              <a:rPr lang="et-EE" sz="20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TA tegevuse korraldamist ja kvaliteeti ning selle jätkusuutlikkust, võrreldes seda rahvusvahelise tasemega</a:t>
            </a:r>
            <a:r>
              <a:rPr lang="et-EE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t-EE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eesmärk kindlustada  TA tegevuse kvaliteeti ning mõjusust, pakkuda asutustele arengutuge ja tagasisidet ning tagada riigi toetuste suunatus kvaliteetse ja mõjusa teadus- ja arendustegevusele.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t-EE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kõikidele riigieelarvelist rahastamist taotlevatele </a:t>
            </a:r>
            <a:r>
              <a:rPr lang="et-EE" sz="20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TA-asutustele</a:t>
            </a:r>
            <a:r>
              <a:rPr lang="et-EE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lävepakuhindamisena ühetaoliselt ja perioodiliselt.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t-EE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nii andmete kui rahvusvahelise peer </a:t>
            </a:r>
            <a:r>
              <a:rPr lang="et-EE" sz="20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review</a:t>
            </a:r>
            <a:r>
              <a:rPr lang="et-EE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põhjal.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t-EE" sz="20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Evalveerimine</a:t>
            </a:r>
            <a:r>
              <a:rPr lang="et-EE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</a:p>
          <a:p>
            <a:pPr marL="914400" lvl="1" indent="-457200">
              <a:buAutoNum type="alphaLcPeriod"/>
              <a:defRPr/>
            </a:pPr>
            <a:r>
              <a:rPr lang="et-EE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info asutuse võimekuse kohta pakkuda kvaliteetset avalikku hüve TA tegevuste kaudu ligipääs riigieelarvelistele TA põhiinstrumentidele;</a:t>
            </a:r>
          </a:p>
          <a:p>
            <a:pPr marL="914400" lvl="1" indent="-457200">
              <a:buAutoNum type="alphaLcPeriod"/>
              <a:defRPr/>
            </a:pPr>
            <a:r>
              <a:rPr lang="et-EE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tagasiside asutusele TA taseme ja korralduse kohta võrreldes nii Eesti kui rahvusvahelise tasemega, tugi asutuse strateegilisele juhtimisele, TA tegevuse kvaliteedi tagamine;</a:t>
            </a:r>
          </a:p>
          <a:p>
            <a:pPr marL="914400" lvl="1" indent="-457200">
              <a:buAutoNum type="alphaLcPeriod"/>
              <a:defRPr/>
            </a:pPr>
            <a:r>
              <a:rPr lang="et-EE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infot TA tegevuse kvaliteedi seiramiseks ja võrdlemiseks.</a:t>
            </a:r>
          </a:p>
        </p:txBody>
      </p:sp>
    </p:spTree>
    <p:extLst>
      <p:ext uri="{BB962C8B-B14F-4D97-AF65-F5344CB8AC3E}">
        <p14:creationId xmlns:p14="http://schemas.microsoft.com/office/powerpoint/2010/main" val="3815945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7405455" y="0"/>
            <a:ext cx="3968982" cy="6869392"/>
          </a:xfrm>
          <a:custGeom>
            <a:avLst/>
            <a:gdLst>
              <a:gd name="T0" fmla="*/ 65 w 468"/>
              <a:gd name="T1" fmla="*/ 0 h 810"/>
              <a:gd name="T2" fmla="*/ 0 w 468"/>
              <a:gd name="T3" fmla="*/ 0 h 810"/>
              <a:gd name="T4" fmla="*/ 229 w 468"/>
              <a:gd name="T5" fmla="*/ 400 h 810"/>
              <a:gd name="T6" fmla="*/ 189 w 468"/>
              <a:gd name="T7" fmla="*/ 457 h 810"/>
              <a:gd name="T8" fmla="*/ 387 w 468"/>
              <a:gd name="T9" fmla="*/ 810 h 810"/>
              <a:gd name="T10" fmla="*/ 468 w 468"/>
              <a:gd name="T11" fmla="*/ 810 h 810"/>
              <a:gd name="T12" fmla="*/ 301 w 468"/>
              <a:gd name="T13" fmla="*/ 400 h 810"/>
              <a:gd name="T14" fmla="*/ 65 w 468"/>
              <a:gd name="T15" fmla="*/ 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8" h="810">
                <a:moveTo>
                  <a:pt x="65" y="0"/>
                </a:moveTo>
                <a:lnTo>
                  <a:pt x="0" y="0"/>
                </a:lnTo>
                <a:lnTo>
                  <a:pt x="229" y="400"/>
                </a:lnTo>
                <a:lnTo>
                  <a:pt x="189" y="457"/>
                </a:lnTo>
                <a:lnTo>
                  <a:pt x="387" y="810"/>
                </a:lnTo>
                <a:lnTo>
                  <a:pt x="468" y="810"/>
                </a:lnTo>
                <a:lnTo>
                  <a:pt x="301" y="400"/>
                </a:lnTo>
                <a:lnTo>
                  <a:pt x="65" y="0"/>
                </a:lnTo>
                <a:close/>
              </a:path>
            </a:pathLst>
          </a:custGeom>
          <a:solidFill>
            <a:srgbClr val="006DB5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7045" y="1634219"/>
            <a:ext cx="5783067" cy="68820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4739" y="433890"/>
            <a:ext cx="7077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HTM ettepanek:</a:t>
            </a:r>
            <a:r>
              <a:rPr lang="et-EE" sz="36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t-E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evalveerimise</a:t>
            </a: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liigid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0072915" y="4052547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3" r="34583"/>
          <a:stretch/>
        </p:blipFill>
        <p:spPr>
          <a:xfrm flipH="1">
            <a:off x="7956971" y="0"/>
            <a:ext cx="4231887" cy="686939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915985" y="2068109"/>
            <a:ext cx="792494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AutoNum type="arabicPeriod"/>
              <a:defRPr/>
            </a:pPr>
            <a:r>
              <a:rPr lang="et-EE" sz="28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Asutuste lävendhindamine </a:t>
            </a:r>
            <a:r>
              <a:rPr lang="et-EE" sz="28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vastavus </a:t>
            </a:r>
            <a:r>
              <a:rPr lang="et-EE" sz="28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TA-asutustele</a:t>
            </a:r>
            <a:r>
              <a:rPr lang="et-EE" sz="28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kehtestatud miinimumstandarditele või -tingimustele. </a:t>
            </a:r>
          </a:p>
          <a:p>
            <a:pPr marL="457200" lvl="0" indent="-457200">
              <a:buAutoNum type="arabicPeriod"/>
              <a:defRPr/>
            </a:pPr>
            <a:r>
              <a:rPr lang="et-EE" sz="28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Temaatilised hindamised </a:t>
            </a:r>
            <a:r>
              <a:rPr lang="et-EE" sz="28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– </a:t>
            </a:r>
            <a:r>
              <a:rPr lang="et-EE" sz="28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TA-asutuste</a:t>
            </a:r>
            <a:r>
              <a:rPr lang="et-EE" sz="28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TA tegevuste kvaliteedi hindamine valitud valdkonnas võrrelduna rahvusvahelise tasemega.  </a:t>
            </a:r>
          </a:p>
        </p:txBody>
      </p:sp>
      <p:pic>
        <p:nvPicPr>
          <p:cNvPr id="9" name="Pildi kohatäide 2">
            <a:extLst>
              <a:ext uri="{FF2B5EF4-FFF2-40B4-BE49-F238E27FC236}">
                <a16:creationId xmlns:a16="http://schemas.microsoft.com/office/drawing/2014/main" id="{7AC339F5-1247-4931-BCB8-B1C6EAB89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r="34375"/>
          <a:stretch/>
        </p:blipFill>
        <p:spPr>
          <a:xfrm flipH="1">
            <a:off x="8008507" y="0"/>
            <a:ext cx="4231887" cy="6869392"/>
          </a:xfrm>
          <a:custGeom>
            <a:avLst/>
            <a:gdLst>
              <a:gd name="connsiteX0" fmla="*/ 0 w 4231887"/>
              <a:gd name="connsiteY0" fmla="*/ 0 h 6869392"/>
              <a:gd name="connsiteX1" fmla="*/ 4231887 w 4231887"/>
              <a:gd name="connsiteY1" fmla="*/ 0 h 6869392"/>
              <a:gd name="connsiteX2" fmla="*/ 2230434 w 4231887"/>
              <a:gd name="connsiteY2" fmla="*/ 3392293 h 6869392"/>
              <a:gd name="connsiteX3" fmla="*/ 2841047 w 4231887"/>
              <a:gd name="connsiteY3" fmla="*/ 3392293 h 6869392"/>
              <a:gd name="connsiteX4" fmla="*/ 814151 w 4231887"/>
              <a:gd name="connsiteY4" fmla="*/ 6869392 h 6869392"/>
              <a:gd name="connsiteX5" fmla="*/ 0 w 4231887"/>
              <a:gd name="connsiteY5" fmla="*/ 6869392 h 686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1887" h="6869392">
                <a:moveTo>
                  <a:pt x="0" y="0"/>
                </a:moveTo>
                <a:lnTo>
                  <a:pt x="4231887" y="0"/>
                </a:lnTo>
                <a:lnTo>
                  <a:pt x="2230434" y="3392293"/>
                </a:lnTo>
                <a:lnTo>
                  <a:pt x="2841047" y="3392293"/>
                </a:lnTo>
                <a:lnTo>
                  <a:pt x="814151" y="6869392"/>
                </a:lnTo>
                <a:lnTo>
                  <a:pt x="0" y="68693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86558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7405455" y="0"/>
            <a:ext cx="3968982" cy="6869392"/>
          </a:xfrm>
          <a:custGeom>
            <a:avLst/>
            <a:gdLst>
              <a:gd name="T0" fmla="*/ 65 w 468"/>
              <a:gd name="T1" fmla="*/ 0 h 810"/>
              <a:gd name="T2" fmla="*/ 0 w 468"/>
              <a:gd name="T3" fmla="*/ 0 h 810"/>
              <a:gd name="T4" fmla="*/ 229 w 468"/>
              <a:gd name="T5" fmla="*/ 400 h 810"/>
              <a:gd name="T6" fmla="*/ 189 w 468"/>
              <a:gd name="T7" fmla="*/ 457 h 810"/>
              <a:gd name="T8" fmla="*/ 387 w 468"/>
              <a:gd name="T9" fmla="*/ 810 h 810"/>
              <a:gd name="T10" fmla="*/ 468 w 468"/>
              <a:gd name="T11" fmla="*/ 810 h 810"/>
              <a:gd name="T12" fmla="*/ 301 w 468"/>
              <a:gd name="T13" fmla="*/ 400 h 810"/>
              <a:gd name="T14" fmla="*/ 65 w 468"/>
              <a:gd name="T15" fmla="*/ 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8" h="810">
                <a:moveTo>
                  <a:pt x="65" y="0"/>
                </a:moveTo>
                <a:lnTo>
                  <a:pt x="0" y="0"/>
                </a:lnTo>
                <a:lnTo>
                  <a:pt x="229" y="400"/>
                </a:lnTo>
                <a:lnTo>
                  <a:pt x="189" y="457"/>
                </a:lnTo>
                <a:lnTo>
                  <a:pt x="387" y="810"/>
                </a:lnTo>
                <a:lnTo>
                  <a:pt x="468" y="810"/>
                </a:lnTo>
                <a:lnTo>
                  <a:pt x="301" y="400"/>
                </a:lnTo>
                <a:lnTo>
                  <a:pt x="65" y="0"/>
                </a:lnTo>
                <a:close/>
              </a:path>
            </a:pathLst>
          </a:custGeom>
          <a:solidFill>
            <a:srgbClr val="006DB5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7045" y="1634219"/>
            <a:ext cx="5783067" cy="68820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4739" y="433890"/>
            <a:ext cx="7077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Asutuste lävendhindamine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0072915" y="4052547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3" r="34583"/>
          <a:stretch/>
        </p:blipFill>
        <p:spPr>
          <a:xfrm flipH="1">
            <a:off x="7956971" y="0"/>
            <a:ext cx="4231887" cy="686939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436880" y="1080221"/>
            <a:ext cx="8341359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Perioodiliselt andmebaasides olevate andmete põhjal.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Iga 3-4 aasta tagant täiendav (vahe-) hindamine. Kui asutuse andmetes on toimunud olulisi tagasiminekuid võrrelduna lävendhindamise tasemega, on võimalik algatada asutuse erakorraline </a:t>
            </a:r>
            <a:r>
              <a:rPr lang="et-EE" sz="24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evalveerimine</a:t>
            </a: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Ülikoolide puhul ühendatakse institutsionaalse akrediteerimise protsessiga.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Asutuse lävendhindamise käigus hinnatavad standardid on seotud asutuse toimimisega TA valdkonnas ning võimega korraldada järjepidevalt  kvaliteetset TA tegevust.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Lävendhindamise läbimine on aluseks asutuse ligipääsule rahastamisele.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Kaaluda võib erinevate hindamisprotseduuride või -kriteeriumite kehtestamist „uutele tulijatele“.</a:t>
            </a:r>
          </a:p>
          <a:p>
            <a:pPr lvl="0">
              <a:defRPr/>
            </a:pPr>
            <a:r>
              <a:rPr lang="et-EE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 </a:t>
            </a:r>
          </a:p>
        </p:txBody>
      </p:sp>
      <p:pic>
        <p:nvPicPr>
          <p:cNvPr id="9" name="Pildi kohatäide 2">
            <a:extLst>
              <a:ext uri="{FF2B5EF4-FFF2-40B4-BE49-F238E27FC236}">
                <a16:creationId xmlns:a16="http://schemas.microsoft.com/office/drawing/2014/main" id="{7AC339F5-1247-4931-BCB8-B1C6EAB89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7" r="29607"/>
          <a:stretch/>
        </p:blipFill>
        <p:spPr>
          <a:xfrm flipH="1">
            <a:off x="8008507" y="0"/>
            <a:ext cx="4231887" cy="6869392"/>
          </a:xfrm>
          <a:custGeom>
            <a:avLst/>
            <a:gdLst>
              <a:gd name="connsiteX0" fmla="*/ 0 w 4231887"/>
              <a:gd name="connsiteY0" fmla="*/ 0 h 6869392"/>
              <a:gd name="connsiteX1" fmla="*/ 4231887 w 4231887"/>
              <a:gd name="connsiteY1" fmla="*/ 0 h 6869392"/>
              <a:gd name="connsiteX2" fmla="*/ 2230434 w 4231887"/>
              <a:gd name="connsiteY2" fmla="*/ 3392293 h 6869392"/>
              <a:gd name="connsiteX3" fmla="*/ 2841047 w 4231887"/>
              <a:gd name="connsiteY3" fmla="*/ 3392293 h 6869392"/>
              <a:gd name="connsiteX4" fmla="*/ 814151 w 4231887"/>
              <a:gd name="connsiteY4" fmla="*/ 6869392 h 6869392"/>
              <a:gd name="connsiteX5" fmla="*/ 0 w 4231887"/>
              <a:gd name="connsiteY5" fmla="*/ 6869392 h 686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1887" h="6869392">
                <a:moveTo>
                  <a:pt x="0" y="0"/>
                </a:moveTo>
                <a:lnTo>
                  <a:pt x="4231887" y="0"/>
                </a:lnTo>
                <a:lnTo>
                  <a:pt x="2230434" y="3392293"/>
                </a:lnTo>
                <a:lnTo>
                  <a:pt x="2841047" y="3392293"/>
                </a:lnTo>
                <a:lnTo>
                  <a:pt x="814151" y="6869392"/>
                </a:lnTo>
                <a:lnTo>
                  <a:pt x="0" y="68693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39792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7405455" y="0"/>
            <a:ext cx="3968982" cy="6869392"/>
          </a:xfrm>
          <a:custGeom>
            <a:avLst/>
            <a:gdLst>
              <a:gd name="T0" fmla="*/ 65 w 468"/>
              <a:gd name="T1" fmla="*/ 0 h 810"/>
              <a:gd name="T2" fmla="*/ 0 w 468"/>
              <a:gd name="T3" fmla="*/ 0 h 810"/>
              <a:gd name="T4" fmla="*/ 229 w 468"/>
              <a:gd name="T5" fmla="*/ 400 h 810"/>
              <a:gd name="T6" fmla="*/ 189 w 468"/>
              <a:gd name="T7" fmla="*/ 457 h 810"/>
              <a:gd name="T8" fmla="*/ 387 w 468"/>
              <a:gd name="T9" fmla="*/ 810 h 810"/>
              <a:gd name="T10" fmla="*/ 468 w 468"/>
              <a:gd name="T11" fmla="*/ 810 h 810"/>
              <a:gd name="T12" fmla="*/ 301 w 468"/>
              <a:gd name="T13" fmla="*/ 400 h 810"/>
              <a:gd name="T14" fmla="*/ 65 w 468"/>
              <a:gd name="T15" fmla="*/ 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8" h="810">
                <a:moveTo>
                  <a:pt x="65" y="0"/>
                </a:moveTo>
                <a:lnTo>
                  <a:pt x="0" y="0"/>
                </a:lnTo>
                <a:lnTo>
                  <a:pt x="229" y="400"/>
                </a:lnTo>
                <a:lnTo>
                  <a:pt x="189" y="457"/>
                </a:lnTo>
                <a:lnTo>
                  <a:pt x="387" y="810"/>
                </a:lnTo>
                <a:lnTo>
                  <a:pt x="468" y="810"/>
                </a:lnTo>
                <a:lnTo>
                  <a:pt x="301" y="400"/>
                </a:lnTo>
                <a:lnTo>
                  <a:pt x="65" y="0"/>
                </a:lnTo>
                <a:close/>
              </a:path>
            </a:pathLst>
          </a:custGeom>
          <a:solidFill>
            <a:srgbClr val="006DB5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7045" y="1634219"/>
            <a:ext cx="5783067" cy="68820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4739" y="433890"/>
            <a:ext cx="7077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Temaatilised hindamised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0072915" y="4052547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3" r="34583"/>
          <a:stretch/>
        </p:blipFill>
        <p:spPr>
          <a:xfrm flipH="1">
            <a:off x="7956971" y="0"/>
            <a:ext cx="4231887" cy="686939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656349" y="1316600"/>
            <a:ext cx="7924944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regulaarsed hindamised vastavalt ajakavale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peamine eesmärk on asutustele tagasiside andmine TA taseme kohta asutuses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teiseks eesmärgiks on „suure pildi“ loomine TA valdkondade kohta erinevate asutuste lõikes ning tugevuste ja kitsaskohtade kaardistamine sisendi andmiseks erinevate meetmete kavandamiseks. 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Hindamised toimuvad </a:t>
            </a:r>
            <a:r>
              <a:rPr lang="et-EE" sz="24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peer </a:t>
            </a:r>
            <a:r>
              <a:rPr lang="et-EE" sz="2400" i="1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review</a:t>
            </a:r>
            <a:r>
              <a:rPr lang="et-EE" sz="24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põhimõttel.</a:t>
            </a:r>
          </a:p>
          <a:p>
            <a:pPr lvl="0">
              <a:defRPr/>
            </a:pPr>
            <a:endParaRPr lang="et-EE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Pildi kohatäide 2">
            <a:extLst>
              <a:ext uri="{FF2B5EF4-FFF2-40B4-BE49-F238E27FC236}">
                <a16:creationId xmlns:a16="http://schemas.microsoft.com/office/drawing/2014/main" id="{7AC339F5-1247-4931-BCB8-B1C6EAB89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4" r="32674"/>
          <a:stretch/>
        </p:blipFill>
        <p:spPr>
          <a:xfrm flipH="1">
            <a:off x="8008507" y="0"/>
            <a:ext cx="4231887" cy="6869392"/>
          </a:xfrm>
          <a:custGeom>
            <a:avLst/>
            <a:gdLst>
              <a:gd name="connsiteX0" fmla="*/ 0 w 4231887"/>
              <a:gd name="connsiteY0" fmla="*/ 0 h 6869392"/>
              <a:gd name="connsiteX1" fmla="*/ 4231887 w 4231887"/>
              <a:gd name="connsiteY1" fmla="*/ 0 h 6869392"/>
              <a:gd name="connsiteX2" fmla="*/ 2230434 w 4231887"/>
              <a:gd name="connsiteY2" fmla="*/ 3392293 h 6869392"/>
              <a:gd name="connsiteX3" fmla="*/ 2841047 w 4231887"/>
              <a:gd name="connsiteY3" fmla="*/ 3392293 h 6869392"/>
              <a:gd name="connsiteX4" fmla="*/ 814151 w 4231887"/>
              <a:gd name="connsiteY4" fmla="*/ 6869392 h 6869392"/>
              <a:gd name="connsiteX5" fmla="*/ 0 w 4231887"/>
              <a:gd name="connsiteY5" fmla="*/ 6869392 h 686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1887" h="6869392">
                <a:moveTo>
                  <a:pt x="0" y="0"/>
                </a:moveTo>
                <a:lnTo>
                  <a:pt x="4231887" y="0"/>
                </a:lnTo>
                <a:lnTo>
                  <a:pt x="2230434" y="3392293"/>
                </a:lnTo>
                <a:lnTo>
                  <a:pt x="2841047" y="3392293"/>
                </a:lnTo>
                <a:lnTo>
                  <a:pt x="814151" y="6869392"/>
                </a:lnTo>
                <a:lnTo>
                  <a:pt x="0" y="68693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847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7405455" y="0"/>
            <a:ext cx="3968982" cy="6869392"/>
          </a:xfrm>
          <a:custGeom>
            <a:avLst/>
            <a:gdLst>
              <a:gd name="T0" fmla="*/ 65 w 468"/>
              <a:gd name="T1" fmla="*/ 0 h 810"/>
              <a:gd name="T2" fmla="*/ 0 w 468"/>
              <a:gd name="T3" fmla="*/ 0 h 810"/>
              <a:gd name="T4" fmla="*/ 229 w 468"/>
              <a:gd name="T5" fmla="*/ 400 h 810"/>
              <a:gd name="T6" fmla="*/ 189 w 468"/>
              <a:gd name="T7" fmla="*/ 457 h 810"/>
              <a:gd name="T8" fmla="*/ 387 w 468"/>
              <a:gd name="T9" fmla="*/ 810 h 810"/>
              <a:gd name="T10" fmla="*/ 468 w 468"/>
              <a:gd name="T11" fmla="*/ 810 h 810"/>
              <a:gd name="T12" fmla="*/ 301 w 468"/>
              <a:gd name="T13" fmla="*/ 400 h 810"/>
              <a:gd name="T14" fmla="*/ 65 w 468"/>
              <a:gd name="T15" fmla="*/ 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8" h="810">
                <a:moveTo>
                  <a:pt x="65" y="0"/>
                </a:moveTo>
                <a:lnTo>
                  <a:pt x="0" y="0"/>
                </a:lnTo>
                <a:lnTo>
                  <a:pt x="229" y="400"/>
                </a:lnTo>
                <a:lnTo>
                  <a:pt x="189" y="457"/>
                </a:lnTo>
                <a:lnTo>
                  <a:pt x="387" y="810"/>
                </a:lnTo>
                <a:lnTo>
                  <a:pt x="468" y="810"/>
                </a:lnTo>
                <a:lnTo>
                  <a:pt x="301" y="400"/>
                </a:lnTo>
                <a:lnTo>
                  <a:pt x="65" y="0"/>
                </a:lnTo>
                <a:close/>
              </a:path>
            </a:pathLst>
          </a:custGeom>
          <a:solidFill>
            <a:srgbClr val="006DB5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7045" y="1634219"/>
            <a:ext cx="5783067" cy="68820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233" y="434793"/>
            <a:ext cx="7077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36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Eraõiguslike </a:t>
            </a:r>
            <a:r>
              <a:rPr lang="et-EE" sz="3600" dirty="0" err="1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TA-asutuste</a:t>
            </a:r>
            <a:r>
              <a:rPr lang="et-EE" sz="36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rahastamine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0072915" y="4052547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3" r="34583"/>
          <a:stretch/>
        </p:blipFill>
        <p:spPr>
          <a:xfrm flipH="1">
            <a:off x="7956971" y="0"/>
            <a:ext cx="4231887" cy="686939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711796" y="1978320"/>
            <a:ext cx="792494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t-EE" sz="20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Ettepanek sõnastuseks</a:t>
            </a:r>
            <a:r>
              <a:rPr lang="et-EE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lvl="0">
              <a:defRPr/>
            </a:pPr>
            <a:r>
              <a:rPr lang="et-EE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Eraõiguslikele teadus- ja arendusasutustele eraldatav teadus- ja arendustegevuse toetuse kogumaht moodustab vähemalt x% ülikoolidele, avalik-õiguslikele, riigi ja kohaliku omavalitsuse asutatud teadus- ja arendusasutustele eraldatavast teadus- ja arendustegevuse toetuse kogumahust.</a:t>
            </a:r>
          </a:p>
          <a:p>
            <a:pPr lvl="0">
              <a:defRPr/>
            </a:pPr>
            <a:endParaRPr lang="et-EE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t-EE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Eraõiguslikele </a:t>
            </a:r>
            <a:r>
              <a:rPr lang="et-EE" sz="20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TA-asutustele</a:t>
            </a:r>
            <a:r>
              <a:rPr lang="et-EE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eraldatav TA tegevuse toetuse kogumaht seotakse avaliku sektori toetuse kogumahuga.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t-EE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Eraõiguslike </a:t>
            </a:r>
            <a:r>
              <a:rPr lang="et-EE" sz="20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TA-asutuste</a:t>
            </a:r>
            <a:r>
              <a:rPr lang="et-EE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osakaal baasfinantseerimise kogumahust on aastatel 2016-2022 moodustanud 3,17-11,23%.</a:t>
            </a:r>
          </a:p>
        </p:txBody>
      </p:sp>
      <p:pic>
        <p:nvPicPr>
          <p:cNvPr id="9" name="Pildi kohatäide 2">
            <a:extLst>
              <a:ext uri="{FF2B5EF4-FFF2-40B4-BE49-F238E27FC236}">
                <a16:creationId xmlns:a16="http://schemas.microsoft.com/office/drawing/2014/main" id="{7AC339F5-1247-4931-BCB8-B1C6EAB89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4" r="11534"/>
          <a:stretch/>
        </p:blipFill>
        <p:spPr>
          <a:xfrm flipH="1">
            <a:off x="8008507" y="0"/>
            <a:ext cx="4231887" cy="6869392"/>
          </a:xfrm>
          <a:custGeom>
            <a:avLst/>
            <a:gdLst>
              <a:gd name="connsiteX0" fmla="*/ 0 w 4231887"/>
              <a:gd name="connsiteY0" fmla="*/ 0 h 6869392"/>
              <a:gd name="connsiteX1" fmla="*/ 4231887 w 4231887"/>
              <a:gd name="connsiteY1" fmla="*/ 0 h 6869392"/>
              <a:gd name="connsiteX2" fmla="*/ 2230434 w 4231887"/>
              <a:gd name="connsiteY2" fmla="*/ 3392293 h 6869392"/>
              <a:gd name="connsiteX3" fmla="*/ 2841047 w 4231887"/>
              <a:gd name="connsiteY3" fmla="*/ 3392293 h 6869392"/>
              <a:gd name="connsiteX4" fmla="*/ 814151 w 4231887"/>
              <a:gd name="connsiteY4" fmla="*/ 6869392 h 6869392"/>
              <a:gd name="connsiteX5" fmla="*/ 0 w 4231887"/>
              <a:gd name="connsiteY5" fmla="*/ 6869392 h 686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1887" h="6869392">
                <a:moveTo>
                  <a:pt x="0" y="0"/>
                </a:moveTo>
                <a:lnTo>
                  <a:pt x="4231887" y="0"/>
                </a:lnTo>
                <a:lnTo>
                  <a:pt x="2230434" y="3392293"/>
                </a:lnTo>
                <a:lnTo>
                  <a:pt x="2841047" y="3392293"/>
                </a:lnTo>
                <a:lnTo>
                  <a:pt x="814151" y="6869392"/>
                </a:lnTo>
                <a:lnTo>
                  <a:pt x="0" y="68693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48574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7405455" y="0"/>
            <a:ext cx="3968982" cy="6869392"/>
          </a:xfrm>
          <a:custGeom>
            <a:avLst/>
            <a:gdLst>
              <a:gd name="T0" fmla="*/ 65 w 468"/>
              <a:gd name="T1" fmla="*/ 0 h 810"/>
              <a:gd name="T2" fmla="*/ 0 w 468"/>
              <a:gd name="T3" fmla="*/ 0 h 810"/>
              <a:gd name="T4" fmla="*/ 229 w 468"/>
              <a:gd name="T5" fmla="*/ 400 h 810"/>
              <a:gd name="T6" fmla="*/ 189 w 468"/>
              <a:gd name="T7" fmla="*/ 457 h 810"/>
              <a:gd name="T8" fmla="*/ 387 w 468"/>
              <a:gd name="T9" fmla="*/ 810 h 810"/>
              <a:gd name="T10" fmla="*/ 468 w 468"/>
              <a:gd name="T11" fmla="*/ 810 h 810"/>
              <a:gd name="T12" fmla="*/ 301 w 468"/>
              <a:gd name="T13" fmla="*/ 400 h 810"/>
              <a:gd name="T14" fmla="*/ 65 w 468"/>
              <a:gd name="T15" fmla="*/ 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8" h="810">
                <a:moveTo>
                  <a:pt x="65" y="0"/>
                </a:moveTo>
                <a:lnTo>
                  <a:pt x="0" y="0"/>
                </a:lnTo>
                <a:lnTo>
                  <a:pt x="229" y="400"/>
                </a:lnTo>
                <a:lnTo>
                  <a:pt x="189" y="457"/>
                </a:lnTo>
                <a:lnTo>
                  <a:pt x="387" y="810"/>
                </a:lnTo>
                <a:lnTo>
                  <a:pt x="468" y="810"/>
                </a:lnTo>
                <a:lnTo>
                  <a:pt x="301" y="400"/>
                </a:lnTo>
                <a:lnTo>
                  <a:pt x="65" y="0"/>
                </a:lnTo>
                <a:close/>
              </a:path>
            </a:pathLst>
          </a:custGeom>
          <a:solidFill>
            <a:srgbClr val="006DB5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7045" y="1634219"/>
            <a:ext cx="5783067" cy="68820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233" y="434793"/>
            <a:ext cx="7077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36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Rahvusteaduste osa tegevustoetuses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0072915" y="4052547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3" r="34583"/>
          <a:stretch/>
        </p:blipFill>
        <p:spPr>
          <a:xfrm flipH="1">
            <a:off x="7956971" y="0"/>
            <a:ext cx="4231887" cy="686939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711796" y="1634219"/>
            <a:ext cx="792494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t-EE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Rahvusteaduste osa tegevustoetusest on 5%.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t-EE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Toetust rahvusteaduste arendamiseks eraldatakse ülikoolidele, avalik-õiguslikele, riigi ja kohaliku omavalitsuse teadus- ja arendusasutustele, kelle TA tegevus on positiivselt </a:t>
            </a:r>
            <a:r>
              <a:rPr lang="et-EE" sz="20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evalveeritud</a:t>
            </a:r>
            <a:r>
              <a:rPr lang="et-EE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sotsiaalteaduste või humanitaarteaduste ja kunstide valdkonnas.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t-EE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Rahvusteadustena käsitletakse eesti rahvuse, keele ja kultuuri säilimisega seotud teadusi.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t-EE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Asutusele garanteeritakse rahvusteadustele eraldatav toetus vähemalt rühmagrandi mahus. 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t-EE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Ülejäänud rahvusteadustele eraldatav toetus jagatakse asutuste vahel, võttes arvesse asutuste rahvusteadustena käsitletavaid riiklikke uurimistoetusi, mille seos sotsiaalteaduste või humanitaarteaduste ja kunstide valdkonnaga on Eesti Teadusinfosüsteemis vähemalt 50%.</a:t>
            </a:r>
          </a:p>
        </p:txBody>
      </p:sp>
      <p:pic>
        <p:nvPicPr>
          <p:cNvPr id="9" name="Pildi kohatäide 2">
            <a:extLst>
              <a:ext uri="{FF2B5EF4-FFF2-40B4-BE49-F238E27FC236}">
                <a16:creationId xmlns:a16="http://schemas.microsoft.com/office/drawing/2014/main" id="{7AC339F5-1247-4931-BCB8-B1C6EAB89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7" r="27797"/>
          <a:stretch/>
        </p:blipFill>
        <p:spPr>
          <a:xfrm flipH="1">
            <a:off x="8008507" y="0"/>
            <a:ext cx="4231887" cy="6869392"/>
          </a:xfrm>
          <a:custGeom>
            <a:avLst/>
            <a:gdLst>
              <a:gd name="connsiteX0" fmla="*/ 0 w 4231887"/>
              <a:gd name="connsiteY0" fmla="*/ 0 h 6869392"/>
              <a:gd name="connsiteX1" fmla="*/ 4231887 w 4231887"/>
              <a:gd name="connsiteY1" fmla="*/ 0 h 6869392"/>
              <a:gd name="connsiteX2" fmla="*/ 2230434 w 4231887"/>
              <a:gd name="connsiteY2" fmla="*/ 3392293 h 6869392"/>
              <a:gd name="connsiteX3" fmla="*/ 2841047 w 4231887"/>
              <a:gd name="connsiteY3" fmla="*/ 3392293 h 6869392"/>
              <a:gd name="connsiteX4" fmla="*/ 814151 w 4231887"/>
              <a:gd name="connsiteY4" fmla="*/ 6869392 h 6869392"/>
              <a:gd name="connsiteX5" fmla="*/ 0 w 4231887"/>
              <a:gd name="connsiteY5" fmla="*/ 6869392 h 686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1887" h="6869392">
                <a:moveTo>
                  <a:pt x="0" y="0"/>
                </a:moveTo>
                <a:lnTo>
                  <a:pt x="4231887" y="0"/>
                </a:lnTo>
                <a:lnTo>
                  <a:pt x="2230434" y="3392293"/>
                </a:lnTo>
                <a:lnTo>
                  <a:pt x="2841047" y="3392293"/>
                </a:lnTo>
                <a:lnTo>
                  <a:pt x="814151" y="6869392"/>
                </a:lnTo>
                <a:lnTo>
                  <a:pt x="0" y="68693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59887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7405455" y="0"/>
            <a:ext cx="3968982" cy="6869392"/>
          </a:xfrm>
          <a:custGeom>
            <a:avLst/>
            <a:gdLst>
              <a:gd name="T0" fmla="*/ 65 w 468"/>
              <a:gd name="T1" fmla="*/ 0 h 810"/>
              <a:gd name="T2" fmla="*/ 0 w 468"/>
              <a:gd name="T3" fmla="*/ 0 h 810"/>
              <a:gd name="T4" fmla="*/ 229 w 468"/>
              <a:gd name="T5" fmla="*/ 400 h 810"/>
              <a:gd name="T6" fmla="*/ 189 w 468"/>
              <a:gd name="T7" fmla="*/ 457 h 810"/>
              <a:gd name="T8" fmla="*/ 387 w 468"/>
              <a:gd name="T9" fmla="*/ 810 h 810"/>
              <a:gd name="T10" fmla="*/ 468 w 468"/>
              <a:gd name="T11" fmla="*/ 810 h 810"/>
              <a:gd name="T12" fmla="*/ 301 w 468"/>
              <a:gd name="T13" fmla="*/ 400 h 810"/>
              <a:gd name="T14" fmla="*/ 65 w 468"/>
              <a:gd name="T15" fmla="*/ 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8" h="810">
                <a:moveTo>
                  <a:pt x="65" y="0"/>
                </a:moveTo>
                <a:lnTo>
                  <a:pt x="0" y="0"/>
                </a:lnTo>
                <a:lnTo>
                  <a:pt x="229" y="400"/>
                </a:lnTo>
                <a:lnTo>
                  <a:pt x="189" y="457"/>
                </a:lnTo>
                <a:lnTo>
                  <a:pt x="387" y="810"/>
                </a:lnTo>
                <a:lnTo>
                  <a:pt x="468" y="810"/>
                </a:lnTo>
                <a:lnTo>
                  <a:pt x="301" y="400"/>
                </a:lnTo>
                <a:lnTo>
                  <a:pt x="65" y="0"/>
                </a:lnTo>
                <a:close/>
              </a:path>
            </a:pathLst>
          </a:custGeom>
          <a:solidFill>
            <a:srgbClr val="006DB5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7045" y="1634219"/>
            <a:ext cx="5783067" cy="68820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233" y="434793"/>
            <a:ext cx="7077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36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Edasised tegevused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0072915" y="4052547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3" r="34583"/>
          <a:stretch/>
        </p:blipFill>
        <p:spPr>
          <a:xfrm flipH="1">
            <a:off x="7956971" y="0"/>
            <a:ext cx="4231887" cy="686939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711796" y="1634219"/>
            <a:ext cx="79249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t-EE" sz="28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Tagasiside töörühmalt hiljemalt 31.05.2022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t-EE" sz="28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Eelnõu kooskõlastamisele </a:t>
            </a:r>
            <a:r>
              <a:rPr lang="et-EE" sz="280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juunis 2022</a:t>
            </a:r>
            <a:endParaRPr lang="et-EE" sz="28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Pildi kohatäide 2">
            <a:extLst>
              <a:ext uri="{FF2B5EF4-FFF2-40B4-BE49-F238E27FC236}">
                <a16:creationId xmlns:a16="http://schemas.microsoft.com/office/drawing/2014/main" id="{7AC339F5-1247-4931-BCB8-B1C6EAB89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8" r="30748"/>
          <a:stretch/>
        </p:blipFill>
        <p:spPr>
          <a:xfrm flipH="1">
            <a:off x="8008507" y="0"/>
            <a:ext cx="4231887" cy="6869392"/>
          </a:xfrm>
          <a:custGeom>
            <a:avLst/>
            <a:gdLst>
              <a:gd name="connsiteX0" fmla="*/ 0 w 4231887"/>
              <a:gd name="connsiteY0" fmla="*/ 0 h 6869392"/>
              <a:gd name="connsiteX1" fmla="*/ 4231887 w 4231887"/>
              <a:gd name="connsiteY1" fmla="*/ 0 h 6869392"/>
              <a:gd name="connsiteX2" fmla="*/ 2230434 w 4231887"/>
              <a:gd name="connsiteY2" fmla="*/ 3392293 h 6869392"/>
              <a:gd name="connsiteX3" fmla="*/ 2841047 w 4231887"/>
              <a:gd name="connsiteY3" fmla="*/ 3392293 h 6869392"/>
              <a:gd name="connsiteX4" fmla="*/ 814151 w 4231887"/>
              <a:gd name="connsiteY4" fmla="*/ 6869392 h 6869392"/>
              <a:gd name="connsiteX5" fmla="*/ 0 w 4231887"/>
              <a:gd name="connsiteY5" fmla="*/ 6869392 h 686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1887" h="6869392">
                <a:moveTo>
                  <a:pt x="0" y="0"/>
                </a:moveTo>
                <a:lnTo>
                  <a:pt x="4231887" y="0"/>
                </a:lnTo>
                <a:lnTo>
                  <a:pt x="2230434" y="3392293"/>
                </a:lnTo>
                <a:lnTo>
                  <a:pt x="2841047" y="3392293"/>
                </a:lnTo>
                <a:lnTo>
                  <a:pt x="814151" y="6869392"/>
                </a:lnTo>
                <a:lnTo>
                  <a:pt x="0" y="68693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68414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34857" y="-14514"/>
            <a:ext cx="1886857" cy="6872514"/>
          </a:xfrm>
          <a:custGeom>
            <a:avLst/>
            <a:gdLst>
              <a:gd name="connsiteX0" fmla="*/ 0 w 1190172"/>
              <a:gd name="connsiteY0" fmla="*/ 0 h 6858000"/>
              <a:gd name="connsiteX1" fmla="*/ 1190172 w 1190172"/>
              <a:gd name="connsiteY1" fmla="*/ 0 h 6858000"/>
              <a:gd name="connsiteX2" fmla="*/ 1190172 w 1190172"/>
              <a:gd name="connsiteY2" fmla="*/ 6858000 h 6858000"/>
              <a:gd name="connsiteX3" fmla="*/ 0 w 1190172"/>
              <a:gd name="connsiteY3" fmla="*/ 6858000 h 6858000"/>
              <a:gd name="connsiteX4" fmla="*/ 0 w 1190172"/>
              <a:gd name="connsiteY4" fmla="*/ 0 h 6858000"/>
              <a:gd name="connsiteX0" fmla="*/ 0 w 1886857"/>
              <a:gd name="connsiteY0" fmla="*/ 14514 h 6872514"/>
              <a:gd name="connsiteX1" fmla="*/ 1886857 w 1886857"/>
              <a:gd name="connsiteY1" fmla="*/ 0 h 6872514"/>
              <a:gd name="connsiteX2" fmla="*/ 1190172 w 1886857"/>
              <a:gd name="connsiteY2" fmla="*/ 6872514 h 6872514"/>
              <a:gd name="connsiteX3" fmla="*/ 0 w 1886857"/>
              <a:gd name="connsiteY3" fmla="*/ 6872514 h 6872514"/>
              <a:gd name="connsiteX4" fmla="*/ 0 w 1886857"/>
              <a:gd name="connsiteY4" fmla="*/ 14514 h 6872514"/>
              <a:gd name="connsiteX0" fmla="*/ 0 w 1886857"/>
              <a:gd name="connsiteY0" fmla="*/ 14514 h 6872514"/>
              <a:gd name="connsiteX1" fmla="*/ 1886857 w 1886857"/>
              <a:gd name="connsiteY1" fmla="*/ 0 h 6872514"/>
              <a:gd name="connsiteX2" fmla="*/ 827315 w 1886857"/>
              <a:gd name="connsiteY2" fmla="*/ 6872514 h 6872514"/>
              <a:gd name="connsiteX3" fmla="*/ 0 w 1886857"/>
              <a:gd name="connsiteY3" fmla="*/ 6872514 h 6872514"/>
              <a:gd name="connsiteX4" fmla="*/ 0 w 1886857"/>
              <a:gd name="connsiteY4" fmla="*/ 14514 h 687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6857" h="6872514">
                <a:moveTo>
                  <a:pt x="0" y="14514"/>
                </a:moveTo>
                <a:lnTo>
                  <a:pt x="1886857" y="0"/>
                </a:lnTo>
                <a:lnTo>
                  <a:pt x="827315" y="6872514"/>
                </a:lnTo>
                <a:lnTo>
                  <a:pt x="0" y="6872514"/>
                </a:lnTo>
                <a:lnTo>
                  <a:pt x="0" y="14514"/>
                </a:lnTo>
                <a:close/>
              </a:path>
            </a:pathLst>
          </a:custGeom>
          <a:solidFill>
            <a:srgbClr val="006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/>
        </p:nvSpPr>
        <p:spPr>
          <a:xfrm>
            <a:off x="7931214" y="1586728"/>
            <a:ext cx="16466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4400" dirty="0">
                <a:solidFill>
                  <a:srgbClr val="006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Tänan</a:t>
            </a:r>
            <a:endParaRPr lang="id-ID" sz="4400" dirty="0">
              <a:solidFill>
                <a:srgbClr val="006D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flipH="1">
            <a:off x="9286417" y="2362201"/>
            <a:ext cx="2905583" cy="4495800"/>
            <a:chOff x="-1" y="2362201"/>
            <a:chExt cx="2905583" cy="4495800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-1" y="2362201"/>
              <a:ext cx="2424594" cy="3720327"/>
            </a:xfrm>
            <a:custGeom>
              <a:avLst/>
              <a:gdLst>
                <a:gd name="T0" fmla="*/ 0 w 247"/>
                <a:gd name="T1" fmla="*/ 0 h 379"/>
                <a:gd name="T2" fmla="*/ 247 w 247"/>
                <a:gd name="T3" fmla="*/ 379 h 379"/>
                <a:gd name="T4" fmla="*/ 189 w 247"/>
                <a:gd name="T5" fmla="*/ 379 h 379"/>
                <a:gd name="T6" fmla="*/ 0 w 247"/>
                <a:gd name="T7" fmla="*/ 72 h 379"/>
                <a:gd name="T8" fmla="*/ 0 w 247"/>
                <a:gd name="T9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379">
                  <a:moveTo>
                    <a:pt x="0" y="0"/>
                  </a:moveTo>
                  <a:lnTo>
                    <a:pt x="247" y="379"/>
                  </a:lnTo>
                  <a:lnTo>
                    <a:pt x="189" y="379"/>
                  </a:lnTo>
                  <a:lnTo>
                    <a:pt x="0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5160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-1" y="5473920"/>
              <a:ext cx="2905583" cy="1384081"/>
            </a:xfrm>
            <a:custGeom>
              <a:avLst/>
              <a:gdLst>
                <a:gd name="T0" fmla="*/ 0 w 296"/>
                <a:gd name="T1" fmla="*/ 0 h 141"/>
                <a:gd name="T2" fmla="*/ 150 w 296"/>
                <a:gd name="T3" fmla="*/ 0 h 141"/>
                <a:gd name="T4" fmla="*/ 189 w 296"/>
                <a:gd name="T5" fmla="*/ 62 h 141"/>
                <a:gd name="T6" fmla="*/ 247 w 296"/>
                <a:gd name="T7" fmla="*/ 62 h 141"/>
                <a:gd name="T8" fmla="*/ 296 w 296"/>
                <a:gd name="T9" fmla="*/ 141 h 141"/>
                <a:gd name="T10" fmla="*/ 0 w 296"/>
                <a:gd name="T11" fmla="*/ 141 h 141"/>
                <a:gd name="T12" fmla="*/ 0 w 296"/>
                <a:gd name="T1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6" h="141">
                  <a:moveTo>
                    <a:pt x="0" y="0"/>
                  </a:moveTo>
                  <a:lnTo>
                    <a:pt x="150" y="0"/>
                  </a:lnTo>
                  <a:lnTo>
                    <a:pt x="189" y="62"/>
                  </a:lnTo>
                  <a:lnTo>
                    <a:pt x="247" y="62"/>
                  </a:lnTo>
                  <a:lnTo>
                    <a:pt x="296" y="141"/>
                  </a:lnTo>
                  <a:lnTo>
                    <a:pt x="0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5" t="8" r="1683" b="-8"/>
          <a:stretch/>
        </p:blipFill>
        <p:spPr/>
      </p:pic>
      <p:sp>
        <p:nvSpPr>
          <p:cNvPr id="13" name="Form"/>
          <p:cNvSpPr/>
          <p:nvPr/>
        </p:nvSpPr>
        <p:spPr>
          <a:xfrm>
            <a:off x="6653461" y="4500624"/>
            <a:ext cx="304802" cy="3046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4" h="21600" extrusionOk="0">
                <a:moveTo>
                  <a:pt x="9842" y="0"/>
                </a:moveTo>
                <a:cubicBezTo>
                  <a:pt x="7317" y="0"/>
                  <a:pt x="4791" y="1052"/>
                  <a:pt x="2875" y="3156"/>
                </a:cubicBezTo>
                <a:cubicBezTo>
                  <a:pt x="-958" y="7364"/>
                  <a:pt x="-958" y="14248"/>
                  <a:pt x="2875" y="18455"/>
                </a:cubicBezTo>
                <a:cubicBezTo>
                  <a:pt x="4808" y="20541"/>
                  <a:pt x="7309" y="21600"/>
                  <a:pt x="9842" y="21600"/>
                </a:cubicBezTo>
                <a:cubicBezTo>
                  <a:pt x="12375" y="21600"/>
                  <a:pt x="14876" y="20541"/>
                  <a:pt x="16809" y="18455"/>
                </a:cubicBezTo>
                <a:cubicBezTo>
                  <a:pt x="20642" y="14248"/>
                  <a:pt x="20642" y="7364"/>
                  <a:pt x="16809" y="3156"/>
                </a:cubicBezTo>
                <a:cubicBezTo>
                  <a:pt x="14893" y="1052"/>
                  <a:pt x="12367" y="0"/>
                  <a:pt x="9842" y="0"/>
                </a:cubicBezTo>
                <a:close/>
                <a:moveTo>
                  <a:pt x="9842" y="995"/>
                </a:moveTo>
                <a:cubicBezTo>
                  <a:pt x="12142" y="995"/>
                  <a:pt x="14410" y="1951"/>
                  <a:pt x="16143" y="3853"/>
                </a:cubicBezTo>
                <a:cubicBezTo>
                  <a:pt x="19609" y="7659"/>
                  <a:pt x="19609" y="13872"/>
                  <a:pt x="16143" y="17678"/>
                </a:cubicBezTo>
                <a:cubicBezTo>
                  <a:pt x="12677" y="21483"/>
                  <a:pt x="7007" y="21483"/>
                  <a:pt x="3541" y="17678"/>
                </a:cubicBezTo>
                <a:cubicBezTo>
                  <a:pt x="75" y="13873"/>
                  <a:pt x="75" y="7659"/>
                  <a:pt x="3541" y="3853"/>
                </a:cubicBezTo>
                <a:cubicBezTo>
                  <a:pt x="5274" y="1951"/>
                  <a:pt x="7542" y="995"/>
                  <a:pt x="9842" y="995"/>
                </a:cubicBezTo>
                <a:close/>
                <a:moveTo>
                  <a:pt x="10863" y="5489"/>
                </a:moveTo>
                <a:cubicBezTo>
                  <a:pt x="9430" y="5489"/>
                  <a:pt x="8863" y="6079"/>
                  <a:pt x="8863" y="7433"/>
                </a:cubicBezTo>
                <a:cubicBezTo>
                  <a:pt x="8863" y="8603"/>
                  <a:pt x="8863" y="9079"/>
                  <a:pt x="8863" y="9079"/>
                </a:cubicBezTo>
                <a:lnTo>
                  <a:pt x="7665" y="9079"/>
                </a:lnTo>
                <a:lnTo>
                  <a:pt x="7665" y="10909"/>
                </a:lnTo>
                <a:lnTo>
                  <a:pt x="8863" y="10909"/>
                </a:lnTo>
                <a:lnTo>
                  <a:pt x="8863" y="15986"/>
                </a:lnTo>
                <a:lnTo>
                  <a:pt x="10602" y="15986"/>
                </a:lnTo>
                <a:lnTo>
                  <a:pt x="10602" y="10863"/>
                </a:lnTo>
                <a:lnTo>
                  <a:pt x="12102" y="10863"/>
                </a:lnTo>
                <a:lnTo>
                  <a:pt x="12196" y="9079"/>
                </a:lnTo>
                <a:lnTo>
                  <a:pt x="10602" y="9079"/>
                </a:lnTo>
                <a:cubicBezTo>
                  <a:pt x="10602" y="9079"/>
                  <a:pt x="10602" y="8162"/>
                  <a:pt x="10602" y="7833"/>
                </a:cubicBezTo>
                <a:cubicBezTo>
                  <a:pt x="10602" y="7394"/>
                  <a:pt x="10767" y="7250"/>
                  <a:pt x="11133" y="7250"/>
                </a:cubicBezTo>
                <a:cubicBezTo>
                  <a:pt x="11433" y="7250"/>
                  <a:pt x="12196" y="7250"/>
                  <a:pt x="12196" y="7250"/>
                </a:cubicBezTo>
                <a:lnTo>
                  <a:pt x="12196" y="5489"/>
                </a:lnTo>
                <a:cubicBezTo>
                  <a:pt x="12196" y="5489"/>
                  <a:pt x="11096" y="5489"/>
                  <a:pt x="10863" y="548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4" name="Form"/>
          <p:cNvSpPr/>
          <p:nvPr/>
        </p:nvSpPr>
        <p:spPr>
          <a:xfrm>
            <a:off x="6653460" y="4897524"/>
            <a:ext cx="300503" cy="300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8030" y="0"/>
                  <a:pt x="5257" y="1052"/>
                  <a:pt x="3154" y="3156"/>
                </a:cubicBezTo>
                <a:cubicBezTo>
                  <a:pt x="1051" y="5260"/>
                  <a:pt x="0" y="8033"/>
                  <a:pt x="0" y="10806"/>
                </a:cubicBezTo>
                <a:cubicBezTo>
                  <a:pt x="0" y="13579"/>
                  <a:pt x="1051" y="16352"/>
                  <a:pt x="3154" y="18455"/>
                </a:cubicBezTo>
                <a:cubicBezTo>
                  <a:pt x="5275" y="20541"/>
                  <a:pt x="8021" y="21600"/>
                  <a:pt x="10800" y="21600"/>
                </a:cubicBezTo>
                <a:cubicBezTo>
                  <a:pt x="13579" y="21600"/>
                  <a:pt x="16361" y="20541"/>
                  <a:pt x="18446" y="18455"/>
                </a:cubicBezTo>
                <a:cubicBezTo>
                  <a:pt x="20549" y="16352"/>
                  <a:pt x="21600" y="13579"/>
                  <a:pt x="21600" y="10806"/>
                </a:cubicBezTo>
                <a:cubicBezTo>
                  <a:pt x="21600" y="8033"/>
                  <a:pt x="20549" y="5260"/>
                  <a:pt x="18446" y="3156"/>
                </a:cubicBezTo>
                <a:cubicBezTo>
                  <a:pt x="16343" y="1052"/>
                  <a:pt x="13570" y="0"/>
                  <a:pt x="10800" y="0"/>
                </a:cubicBezTo>
                <a:close/>
                <a:moveTo>
                  <a:pt x="10800" y="995"/>
                </a:moveTo>
                <a:cubicBezTo>
                  <a:pt x="13323" y="995"/>
                  <a:pt x="15813" y="1951"/>
                  <a:pt x="17714" y="3853"/>
                </a:cubicBezTo>
                <a:cubicBezTo>
                  <a:pt x="21518" y="7659"/>
                  <a:pt x="21518" y="13872"/>
                  <a:pt x="17714" y="17678"/>
                </a:cubicBezTo>
                <a:cubicBezTo>
                  <a:pt x="13911" y="21483"/>
                  <a:pt x="7689" y="21483"/>
                  <a:pt x="3886" y="17678"/>
                </a:cubicBezTo>
                <a:cubicBezTo>
                  <a:pt x="82" y="13873"/>
                  <a:pt x="82" y="7659"/>
                  <a:pt x="3886" y="3853"/>
                </a:cubicBezTo>
                <a:cubicBezTo>
                  <a:pt x="5787" y="1951"/>
                  <a:pt x="8277" y="995"/>
                  <a:pt x="10800" y="995"/>
                </a:cubicBezTo>
                <a:close/>
                <a:moveTo>
                  <a:pt x="12777" y="6541"/>
                </a:moveTo>
                <a:cubicBezTo>
                  <a:pt x="12302" y="6504"/>
                  <a:pt x="11854" y="6605"/>
                  <a:pt x="11451" y="6861"/>
                </a:cubicBezTo>
                <a:cubicBezTo>
                  <a:pt x="11342" y="6934"/>
                  <a:pt x="11241" y="7014"/>
                  <a:pt x="11131" y="7124"/>
                </a:cubicBezTo>
                <a:cubicBezTo>
                  <a:pt x="11058" y="7197"/>
                  <a:pt x="11022" y="7234"/>
                  <a:pt x="10949" y="7307"/>
                </a:cubicBezTo>
                <a:cubicBezTo>
                  <a:pt x="10510" y="7819"/>
                  <a:pt x="10320" y="8546"/>
                  <a:pt x="10503" y="9205"/>
                </a:cubicBezTo>
                <a:cubicBezTo>
                  <a:pt x="10357" y="9205"/>
                  <a:pt x="10215" y="9207"/>
                  <a:pt x="10069" y="9171"/>
                </a:cubicBezTo>
                <a:cubicBezTo>
                  <a:pt x="9849" y="9134"/>
                  <a:pt x="9659" y="9093"/>
                  <a:pt x="9440" y="9056"/>
                </a:cubicBezTo>
                <a:cubicBezTo>
                  <a:pt x="8416" y="8837"/>
                  <a:pt x="7465" y="8324"/>
                  <a:pt x="6697" y="7593"/>
                </a:cubicBezTo>
                <a:cubicBezTo>
                  <a:pt x="6478" y="7373"/>
                  <a:pt x="6263" y="7163"/>
                  <a:pt x="6080" y="6907"/>
                </a:cubicBezTo>
                <a:cubicBezTo>
                  <a:pt x="5495" y="7931"/>
                  <a:pt x="5822" y="9283"/>
                  <a:pt x="6846" y="9868"/>
                </a:cubicBezTo>
                <a:cubicBezTo>
                  <a:pt x="6480" y="9795"/>
                  <a:pt x="6114" y="9683"/>
                  <a:pt x="5749" y="9536"/>
                </a:cubicBezTo>
                <a:cubicBezTo>
                  <a:pt x="5712" y="10598"/>
                  <a:pt x="6517" y="11586"/>
                  <a:pt x="7577" y="11732"/>
                </a:cubicBezTo>
                <a:cubicBezTo>
                  <a:pt x="7211" y="11769"/>
                  <a:pt x="6843" y="11769"/>
                  <a:pt x="6514" y="11732"/>
                </a:cubicBezTo>
                <a:cubicBezTo>
                  <a:pt x="6807" y="12574"/>
                  <a:pt x="7577" y="13193"/>
                  <a:pt x="8491" y="13230"/>
                </a:cubicBezTo>
                <a:cubicBezTo>
                  <a:pt x="7541" y="13815"/>
                  <a:pt x="6446" y="14145"/>
                  <a:pt x="5349" y="14145"/>
                </a:cubicBezTo>
                <a:cubicBezTo>
                  <a:pt x="6226" y="14693"/>
                  <a:pt x="7248" y="14986"/>
                  <a:pt x="8309" y="15059"/>
                </a:cubicBezTo>
                <a:cubicBezTo>
                  <a:pt x="9150" y="15096"/>
                  <a:pt x="10030" y="14952"/>
                  <a:pt x="10834" y="14659"/>
                </a:cubicBezTo>
                <a:cubicBezTo>
                  <a:pt x="11566" y="14366"/>
                  <a:pt x="12261" y="13925"/>
                  <a:pt x="12846" y="13413"/>
                </a:cubicBezTo>
                <a:cubicBezTo>
                  <a:pt x="13431" y="12864"/>
                  <a:pt x="13911" y="12212"/>
                  <a:pt x="14240" y="11480"/>
                </a:cubicBezTo>
                <a:cubicBezTo>
                  <a:pt x="14606" y="10749"/>
                  <a:pt x="14786" y="9907"/>
                  <a:pt x="14823" y="9102"/>
                </a:cubicBezTo>
                <a:cubicBezTo>
                  <a:pt x="14823" y="8992"/>
                  <a:pt x="14823" y="8880"/>
                  <a:pt x="14823" y="8770"/>
                </a:cubicBezTo>
                <a:cubicBezTo>
                  <a:pt x="14823" y="8734"/>
                  <a:pt x="14823" y="8658"/>
                  <a:pt x="14823" y="8622"/>
                </a:cubicBezTo>
                <a:cubicBezTo>
                  <a:pt x="15225" y="8402"/>
                  <a:pt x="15586" y="8032"/>
                  <a:pt x="15806" y="7593"/>
                </a:cubicBezTo>
                <a:cubicBezTo>
                  <a:pt x="15440" y="7739"/>
                  <a:pt x="15111" y="7851"/>
                  <a:pt x="14709" y="7924"/>
                </a:cubicBezTo>
                <a:cubicBezTo>
                  <a:pt x="14672" y="7924"/>
                  <a:pt x="14677" y="7924"/>
                  <a:pt x="14640" y="7924"/>
                </a:cubicBezTo>
                <a:cubicBezTo>
                  <a:pt x="14640" y="7924"/>
                  <a:pt x="14640" y="7926"/>
                  <a:pt x="14640" y="7890"/>
                </a:cubicBezTo>
                <a:cubicBezTo>
                  <a:pt x="14677" y="7890"/>
                  <a:pt x="14672" y="7856"/>
                  <a:pt x="14709" y="7856"/>
                </a:cubicBezTo>
                <a:cubicBezTo>
                  <a:pt x="15111" y="7599"/>
                  <a:pt x="15408" y="7199"/>
                  <a:pt x="15554" y="6724"/>
                </a:cubicBezTo>
                <a:cubicBezTo>
                  <a:pt x="15481" y="6760"/>
                  <a:pt x="15410" y="6790"/>
                  <a:pt x="15337" y="6826"/>
                </a:cubicBezTo>
                <a:cubicBezTo>
                  <a:pt x="14971" y="7009"/>
                  <a:pt x="14597" y="7117"/>
                  <a:pt x="14194" y="7227"/>
                </a:cubicBezTo>
                <a:cubicBezTo>
                  <a:pt x="13829" y="6824"/>
                  <a:pt x="13326" y="6577"/>
                  <a:pt x="12777" y="6541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5" name="Form"/>
          <p:cNvSpPr/>
          <p:nvPr/>
        </p:nvSpPr>
        <p:spPr>
          <a:xfrm>
            <a:off x="6653461" y="4156852"/>
            <a:ext cx="300503" cy="2515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9" h="21600" extrusionOk="0">
                <a:moveTo>
                  <a:pt x="2316" y="0"/>
                </a:moveTo>
                <a:cubicBezTo>
                  <a:pt x="2008" y="0"/>
                  <a:pt x="1737" y="323"/>
                  <a:pt x="1738" y="693"/>
                </a:cubicBezTo>
                <a:lnTo>
                  <a:pt x="1738" y="13564"/>
                </a:lnTo>
                <a:cubicBezTo>
                  <a:pt x="1605" y="13670"/>
                  <a:pt x="1479" y="13835"/>
                  <a:pt x="1435" y="13993"/>
                </a:cubicBezTo>
                <a:lnTo>
                  <a:pt x="16" y="20758"/>
                </a:lnTo>
                <a:cubicBezTo>
                  <a:pt x="-28" y="20970"/>
                  <a:pt x="24" y="21177"/>
                  <a:pt x="112" y="21336"/>
                </a:cubicBezTo>
                <a:cubicBezTo>
                  <a:pt x="201" y="21494"/>
                  <a:pt x="377" y="21600"/>
                  <a:pt x="553" y="21600"/>
                </a:cubicBezTo>
                <a:lnTo>
                  <a:pt x="20949" y="21600"/>
                </a:lnTo>
                <a:cubicBezTo>
                  <a:pt x="21126" y="21600"/>
                  <a:pt x="21302" y="21494"/>
                  <a:pt x="21390" y="21336"/>
                </a:cubicBezTo>
                <a:cubicBezTo>
                  <a:pt x="21478" y="21178"/>
                  <a:pt x="21572" y="20970"/>
                  <a:pt x="21528" y="20758"/>
                </a:cubicBezTo>
                <a:lnTo>
                  <a:pt x="20109" y="13993"/>
                </a:lnTo>
                <a:cubicBezTo>
                  <a:pt x="20065" y="13782"/>
                  <a:pt x="19939" y="13617"/>
                  <a:pt x="19806" y="13564"/>
                </a:cubicBezTo>
                <a:lnTo>
                  <a:pt x="19806" y="693"/>
                </a:lnTo>
                <a:cubicBezTo>
                  <a:pt x="19806" y="323"/>
                  <a:pt x="19536" y="0"/>
                  <a:pt x="19228" y="0"/>
                </a:cubicBezTo>
                <a:lnTo>
                  <a:pt x="2316" y="0"/>
                </a:lnTo>
                <a:close/>
                <a:moveTo>
                  <a:pt x="2839" y="1320"/>
                </a:moveTo>
                <a:lnTo>
                  <a:pt x="18663" y="1320"/>
                </a:lnTo>
                <a:lnTo>
                  <a:pt x="18663" y="13465"/>
                </a:lnTo>
                <a:lnTo>
                  <a:pt x="2839" y="13465"/>
                </a:lnTo>
                <a:lnTo>
                  <a:pt x="2839" y="1320"/>
                </a:lnTo>
                <a:close/>
                <a:moveTo>
                  <a:pt x="2399" y="14785"/>
                </a:moveTo>
                <a:lnTo>
                  <a:pt x="19104" y="14785"/>
                </a:lnTo>
                <a:lnTo>
                  <a:pt x="20247" y="20230"/>
                </a:lnTo>
                <a:lnTo>
                  <a:pt x="1256" y="20230"/>
                </a:lnTo>
                <a:lnTo>
                  <a:pt x="2399" y="14785"/>
                </a:lnTo>
                <a:close/>
                <a:moveTo>
                  <a:pt x="3225" y="15313"/>
                </a:moveTo>
                <a:cubicBezTo>
                  <a:pt x="2916" y="15313"/>
                  <a:pt x="2646" y="15637"/>
                  <a:pt x="2647" y="16006"/>
                </a:cubicBezTo>
                <a:cubicBezTo>
                  <a:pt x="2647" y="16376"/>
                  <a:pt x="2916" y="16683"/>
                  <a:pt x="3225" y="16683"/>
                </a:cubicBezTo>
                <a:lnTo>
                  <a:pt x="4051" y="16683"/>
                </a:lnTo>
                <a:cubicBezTo>
                  <a:pt x="4360" y="16683"/>
                  <a:pt x="4630" y="16376"/>
                  <a:pt x="4630" y="16006"/>
                </a:cubicBezTo>
                <a:cubicBezTo>
                  <a:pt x="4630" y="15636"/>
                  <a:pt x="4404" y="15313"/>
                  <a:pt x="4051" y="15313"/>
                </a:cubicBezTo>
                <a:lnTo>
                  <a:pt x="3225" y="15313"/>
                </a:lnTo>
                <a:close/>
                <a:moveTo>
                  <a:pt x="6310" y="15313"/>
                </a:moveTo>
                <a:cubicBezTo>
                  <a:pt x="6001" y="15313"/>
                  <a:pt x="5731" y="15637"/>
                  <a:pt x="5731" y="16006"/>
                </a:cubicBezTo>
                <a:cubicBezTo>
                  <a:pt x="5731" y="16376"/>
                  <a:pt x="6001" y="16683"/>
                  <a:pt x="6310" y="16683"/>
                </a:cubicBezTo>
                <a:lnTo>
                  <a:pt x="7136" y="16683"/>
                </a:lnTo>
                <a:cubicBezTo>
                  <a:pt x="7445" y="16683"/>
                  <a:pt x="7715" y="16376"/>
                  <a:pt x="7715" y="16006"/>
                </a:cubicBezTo>
                <a:cubicBezTo>
                  <a:pt x="7715" y="15636"/>
                  <a:pt x="7445" y="15313"/>
                  <a:pt x="7136" y="15313"/>
                </a:cubicBezTo>
                <a:lnTo>
                  <a:pt x="6310" y="15313"/>
                </a:lnTo>
                <a:close/>
                <a:moveTo>
                  <a:pt x="8954" y="15313"/>
                </a:moveTo>
                <a:cubicBezTo>
                  <a:pt x="8646" y="15313"/>
                  <a:pt x="8376" y="15637"/>
                  <a:pt x="8376" y="16006"/>
                </a:cubicBezTo>
                <a:cubicBezTo>
                  <a:pt x="8376" y="16376"/>
                  <a:pt x="8646" y="16683"/>
                  <a:pt x="8954" y="16683"/>
                </a:cubicBezTo>
                <a:lnTo>
                  <a:pt x="9780" y="16683"/>
                </a:lnTo>
                <a:cubicBezTo>
                  <a:pt x="10089" y="16683"/>
                  <a:pt x="10359" y="16376"/>
                  <a:pt x="10359" y="16006"/>
                </a:cubicBezTo>
                <a:cubicBezTo>
                  <a:pt x="10359" y="15636"/>
                  <a:pt x="10089" y="15313"/>
                  <a:pt x="9780" y="15313"/>
                </a:cubicBezTo>
                <a:lnTo>
                  <a:pt x="8954" y="15313"/>
                </a:lnTo>
                <a:close/>
                <a:moveTo>
                  <a:pt x="12039" y="15313"/>
                </a:moveTo>
                <a:cubicBezTo>
                  <a:pt x="11731" y="15313"/>
                  <a:pt x="11461" y="15637"/>
                  <a:pt x="11461" y="16006"/>
                </a:cubicBezTo>
                <a:cubicBezTo>
                  <a:pt x="11461" y="16376"/>
                  <a:pt x="11730" y="16683"/>
                  <a:pt x="12039" y="16683"/>
                </a:cubicBezTo>
                <a:lnTo>
                  <a:pt x="12865" y="16683"/>
                </a:lnTo>
                <a:cubicBezTo>
                  <a:pt x="13174" y="16683"/>
                  <a:pt x="13444" y="16376"/>
                  <a:pt x="13444" y="16006"/>
                </a:cubicBezTo>
                <a:cubicBezTo>
                  <a:pt x="13444" y="15636"/>
                  <a:pt x="13174" y="15313"/>
                  <a:pt x="12865" y="15313"/>
                </a:cubicBezTo>
                <a:lnTo>
                  <a:pt x="12039" y="15313"/>
                </a:lnTo>
                <a:close/>
                <a:moveTo>
                  <a:pt x="14683" y="15313"/>
                </a:moveTo>
                <a:cubicBezTo>
                  <a:pt x="14375" y="15313"/>
                  <a:pt x="14105" y="15637"/>
                  <a:pt x="14105" y="16006"/>
                </a:cubicBezTo>
                <a:cubicBezTo>
                  <a:pt x="14105" y="16376"/>
                  <a:pt x="14375" y="16683"/>
                  <a:pt x="14683" y="16683"/>
                </a:cubicBezTo>
                <a:lnTo>
                  <a:pt x="15510" y="16683"/>
                </a:lnTo>
                <a:cubicBezTo>
                  <a:pt x="15818" y="16683"/>
                  <a:pt x="16088" y="16376"/>
                  <a:pt x="16088" y="16006"/>
                </a:cubicBezTo>
                <a:cubicBezTo>
                  <a:pt x="16088" y="15636"/>
                  <a:pt x="15862" y="15313"/>
                  <a:pt x="15510" y="15313"/>
                </a:cubicBezTo>
                <a:lnTo>
                  <a:pt x="14683" y="15313"/>
                </a:lnTo>
                <a:close/>
                <a:moveTo>
                  <a:pt x="17768" y="15313"/>
                </a:moveTo>
                <a:cubicBezTo>
                  <a:pt x="17460" y="15313"/>
                  <a:pt x="17190" y="15637"/>
                  <a:pt x="17190" y="16006"/>
                </a:cubicBezTo>
                <a:cubicBezTo>
                  <a:pt x="17190" y="16376"/>
                  <a:pt x="17460" y="16683"/>
                  <a:pt x="17768" y="16683"/>
                </a:cubicBezTo>
                <a:lnTo>
                  <a:pt x="18594" y="16683"/>
                </a:lnTo>
                <a:cubicBezTo>
                  <a:pt x="18903" y="16683"/>
                  <a:pt x="19173" y="16376"/>
                  <a:pt x="19173" y="16006"/>
                </a:cubicBezTo>
                <a:cubicBezTo>
                  <a:pt x="19173" y="15636"/>
                  <a:pt x="18903" y="15313"/>
                  <a:pt x="18594" y="15313"/>
                </a:cubicBezTo>
                <a:lnTo>
                  <a:pt x="17768" y="15313"/>
                </a:lnTo>
                <a:close/>
                <a:moveTo>
                  <a:pt x="3225" y="17953"/>
                </a:moveTo>
                <a:cubicBezTo>
                  <a:pt x="2916" y="17953"/>
                  <a:pt x="2646" y="18277"/>
                  <a:pt x="2647" y="18646"/>
                </a:cubicBezTo>
                <a:cubicBezTo>
                  <a:pt x="2647" y="19016"/>
                  <a:pt x="2916" y="19323"/>
                  <a:pt x="3225" y="19323"/>
                </a:cubicBezTo>
                <a:lnTo>
                  <a:pt x="4051" y="19323"/>
                </a:lnTo>
                <a:cubicBezTo>
                  <a:pt x="4360" y="19323"/>
                  <a:pt x="4630" y="19016"/>
                  <a:pt x="4630" y="18646"/>
                </a:cubicBezTo>
                <a:cubicBezTo>
                  <a:pt x="4630" y="18277"/>
                  <a:pt x="4404" y="17953"/>
                  <a:pt x="4051" y="17953"/>
                </a:cubicBezTo>
                <a:lnTo>
                  <a:pt x="3225" y="17953"/>
                </a:lnTo>
                <a:close/>
                <a:moveTo>
                  <a:pt x="6310" y="17953"/>
                </a:moveTo>
                <a:cubicBezTo>
                  <a:pt x="6001" y="17953"/>
                  <a:pt x="5731" y="18277"/>
                  <a:pt x="5731" y="18646"/>
                </a:cubicBezTo>
                <a:cubicBezTo>
                  <a:pt x="5731" y="19016"/>
                  <a:pt x="6001" y="19323"/>
                  <a:pt x="6310" y="19323"/>
                </a:cubicBezTo>
                <a:lnTo>
                  <a:pt x="7136" y="19323"/>
                </a:lnTo>
                <a:cubicBezTo>
                  <a:pt x="7445" y="19323"/>
                  <a:pt x="7715" y="19016"/>
                  <a:pt x="7715" y="18646"/>
                </a:cubicBezTo>
                <a:cubicBezTo>
                  <a:pt x="7715" y="18277"/>
                  <a:pt x="7445" y="17953"/>
                  <a:pt x="7136" y="17953"/>
                </a:cubicBezTo>
                <a:lnTo>
                  <a:pt x="6310" y="17953"/>
                </a:lnTo>
                <a:close/>
                <a:moveTo>
                  <a:pt x="8954" y="17953"/>
                </a:moveTo>
                <a:cubicBezTo>
                  <a:pt x="8646" y="17953"/>
                  <a:pt x="8376" y="18277"/>
                  <a:pt x="8376" y="18646"/>
                </a:cubicBezTo>
                <a:cubicBezTo>
                  <a:pt x="8376" y="19016"/>
                  <a:pt x="8646" y="19323"/>
                  <a:pt x="8954" y="19323"/>
                </a:cubicBezTo>
                <a:lnTo>
                  <a:pt x="12480" y="19323"/>
                </a:lnTo>
                <a:cubicBezTo>
                  <a:pt x="12788" y="19323"/>
                  <a:pt x="13044" y="19016"/>
                  <a:pt x="13044" y="18646"/>
                </a:cubicBezTo>
                <a:cubicBezTo>
                  <a:pt x="13000" y="18277"/>
                  <a:pt x="12788" y="17953"/>
                  <a:pt x="12480" y="17953"/>
                </a:cubicBezTo>
                <a:lnTo>
                  <a:pt x="8954" y="17953"/>
                </a:lnTo>
                <a:close/>
                <a:moveTo>
                  <a:pt x="14683" y="17953"/>
                </a:moveTo>
                <a:cubicBezTo>
                  <a:pt x="14375" y="17953"/>
                  <a:pt x="14105" y="18277"/>
                  <a:pt x="14105" y="18646"/>
                </a:cubicBezTo>
                <a:cubicBezTo>
                  <a:pt x="14105" y="19016"/>
                  <a:pt x="14375" y="19323"/>
                  <a:pt x="14683" y="19323"/>
                </a:cubicBezTo>
                <a:lnTo>
                  <a:pt x="15510" y="19323"/>
                </a:lnTo>
                <a:cubicBezTo>
                  <a:pt x="15818" y="19323"/>
                  <a:pt x="16088" y="19016"/>
                  <a:pt x="16088" y="18646"/>
                </a:cubicBezTo>
                <a:cubicBezTo>
                  <a:pt x="16088" y="18277"/>
                  <a:pt x="15862" y="17953"/>
                  <a:pt x="15510" y="17953"/>
                </a:cubicBezTo>
                <a:lnTo>
                  <a:pt x="14683" y="17953"/>
                </a:lnTo>
                <a:close/>
                <a:moveTo>
                  <a:pt x="17768" y="17953"/>
                </a:moveTo>
                <a:cubicBezTo>
                  <a:pt x="17460" y="17953"/>
                  <a:pt x="17190" y="18277"/>
                  <a:pt x="17190" y="18646"/>
                </a:cubicBezTo>
                <a:cubicBezTo>
                  <a:pt x="17190" y="19016"/>
                  <a:pt x="17460" y="19323"/>
                  <a:pt x="17768" y="19323"/>
                </a:cubicBezTo>
                <a:lnTo>
                  <a:pt x="18594" y="19323"/>
                </a:lnTo>
                <a:cubicBezTo>
                  <a:pt x="18903" y="19323"/>
                  <a:pt x="19173" y="19016"/>
                  <a:pt x="19173" y="18646"/>
                </a:cubicBezTo>
                <a:cubicBezTo>
                  <a:pt x="19173" y="18277"/>
                  <a:pt x="18903" y="17953"/>
                  <a:pt x="18594" y="17953"/>
                </a:cubicBezTo>
                <a:lnTo>
                  <a:pt x="17768" y="17953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7" name="Rectangle 20"/>
          <p:cNvSpPr/>
          <p:nvPr/>
        </p:nvSpPr>
        <p:spPr>
          <a:xfrm>
            <a:off x="6953963" y="4859314"/>
            <a:ext cx="17039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1600" dirty="0">
                <a:solidFill>
                  <a:srgbClr val="4851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@haridusmin</a:t>
            </a:r>
            <a:endParaRPr lang="en-US" altLang="et-EE" sz="1600" dirty="0">
              <a:solidFill>
                <a:srgbClr val="485160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20"/>
          <p:cNvSpPr/>
          <p:nvPr/>
        </p:nvSpPr>
        <p:spPr>
          <a:xfrm>
            <a:off x="6953962" y="4074579"/>
            <a:ext cx="17039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1600" dirty="0">
                <a:solidFill>
                  <a:srgbClr val="4851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hm.ee</a:t>
            </a:r>
            <a:endParaRPr lang="en-US" altLang="et-EE" sz="1600" dirty="0">
              <a:solidFill>
                <a:srgbClr val="485160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20"/>
          <p:cNvSpPr/>
          <p:nvPr/>
        </p:nvSpPr>
        <p:spPr>
          <a:xfrm>
            <a:off x="6970997" y="4466710"/>
            <a:ext cx="22884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1600" dirty="0">
                <a:solidFill>
                  <a:srgbClr val="4851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@haridusministeerium</a:t>
            </a:r>
            <a:endParaRPr lang="en-US" altLang="et-EE" sz="1600" dirty="0">
              <a:solidFill>
                <a:srgbClr val="485160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44145" y="3589583"/>
            <a:ext cx="2046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Hoiame kontakti</a:t>
            </a:r>
            <a:endParaRPr lang="id-ID" sz="2000" dirty="0">
              <a:solidFill>
                <a:srgbClr val="4851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94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7405455" y="0"/>
            <a:ext cx="3968982" cy="6869392"/>
          </a:xfrm>
          <a:custGeom>
            <a:avLst/>
            <a:gdLst>
              <a:gd name="T0" fmla="*/ 65 w 468"/>
              <a:gd name="T1" fmla="*/ 0 h 810"/>
              <a:gd name="T2" fmla="*/ 0 w 468"/>
              <a:gd name="T3" fmla="*/ 0 h 810"/>
              <a:gd name="T4" fmla="*/ 229 w 468"/>
              <a:gd name="T5" fmla="*/ 400 h 810"/>
              <a:gd name="T6" fmla="*/ 189 w 468"/>
              <a:gd name="T7" fmla="*/ 457 h 810"/>
              <a:gd name="T8" fmla="*/ 387 w 468"/>
              <a:gd name="T9" fmla="*/ 810 h 810"/>
              <a:gd name="T10" fmla="*/ 468 w 468"/>
              <a:gd name="T11" fmla="*/ 810 h 810"/>
              <a:gd name="T12" fmla="*/ 301 w 468"/>
              <a:gd name="T13" fmla="*/ 400 h 810"/>
              <a:gd name="T14" fmla="*/ 65 w 468"/>
              <a:gd name="T15" fmla="*/ 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8" h="810">
                <a:moveTo>
                  <a:pt x="65" y="0"/>
                </a:moveTo>
                <a:lnTo>
                  <a:pt x="0" y="0"/>
                </a:lnTo>
                <a:lnTo>
                  <a:pt x="229" y="400"/>
                </a:lnTo>
                <a:lnTo>
                  <a:pt x="189" y="457"/>
                </a:lnTo>
                <a:lnTo>
                  <a:pt x="387" y="810"/>
                </a:lnTo>
                <a:lnTo>
                  <a:pt x="468" y="810"/>
                </a:lnTo>
                <a:lnTo>
                  <a:pt x="301" y="400"/>
                </a:lnTo>
                <a:lnTo>
                  <a:pt x="65" y="0"/>
                </a:lnTo>
                <a:close/>
              </a:path>
            </a:pathLst>
          </a:custGeom>
          <a:solidFill>
            <a:srgbClr val="006DB5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7045" y="1634219"/>
            <a:ext cx="5783067" cy="68820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3581" y="433890"/>
            <a:ext cx="3958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36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Koosoleku teemad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0072915" y="4052547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7" r="20587"/>
          <a:stretch/>
        </p:blipFill>
        <p:spPr>
          <a:xfrm flipH="1">
            <a:off x="7960113" y="0"/>
            <a:ext cx="4231887" cy="686939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853581" y="2291001"/>
            <a:ext cx="716293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t-EE" sz="28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Teadus- ja arendusasutused ja </a:t>
            </a:r>
            <a:r>
              <a:rPr lang="et-EE" sz="28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evalveerimine</a:t>
            </a:r>
            <a:endParaRPr lang="et-EE" sz="28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t-EE" sz="28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Eraõiguslike </a:t>
            </a:r>
            <a:r>
              <a:rPr lang="et-EE" sz="28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TA-asutuste</a:t>
            </a:r>
            <a:r>
              <a:rPr lang="et-EE" sz="28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tegevustoetus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t-EE" sz="28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Rahvusteaduste osa tegevustoetuses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t-EE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556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7405455" y="0"/>
            <a:ext cx="3968982" cy="6869392"/>
          </a:xfrm>
          <a:custGeom>
            <a:avLst/>
            <a:gdLst>
              <a:gd name="T0" fmla="*/ 65 w 468"/>
              <a:gd name="T1" fmla="*/ 0 h 810"/>
              <a:gd name="T2" fmla="*/ 0 w 468"/>
              <a:gd name="T3" fmla="*/ 0 h 810"/>
              <a:gd name="T4" fmla="*/ 229 w 468"/>
              <a:gd name="T5" fmla="*/ 400 h 810"/>
              <a:gd name="T6" fmla="*/ 189 w 468"/>
              <a:gd name="T7" fmla="*/ 457 h 810"/>
              <a:gd name="T8" fmla="*/ 387 w 468"/>
              <a:gd name="T9" fmla="*/ 810 h 810"/>
              <a:gd name="T10" fmla="*/ 468 w 468"/>
              <a:gd name="T11" fmla="*/ 810 h 810"/>
              <a:gd name="T12" fmla="*/ 301 w 468"/>
              <a:gd name="T13" fmla="*/ 400 h 810"/>
              <a:gd name="T14" fmla="*/ 65 w 468"/>
              <a:gd name="T15" fmla="*/ 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8" h="810">
                <a:moveTo>
                  <a:pt x="65" y="0"/>
                </a:moveTo>
                <a:lnTo>
                  <a:pt x="0" y="0"/>
                </a:lnTo>
                <a:lnTo>
                  <a:pt x="229" y="400"/>
                </a:lnTo>
                <a:lnTo>
                  <a:pt x="189" y="457"/>
                </a:lnTo>
                <a:lnTo>
                  <a:pt x="387" y="810"/>
                </a:lnTo>
                <a:lnTo>
                  <a:pt x="468" y="810"/>
                </a:lnTo>
                <a:lnTo>
                  <a:pt x="301" y="400"/>
                </a:lnTo>
                <a:lnTo>
                  <a:pt x="65" y="0"/>
                </a:lnTo>
                <a:close/>
              </a:path>
            </a:pathLst>
          </a:custGeom>
          <a:solidFill>
            <a:srgbClr val="006DB5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7045" y="1634219"/>
            <a:ext cx="5783067" cy="68820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3581" y="433890"/>
            <a:ext cx="4512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36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Koosoleku eesmärgid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0072915" y="4052547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5" r="31045"/>
          <a:stretch/>
        </p:blipFill>
        <p:spPr>
          <a:xfrm flipH="1">
            <a:off x="7960113" y="0"/>
            <a:ext cx="4231887" cy="686939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645920" y="1913500"/>
            <a:ext cx="7370594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t-EE" sz="28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Tutvustada ettepanekuid seoses </a:t>
            </a:r>
            <a:r>
              <a:rPr lang="et-EE" sz="28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TA-asutuste</a:t>
            </a:r>
            <a:r>
              <a:rPr lang="et-EE" sz="28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määratlemise ja </a:t>
            </a:r>
            <a:r>
              <a:rPr lang="et-EE" sz="28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evalveerimise</a:t>
            </a:r>
            <a:r>
              <a:rPr lang="et-EE" sz="28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üldise korraldusega;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t-EE" sz="28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Tutvustada ettepanekuid seoses eraõiguslike </a:t>
            </a:r>
            <a:r>
              <a:rPr lang="et-EE" sz="28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TA-asutuste</a:t>
            </a:r>
            <a:r>
              <a:rPr lang="et-EE" sz="28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ja rahvusteaduste rahastamisega tegevustoetusest;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t-EE" sz="28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Saada esmast tagasisidet ettepanekute kohta.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t-EE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574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7405455" y="0"/>
            <a:ext cx="3968982" cy="6869392"/>
          </a:xfrm>
          <a:custGeom>
            <a:avLst/>
            <a:gdLst>
              <a:gd name="T0" fmla="*/ 65 w 468"/>
              <a:gd name="T1" fmla="*/ 0 h 810"/>
              <a:gd name="T2" fmla="*/ 0 w 468"/>
              <a:gd name="T3" fmla="*/ 0 h 810"/>
              <a:gd name="T4" fmla="*/ 229 w 468"/>
              <a:gd name="T5" fmla="*/ 400 h 810"/>
              <a:gd name="T6" fmla="*/ 189 w 468"/>
              <a:gd name="T7" fmla="*/ 457 h 810"/>
              <a:gd name="T8" fmla="*/ 387 w 468"/>
              <a:gd name="T9" fmla="*/ 810 h 810"/>
              <a:gd name="T10" fmla="*/ 468 w 468"/>
              <a:gd name="T11" fmla="*/ 810 h 810"/>
              <a:gd name="T12" fmla="*/ 301 w 468"/>
              <a:gd name="T13" fmla="*/ 400 h 810"/>
              <a:gd name="T14" fmla="*/ 65 w 468"/>
              <a:gd name="T15" fmla="*/ 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8" h="810">
                <a:moveTo>
                  <a:pt x="65" y="0"/>
                </a:moveTo>
                <a:lnTo>
                  <a:pt x="0" y="0"/>
                </a:lnTo>
                <a:lnTo>
                  <a:pt x="229" y="400"/>
                </a:lnTo>
                <a:lnTo>
                  <a:pt x="189" y="457"/>
                </a:lnTo>
                <a:lnTo>
                  <a:pt x="387" y="810"/>
                </a:lnTo>
                <a:lnTo>
                  <a:pt x="468" y="810"/>
                </a:lnTo>
                <a:lnTo>
                  <a:pt x="301" y="400"/>
                </a:lnTo>
                <a:lnTo>
                  <a:pt x="65" y="0"/>
                </a:lnTo>
                <a:close/>
              </a:path>
            </a:pathLst>
          </a:custGeom>
          <a:solidFill>
            <a:srgbClr val="006DB5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7045" y="1634219"/>
            <a:ext cx="5783067" cy="68820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3581" y="433890"/>
            <a:ext cx="3028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36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TAN suunised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0072915" y="4052547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8" r="29478"/>
          <a:stretch/>
        </p:blipFill>
        <p:spPr>
          <a:xfrm flipH="1">
            <a:off x="7960113" y="0"/>
            <a:ext cx="4231887" cy="686939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853581" y="2291001"/>
            <a:ext cx="677795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t-EE" sz="28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Liikuda TAKS eelnõuga võimalikult kiiresti edasi.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t-EE" sz="28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Eristada kahte erinevat tegevustoetuse osa – avaliku sektori ja erasektori </a:t>
            </a:r>
            <a:r>
              <a:rPr lang="et-EE" sz="28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TA-asutustele</a:t>
            </a:r>
            <a:r>
              <a:rPr lang="et-EE" sz="28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t-EE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126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flipH="1">
            <a:off x="9286416" y="2362200"/>
            <a:ext cx="2905584" cy="4495800"/>
            <a:chOff x="-1" y="2362201"/>
            <a:chExt cx="2905584" cy="4495800"/>
          </a:xfrm>
          <a:solidFill>
            <a:srgbClr val="006DB5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-1" y="2362201"/>
              <a:ext cx="2424594" cy="3720327"/>
            </a:xfrm>
            <a:custGeom>
              <a:avLst/>
              <a:gdLst>
                <a:gd name="T0" fmla="*/ 0 w 247"/>
                <a:gd name="T1" fmla="*/ 0 h 379"/>
                <a:gd name="T2" fmla="*/ 247 w 247"/>
                <a:gd name="T3" fmla="*/ 379 h 379"/>
                <a:gd name="T4" fmla="*/ 189 w 247"/>
                <a:gd name="T5" fmla="*/ 379 h 379"/>
                <a:gd name="T6" fmla="*/ 0 w 247"/>
                <a:gd name="T7" fmla="*/ 72 h 379"/>
                <a:gd name="T8" fmla="*/ 0 w 247"/>
                <a:gd name="T9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379">
                  <a:moveTo>
                    <a:pt x="0" y="0"/>
                  </a:moveTo>
                  <a:lnTo>
                    <a:pt x="247" y="379"/>
                  </a:lnTo>
                  <a:lnTo>
                    <a:pt x="189" y="379"/>
                  </a:lnTo>
                  <a:lnTo>
                    <a:pt x="0" y="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0" y="5473920"/>
              <a:ext cx="2905583" cy="1384081"/>
            </a:xfrm>
            <a:custGeom>
              <a:avLst/>
              <a:gdLst>
                <a:gd name="T0" fmla="*/ 0 w 296"/>
                <a:gd name="T1" fmla="*/ 0 h 141"/>
                <a:gd name="T2" fmla="*/ 150 w 296"/>
                <a:gd name="T3" fmla="*/ 0 h 141"/>
                <a:gd name="T4" fmla="*/ 189 w 296"/>
                <a:gd name="T5" fmla="*/ 62 h 141"/>
                <a:gd name="T6" fmla="*/ 247 w 296"/>
                <a:gd name="T7" fmla="*/ 62 h 141"/>
                <a:gd name="T8" fmla="*/ 296 w 296"/>
                <a:gd name="T9" fmla="*/ 141 h 141"/>
                <a:gd name="T10" fmla="*/ 0 w 296"/>
                <a:gd name="T11" fmla="*/ 141 h 141"/>
                <a:gd name="T12" fmla="*/ 0 w 296"/>
                <a:gd name="T1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6" h="141">
                  <a:moveTo>
                    <a:pt x="0" y="0"/>
                  </a:moveTo>
                  <a:lnTo>
                    <a:pt x="150" y="0"/>
                  </a:lnTo>
                  <a:lnTo>
                    <a:pt x="189" y="62"/>
                  </a:lnTo>
                  <a:lnTo>
                    <a:pt x="247" y="62"/>
                  </a:lnTo>
                  <a:lnTo>
                    <a:pt x="296" y="141"/>
                  </a:lnTo>
                  <a:lnTo>
                    <a:pt x="0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Sisu kohatäide 10"/>
          <p:cNvSpPr>
            <a:spLocks noGrp="1"/>
          </p:cNvSpPr>
          <p:nvPr>
            <p:ph idx="1"/>
          </p:nvPr>
        </p:nvSpPr>
        <p:spPr>
          <a:xfrm>
            <a:off x="834804" y="1514125"/>
            <a:ext cx="10125296" cy="4568401"/>
          </a:xfrm>
        </p:spPr>
        <p:txBody>
          <a:bodyPr>
            <a:normAutofit/>
          </a:bodyPr>
          <a:lstStyle/>
          <a:p>
            <a:endParaRPr lang="et-EE" sz="18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t-EE" sz="18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t-EE" sz="18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t-EE" sz="18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t-EE" sz="1800" dirty="0">
              <a:solidFill>
                <a:schemeClr val="accent5">
                  <a:lumMod val="50000"/>
                </a:schemeClr>
              </a:solidFill>
            </a:endParaRPr>
          </a:p>
          <a:p>
            <a:pPr marL="0"/>
            <a:endParaRPr lang="et-EE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1370872" y="76677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2891" y="341811"/>
            <a:ext cx="4835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 asutused uues </a:t>
            </a:r>
            <a:r>
              <a:rPr kumimoji="0" lang="et-E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TAKSis</a:t>
            </a: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003735"/>
              </p:ext>
            </p:extLst>
          </p:nvPr>
        </p:nvGraphicFramePr>
        <p:xfrm>
          <a:off x="360251" y="1106279"/>
          <a:ext cx="11557001" cy="5547360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867456">
                  <a:extLst>
                    <a:ext uri="{9D8B030D-6E8A-4147-A177-3AD203B41FA5}">
                      <a16:colId xmlns:a16="http://schemas.microsoft.com/office/drawing/2014/main" val="2098014128"/>
                    </a:ext>
                  </a:extLst>
                </a:gridCol>
                <a:gridCol w="1582293">
                  <a:extLst>
                    <a:ext uri="{9D8B030D-6E8A-4147-A177-3AD203B41FA5}">
                      <a16:colId xmlns:a16="http://schemas.microsoft.com/office/drawing/2014/main" val="308920288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804779608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3263531808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4045277770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958207911"/>
                    </a:ext>
                  </a:extLst>
                </a:gridCol>
                <a:gridCol w="1270111">
                  <a:extLst>
                    <a:ext uri="{9D8B030D-6E8A-4147-A177-3AD203B41FA5}">
                      <a16:colId xmlns:a16="http://schemas.microsoft.com/office/drawing/2014/main" val="3163171443"/>
                    </a:ext>
                  </a:extLst>
                </a:gridCol>
                <a:gridCol w="1414241">
                  <a:extLst>
                    <a:ext uri="{9D8B030D-6E8A-4147-A177-3AD203B41FA5}">
                      <a16:colId xmlns:a16="http://schemas.microsoft.com/office/drawing/2014/main" val="41423798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Näited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Kvaliteedi-</a:t>
                      </a:r>
                      <a:r>
                        <a:rPr lang="et-EE" dirty="0" err="1"/>
                        <a:t>lävend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TA tegevus-toetus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Uurimis-toetused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Sihttoetus</a:t>
                      </a:r>
                      <a:r>
                        <a:rPr lang="et-EE" baseline="0" dirty="0"/>
                        <a:t> 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Süsteemi-</a:t>
                      </a:r>
                    </a:p>
                    <a:p>
                      <a:r>
                        <a:rPr lang="et-EE" dirty="0"/>
                        <a:t>toetus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Arendus-toetused</a:t>
                      </a:r>
                      <a:r>
                        <a:rPr lang="et-EE" baseline="0" dirty="0"/>
                        <a:t> 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200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/>
                        <a:t>Ülikoolid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sz="1600" dirty="0"/>
                        <a:t>Kõik</a:t>
                      </a:r>
                      <a:r>
                        <a:rPr lang="et-EE" sz="1600" baseline="0" dirty="0"/>
                        <a:t> ülikoolid, sh EBS</a:t>
                      </a:r>
                      <a:endParaRPr lang="et-E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sz="1600"/>
                        <a:t>evalveerimine</a:t>
                      </a:r>
                      <a:endParaRPr lang="et-E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sz="1600" dirty="0"/>
                        <a:t>Jah, kui</a:t>
                      </a:r>
                      <a:r>
                        <a:rPr lang="et-EE" sz="1600" baseline="0" dirty="0"/>
                        <a:t> positiivselt </a:t>
                      </a:r>
                      <a:r>
                        <a:rPr lang="et-EE" sz="1600" baseline="0" dirty="0" err="1"/>
                        <a:t>evalveeritud</a:t>
                      </a:r>
                      <a:endParaRPr lang="et-E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sz="1600" dirty="0"/>
                        <a:t>Positiivselt</a:t>
                      </a:r>
                      <a:r>
                        <a:rPr lang="et-EE" sz="1600" baseline="0" dirty="0"/>
                        <a:t> </a:t>
                      </a:r>
                      <a:r>
                        <a:rPr lang="et-EE" sz="1600" baseline="0" dirty="0" err="1"/>
                        <a:t>evalveeritu</a:t>
                      </a:r>
                      <a:r>
                        <a:rPr lang="et-EE" sz="1600" baseline="0" dirty="0"/>
                        <a:t>-na saab t</a:t>
                      </a:r>
                      <a:r>
                        <a:rPr lang="et-EE" sz="1600" dirty="0"/>
                        <a:t>aotleda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t-EE" sz="1600" dirty="0"/>
                        <a:t>Vastavalt konkreetse sihttoetuse eesmärgile ja kehtestatud tingimustele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t-EE" sz="1600" dirty="0"/>
                        <a:t>Vastavalt süsteemi-toetuse eesmärgile ja </a:t>
                      </a:r>
                      <a:r>
                        <a:rPr lang="et-EE" sz="1600" dirty="0" err="1"/>
                        <a:t>HTMi</a:t>
                      </a:r>
                      <a:r>
                        <a:rPr lang="et-EE" sz="1600" dirty="0"/>
                        <a:t> või </a:t>
                      </a:r>
                      <a:r>
                        <a:rPr lang="et-EE" sz="1600" dirty="0" err="1"/>
                        <a:t>MKMi</a:t>
                      </a:r>
                      <a:r>
                        <a:rPr lang="et-EE" sz="1600" dirty="0"/>
                        <a:t> kehtestatud tingimustele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sz="1600" dirty="0"/>
                        <a:t>Jah,</a:t>
                      </a:r>
                      <a:r>
                        <a:rPr lang="et-EE" sz="1600" baseline="0" dirty="0"/>
                        <a:t> partnerina </a:t>
                      </a:r>
                      <a:endParaRPr lang="et-E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3600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/>
                        <a:t>Asutused, kus</a:t>
                      </a:r>
                      <a:r>
                        <a:rPr lang="et-EE" baseline="0" dirty="0"/>
                        <a:t> TA tegevus on asutuse põhikirjaline tegevus (TA asutused) 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sz="1600" dirty="0"/>
                        <a:t>ETKI, KBFI, Cybernetica,</a:t>
                      </a:r>
                      <a:r>
                        <a:rPr lang="et-EE" sz="1600" baseline="0" dirty="0"/>
                        <a:t> TFTAK, ettevõtted, kes on asutatud TA teenuste pakkumiseks. </a:t>
                      </a:r>
                      <a:endParaRPr lang="et-E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sz="1600" dirty="0" err="1"/>
                        <a:t>evalveerimine</a:t>
                      </a:r>
                      <a:r>
                        <a:rPr lang="et-EE" sz="16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sz="1600" dirty="0"/>
                        <a:t>Positiivselt </a:t>
                      </a:r>
                      <a:r>
                        <a:rPr lang="et-EE" sz="1600" dirty="0" err="1"/>
                        <a:t>evalveeritud</a:t>
                      </a:r>
                      <a:r>
                        <a:rPr lang="et-EE" sz="1600" baseline="0" dirty="0"/>
                        <a:t> r</a:t>
                      </a:r>
                      <a:r>
                        <a:rPr lang="et-EE" sz="1600" dirty="0"/>
                        <a:t>iigi– ja avalik õiguslikele asutustele;  eraõiguslikele vaid avaliku hüve loomiseks (sihttoetus)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sz="1600" dirty="0"/>
                        <a:t>Positiivselt</a:t>
                      </a:r>
                      <a:r>
                        <a:rPr lang="et-EE" sz="1600" baseline="0" dirty="0"/>
                        <a:t> </a:t>
                      </a:r>
                      <a:r>
                        <a:rPr lang="et-EE" sz="1600" baseline="0" dirty="0" err="1"/>
                        <a:t>evalveeritu</a:t>
                      </a:r>
                      <a:r>
                        <a:rPr lang="et-EE" sz="1600" baseline="0" dirty="0"/>
                        <a:t>-na saab t</a:t>
                      </a:r>
                      <a:r>
                        <a:rPr lang="et-EE" sz="1600" dirty="0"/>
                        <a:t>aotleda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600" dirty="0"/>
                        <a:t>Jah, kui on ettevõtted,</a:t>
                      </a:r>
                      <a:r>
                        <a:rPr lang="et-EE" sz="1600" baseline="0" dirty="0"/>
                        <a:t> muidu partnerina </a:t>
                      </a:r>
                      <a:endParaRPr lang="et-E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958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/>
                        <a:t>Asutused,</a:t>
                      </a:r>
                      <a:r>
                        <a:rPr lang="et-EE" baseline="0" dirty="0"/>
                        <a:t> kes tegelevad TA-ga põhitegevuse arendamiseks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sz="1600" dirty="0"/>
                        <a:t>Enamik TAga tegelevaid ettevõtteid, muuseumid, rakendus-kõrgkoolid jne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sz="1600" dirty="0"/>
                        <a:t>Ei evaleerita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sz="1600" dirty="0"/>
                        <a:t>Ei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sz="1600" dirty="0"/>
                        <a:t>Osalemis-võimalus</a:t>
                      </a:r>
                      <a:r>
                        <a:rPr lang="et-EE" sz="1600" baseline="0" dirty="0"/>
                        <a:t> partnerina </a:t>
                      </a:r>
                      <a:endParaRPr lang="et-E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600" dirty="0"/>
                        <a:t>Jah, kui on ettevõtted, muidu partnerina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063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153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77045" y="1634219"/>
            <a:ext cx="5783067" cy="68820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9539" y="334413"/>
            <a:ext cx="8898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Avalik hüve TA tegevuses</a:t>
            </a:r>
            <a:endParaRPr kumimoji="0" lang="et-EE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0072915" y="4052547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istkülik: ümarnurkne 7">
            <a:extLst>
              <a:ext uri="{FF2B5EF4-FFF2-40B4-BE49-F238E27FC236}">
                <a16:creationId xmlns:a16="http://schemas.microsoft.com/office/drawing/2014/main" id="{1E953623-06D3-4372-8641-9C0EA6EEC449}"/>
              </a:ext>
            </a:extLst>
          </p:cNvPr>
          <p:cNvSpPr/>
          <p:nvPr/>
        </p:nvSpPr>
        <p:spPr>
          <a:xfrm>
            <a:off x="1141447" y="1205512"/>
            <a:ext cx="4181170" cy="41372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Avalik hüve 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tarbimine on avatud kõigile tarbijatele 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tarbimine ühe isiku poolt ei vähenda teiste isikute tarbimiseks jäävat hüvise kogust.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seda teenust ei pakuks ettevõtja oma majandushuvist lähtudes üldse või ei pakuks samas ulatuses/kvaliteedis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teenus peab olema suunatud kodanikele või teenima ühiskonna kui terviku huve</a:t>
            </a:r>
            <a:endParaRPr kumimoji="0" lang="et-E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istkülik: ümarnurkne 8">
            <a:extLst>
              <a:ext uri="{FF2B5EF4-FFF2-40B4-BE49-F238E27FC236}">
                <a16:creationId xmlns:a16="http://schemas.microsoft.com/office/drawing/2014/main" id="{75AC8757-9100-4B20-9DB7-8DE9F17C3093}"/>
              </a:ext>
            </a:extLst>
          </p:cNvPr>
          <p:cNvSpPr/>
          <p:nvPr/>
        </p:nvSpPr>
        <p:spPr>
          <a:xfrm>
            <a:off x="5993413" y="1230407"/>
            <a:ext cx="5505831" cy="4230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Avalik hüve teadus- ja arendustegevuses: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Uue teadmise loomine ja jagamine avalikkusega: publikatsioonid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Eestis loodud intellektuaalomand (patendid)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Doktoritööde juhendamise kaudu doktorikraadiga spetsialistide arvu kasvatamine ühiskonnas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 rahastuse kasvatamine Eestis </a:t>
            </a:r>
            <a:r>
              <a:rPr kumimoji="0" lang="et-E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välisrahastusega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toetuslepingute (mittemajandustegevus) kaudu (nt EL raamprogramm) </a:t>
            </a:r>
          </a:p>
        </p:txBody>
      </p:sp>
      <p:sp>
        <p:nvSpPr>
          <p:cNvPr id="15" name="Nool: paremnool 14">
            <a:extLst>
              <a:ext uri="{FF2B5EF4-FFF2-40B4-BE49-F238E27FC236}">
                <a16:creationId xmlns:a16="http://schemas.microsoft.com/office/drawing/2014/main" id="{38C6888D-7035-4803-88A4-66477EB43BA4}"/>
              </a:ext>
            </a:extLst>
          </p:cNvPr>
          <p:cNvSpPr/>
          <p:nvPr/>
        </p:nvSpPr>
        <p:spPr>
          <a:xfrm>
            <a:off x="5271783" y="4277710"/>
            <a:ext cx="1009900" cy="461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istkülik: ümarnurkne 9">
            <a:extLst>
              <a:ext uri="{FF2B5EF4-FFF2-40B4-BE49-F238E27FC236}">
                <a16:creationId xmlns:a16="http://schemas.microsoft.com/office/drawing/2014/main" id="{58C5F749-85B1-43BD-89E8-55ED249B839C}"/>
              </a:ext>
            </a:extLst>
          </p:cNvPr>
          <p:cNvSpPr/>
          <p:nvPr/>
        </p:nvSpPr>
        <p:spPr>
          <a:xfrm>
            <a:off x="2032411" y="5505044"/>
            <a:ext cx="8498544" cy="1164171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Eesti 2035 ja TAIE strateegia eesmärkide saavutamiseks on vajalik nii avaliku kui erasektori </a:t>
            </a:r>
            <a:r>
              <a:rPr kumimoji="0" lang="et-EE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TA-asutuste</a:t>
            </a:r>
            <a:r>
              <a:rPr kumimoji="0" lang="et-E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panus. Eraõiguslike </a:t>
            </a:r>
            <a:r>
              <a:rPr kumimoji="0" lang="et-EE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TA-asutuste</a:t>
            </a:r>
            <a:r>
              <a:rPr kumimoji="0" lang="et-E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roll on pakkuda TA-l põhinevaid teenuseid valdkondades, kus avaliku sektori </a:t>
            </a:r>
            <a:r>
              <a:rPr kumimoji="0" lang="et-EE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TA-asutustel</a:t>
            </a:r>
            <a:r>
              <a:rPr kumimoji="0" lang="et-E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võimekust napib, samuti panustada uute teadmiste loomisega spetsiifilistes valdkondades.</a:t>
            </a:r>
          </a:p>
        </p:txBody>
      </p:sp>
    </p:spTree>
    <p:extLst>
      <p:ext uri="{BB962C8B-B14F-4D97-AF65-F5344CB8AC3E}">
        <p14:creationId xmlns:p14="http://schemas.microsoft.com/office/powerpoint/2010/main" val="3915395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7405455" y="0"/>
            <a:ext cx="3968982" cy="6869392"/>
          </a:xfrm>
          <a:custGeom>
            <a:avLst/>
            <a:gdLst>
              <a:gd name="T0" fmla="*/ 65 w 468"/>
              <a:gd name="T1" fmla="*/ 0 h 810"/>
              <a:gd name="T2" fmla="*/ 0 w 468"/>
              <a:gd name="T3" fmla="*/ 0 h 810"/>
              <a:gd name="T4" fmla="*/ 229 w 468"/>
              <a:gd name="T5" fmla="*/ 400 h 810"/>
              <a:gd name="T6" fmla="*/ 189 w 468"/>
              <a:gd name="T7" fmla="*/ 457 h 810"/>
              <a:gd name="T8" fmla="*/ 387 w 468"/>
              <a:gd name="T9" fmla="*/ 810 h 810"/>
              <a:gd name="T10" fmla="*/ 468 w 468"/>
              <a:gd name="T11" fmla="*/ 810 h 810"/>
              <a:gd name="T12" fmla="*/ 301 w 468"/>
              <a:gd name="T13" fmla="*/ 400 h 810"/>
              <a:gd name="T14" fmla="*/ 65 w 468"/>
              <a:gd name="T15" fmla="*/ 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8" h="810">
                <a:moveTo>
                  <a:pt x="65" y="0"/>
                </a:moveTo>
                <a:lnTo>
                  <a:pt x="0" y="0"/>
                </a:lnTo>
                <a:lnTo>
                  <a:pt x="229" y="400"/>
                </a:lnTo>
                <a:lnTo>
                  <a:pt x="189" y="457"/>
                </a:lnTo>
                <a:lnTo>
                  <a:pt x="387" y="810"/>
                </a:lnTo>
                <a:lnTo>
                  <a:pt x="468" y="810"/>
                </a:lnTo>
                <a:lnTo>
                  <a:pt x="301" y="400"/>
                </a:lnTo>
                <a:lnTo>
                  <a:pt x="65" y="0"/>
                </a:lnTo>
                <a:close/>
              </a:path>
            </a:pathLst>
          </a:custGeom>
          <a:solidFill>
            <a:srgbClr val="006DB5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7045" y="1634219"/>
            <a:ext cx="5783067" cy="68820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4739" y="433890"/>
            <a:ext cx="7077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Rektorite Nõukogu ettepanek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0072915" y="4052547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0" r="29470"/>
          <a:stretch/>
        </p:blipFill>
        <p:spPr>
          <a:xfrm flipH="1">
            <a:off x="7960113" y="0"/>
            <a:ext cx="4231887" cy="686939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582804" y="1099575"/>
            <a:ext cx="785781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t-EE" sz="2000" dirty="0"/>
              <a:t>Seadus kirjeldab ülikooli, </a:t>
            </a:r>
            <a:r>
              <a:rPr lang="et-EE" sz="2000" dirty="0" err="1"/>
              <a:t>TA-asutuse</a:t>
            </a:r>
            <a:r>
              <a:rPr lang="et-EE" sz="2000" dirty="0"/>
              <a:t> ja teadusmahuka ettevõtte mõisted ja eripära: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t-EE" sz="2000" dirty="0"/>
              <a:t>Teadusasutused kasumitaotluseta (avalik sektor, SA, MTÜ)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t-EE" sz="2000" dirty="0"/>
              <a:t>Teadusmahukad ettevõtted kasumitaotlusega (äriühing)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t-EE" sz="2000" dirty="0"/>
              <a:t>Praeguse BF baasil luuakse kaks rahastusinstrumenti –ühe ülikoolidele ja TA asutustele ning teise teadusmahukatele ettevõtetele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t-EE" sz="2000" dirty="0"/>
              <a:t>Nendele instrumentidele on võimalik luua kahe eri sihtgrupi eesmärke toetav stiimulite süsteem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t-EE" sz="2000" dirty="0"/>
              <a:t>Teadusasutustele: (publikatsioonid, mõjukus, koostöö ettevõtetega, ülikoolidele doktoriõppe efektiivsus, teadustaristu jätkusuutlikkus, jms)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t-EE" sz="2000" dirty="0"/>
              <a:t>Teadusmahukatele ettevõtetele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t-EE" sz="2000" dirty="0"/>
              <a:t>Mõlemad instrumendid jäävad </a:t>
            </a:r>
            <a:r>
              <a:rPr lang="et-EE" sz="2000" dirty="0" err="1"/>
              <a:t>HTMi</a:t>
            </a:r>
            <a:r>
              <a:rPr lang="et-EE" sz="2000" dirty="0"/>
              <a:t> hallata ning kasvavad </a:t>
            </a:r>
            <a:r>
              <a:rPr lang="et-EE" sz="2000" dirty="0" err="1"/>
              <a:t>HTMi</a:t>
            </a:r>
            <a:r>
              <a:rPr lang="et-EE" sz="2000" dirty="0"/>
              <a:t> vahenditest tulevikus samas proportsioonis </a:t>
            </a:r>
          </a:p>
        </p:txBody>
      </p:sp>
    </p:spTree>
    <p:extLst>
      <p:ext uri="{BB962C8B-B14F-4D97-AF65-F5344CB8AC3E}">
        <p14:creationId xmlns:p14="http://schemas.microsoft.com/office/powerpoint/2010/main" val="2590991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7405455" y="0"/>
            <a:ext cx="3968982" cy="6869392"/>
          </a:xfrm>
          <a:custGeom>
            <a:avLst/>
            <a:gdLst>
              <a:gd name="T0" fmla="*/ 65 w 468"/>
              <a:gd name="T1" fmla="*/ 0 h 810"/>
              <a:gd name="T2" fmla="*/ 0 w 468"/>
              <a:gd name="T3" fmla="*/ 0 h 810"/>
              <a:gd name="T4" fmla="*/ 229 w 468"/>
              <a:gd name="T5" fmla="*/ 400 h 810"/>
              <a:gd name="T6" fmla="*/ 189 w 468"/>
              <a:gd name="T7" fmla="*/ 457 h 810"/>
              <a:gd name="T8" fmla="*/ 387 w 468"/>
              <a:gd name="T9" fmla="*/ 810 h 810"/>
              <a:gd name="T10" fmla="*/ 468 w 468"/>
              <a:gd name="T11" fmla="*/ 810 h 810"/>
              <a:gd name="T12" fmla="*/ 301 w 468"/>
              <a:gd name="T13" fmla="*/ 400 h 810"/>
              <a:gd name="T14" fmla="*/ 65 w 468"/>
              <a:gd name="T15" fmla="*/ 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8" h="810">
                <a:moveTo>
                  <a:pt x="65" y="0"/>
                </a:moveTo>
                <a:lnTo>
                  <a:pt x="0" y="0"/>
                </a:lnTo>
                <a:lnTo>
                  <a:pt x="229" y="400"/>
                </a:lnTo>
                <a:lnTo>
                  <a:pt x="189" y="457"/>
                </a:lnTo>
                <a:lnTo>
                  <a:pt x="387" y="810"/>
                </a:lnTo>
                <a:lnTo>
                  <a:pt x="468" y="810"/>
                </a:lnTo>
                <a:lnTo>
                  <a:pt x="301" y="400"/>
                </a:lnTo>
                <a:lnTo>
                  <a:pt x="65" y="0"/>
                </a:lnTo>
                <a:close/>
              </a:path>
            </a:pathLst>
          </a:custGeom>
          <a:solidFill>
            <a:srgbClr val="006DB5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7045" y="1634219"/>
            <a:ext cx="5783067" cy="68820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4739" y="433890"/>
            <a:ext cx="7077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MKM seisukoht RN ettepaneku kohta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0072915" y="4052547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7" r="28487"/>
          <a:stretch/>
        </p:blipFill>
        <p:spPr>
          <a:xfrm flipH="1">
            <a:off x="7960113" y="0"/>
            <a:ext cx="4231887" cy="686939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594630" y="1592510"/>
            <a:ext cx="830553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t-E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Samu ülesandeid täitvate erineva õigusliku staatusega asutuste erinev kohtlemine ei ole põhjendatud.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Puudub põhjendus teadusmahuka ettevõtluse mõiste sisseviimiseks seadusesse, puudub ühte käsitlus.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Rahvusvah</a:t>
            </a:r>
            <a:r>
              <a:rPr lang="et-EE" sz="24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eliselt</a:t>
            </a: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ei eristata erineva juriidilise staatusega </a:t>
            </a:r>
            <a:r>
              <a:rPr lang="et-EE" sz="24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TA-asutusi</a:t>
            </a: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Sarnase ülesandega asutusi ei peaks hindama erineva süsteemi alusel.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Teadmuspõhised ettevõtted ja eraõiguslikud </a:t>
            </a:r>
            <a:r>
              <a:rPr lang="et-EE" sz="24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TA-asutused</a:t>
            </a: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ei ole üks ja seesama.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Kommertsiaalse väljundiga TA on kaetud projektipõhiste toetustega. Kui ettevõte teeb TA-d avaliku hüvena, tuleb sellise hüve pakkujaid kohelda võrdselt avaliku sektori </a:t>
            </a:r>
            <a:r>
              <a:rPr lang="et-EE" sz="24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TA-asutustega</a:t>
            </a: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3474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7405455" y="0"/>
            <a:ext cx="3968982" cy="6869392"/>
          </a:xfrm>
          <a:custGeom>
            <a:avLst/>
            <a:gdLst>
              <a:gd name="T0" fmla="*/ 65 w 468"/>
              <a:gd name="T1" fmla="*/ 0 h 810"/>
              <a:gd name="T2" fmla="*/ 0 w 468"/>
              <a:gd name="T3" fmla="*/ 0 h 810"/>
              <a:gd name="T4" fmla="*/ 229 w 468"/>
              <a:gd name="T5" fmla="*/ 400 h 810"/>
              <a:gd name="T6" fmla="*/ 189 w 468"/>
              <a:gd name="T7" fmla="*/ 457 h 810"/>
              <a:gd name="T8" fmla="*/ 387 w 468"/>
              <a:gd name="T9" fmla="*/ 810 h 810"/>
              <a:gd name="T10" fmla="*/ 468 w 468"/>
              <a:gd name="T11" fmla="*/ 810 h 810"/>
              <a:gd name="T12" fmla="*/ 301 w 468"/>
              <a:gd name="T13" fmla="*/ 400 h 810"/>
              <a:gd name="T14" fmla="*/ 65 w 468"/>
              <a:gd name="T15" fmla="*/ 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8" h="810">
                <a:moveTo>
                  <a:pt x="65" y="0"/>
                </a:moveTo>
                <a:lnTo>
                  <a:pt x="0" y="0"/>
                </a:lnTo>
                <a:lnTo>
                  <a:pt x="229" y="400"/>
                </a:lnTo>
                <a:lnTo>
                  <a:pt x="189" y="457"/>
                </a:lnTo>
                <a:lnTo>
                  <a:pt x="387" y="810"/>
                </a:lnTo>
                <a:lnTo>
                  <a:pt x="468" y="810"/>
                </a:lnTo>
                <a:lnTo>
                  <a:pt x="301" y="400"/>
                </a:lnTo>
                <a:lnTo>
                  <a:pt x="65" y="0"/>
                </a:lnTo>
                <a:close/>
              </a:path>
            </a:pathLst>
          </a:custGeom>
          <a:solidFill>
            <a:srgbClr val="006DB5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7045" y="1634219"/>
            <a:ext cx="5783067" cy="68820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4739" y="433890"/>
            <a:ext cx="7077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HTM seisukoht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0072915" y="4052547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5" r="29465"/>
          <a:stretch/>
        </p:blipFill>
        <p:spPr>
          <a:xfrm flipH="1">
            <a:off x="7960113" y="0"/>
            <a:ext cx="4231887" cy="686939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592964" y="1453176"/>
            <a:ext cx="767694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Mitte eristada </a:t>
            </a:r>
            <a:r>
              <a:rPr lang="et-EE" sz="24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TA-asutusi</a:t>
            </a: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nende juriidilise staatuse järgi, vaid lähtuda sellest, kas asutus või ettevõte pakub TA-ga seotud avalikku hüve.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Kehtestada kõigile avalikku hüve pakkuvatele </a:t>
            </a:r>
            <a:r>
              <a:rPr lang="et-EE" sz="24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TA-asutustele</a:t>
            </a: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sarnased tunnused, millele nad peavad vastama (TA tegevus põhitegevusena, teadmussiire, TA töötajate ja taristu olemasolu), </a:t>
            </a:r>
            <a:r>
              <a:rPr lang="et-EE" sz="24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evalveeritud</a:t>
            </a: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t-EE" sz="24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TA-asutustele</a:t>
            </a: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ühesugused ülesanded.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Oma põhitegevuse toetamiseks TA-ga tegelevad asutused ja ettevõtted ei pea olema </a:t>
            </a:r>
            <a:r>
              <a:rPr lang="et-EE" sz="24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evalveeritud</a:t>
            </a: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t-EE" sz="24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323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a7338fc0-1f71-47ca-af62-527eb90cb0f3">
      <UserInfo>
        <DisplayName>Kõik</DisplayName>
        <AccountId>13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A687D1518E5FB43AFB4A67121B614F0" ma:contentTypeVersion="2" ma:contentTypeDescription="Loo uus dokument" ma:contentTypeScope="" ma:versionID="05f41f39345e7ffb2641204b71cd7836">
  <xsd:schema xmlns:xsd="http://www.w3.org/2001/XMLSchema" xmlns:xs="http://www.w3.org/2001/XMLSchema" xmlns:p="http://schemas.microsoft.com/office/2006/metadata/properties" xmlns:ns1="http://schemas.microsoft.com/sharepoint/v3" xmlns:ns2="a7338fc0-1f71-47ca-af62-527eb90cb0f3" targetNamespace="http://schemas.microsoft.com/office/2006/metadata/properties" ma:root="true" ma:fieldsID="b7d18e2338e437220cd68f230ab1a59e" ns1:_="" ns2:_="">
    <xsd:import namespace="http://schemas.microsoft.com/sharepoint/v3"/>
    <xsd:import namespace="a7338fc0-1f71-47ca-af62-527eb90cb0f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astamise alguskuupäev" ma:description="Veerg Ajastamise alguskuupäev on avaldamisfunktsiooni loodud saidiveerg, mille abil määratakse kuupäev ja kellaaeg, kui lehte esimest korda külastajatele kuvatakse." ma:hidden="true" ma:internalName="PublishingStartDate">
      <xsd:simpleType>
        <xsd:restriction base="dms:Unknown"/>
      </xsd:simpleType>
    </xsd:element>
    <xsd:element name="PublishingExpirationDate" ma:index="9" nillable="true" ma:displayName="Ajastamise lõppkuupäev" ma:description="Veerg Ajastamise lõppkuupäev on avaldamisfunktsiooni loodud saidiveerg, mille abil määratakse kuupäev ja kellaaeg, kui lehte enam külastajatele ei kuvata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38fc0-1f71-47ca-af62-527eb90cb0f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Ühiskasutuse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242B68-7157-4BF8-BC2C-D257618304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777FA4-7099-4A7C-A0C4-CD1C1C3680F4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a7338fc0-1f71-47ca-af62-527eb90cb0f3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6DF0AE6-64BE-4184-86C0-9888E0FDE0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338fc0-1f71-47ca-af62-527eb90cb0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4671</TotalTime>
  <Words>1077</Words>
  <Application>Microsoft Office PowerPoint</Application>
  <PresentationFormat>Laiekraan</PresentationFormat>
  <Paragraphs>160</Paragraphs>
  <Slides>17</Slides>
  <Notes>16</Notes>
  <HiddenSlides>0</HiddenSlides>
  <MMClips>0</MMClips>
  <ScaleCrop>false</ScaleCrop>
  <HeadingPairs>
    <vt:vector size="6" baseType="variant">
      <vt:variant>
        <vt:lpstr>Kasutatud fondid</vt:lpstr>
      </vt:variant>
      <vt:variant>
        <vt:i4>7</vt:i4>
      </vt:variant>
      <vt:variant>
        <vt:lpstr>Kujundus</vt:lpstr>
      </vt:variant>
      <vt:variant>
        <vt:i4>2</vt:i4>
      </vt:variant>
      <vt:variant>
        <vt:lpstr>Slaidipealkirjad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Gill Sans</vt:lpstr>
      <vt:lpstr>Lato</vt:lpstr>
      <vt:lpstr>Lato Heavy</vt:lpstr>
      <vt:lpstr>Times New Roman</vt:lpstr>
      <vt:lpstr>Office Theme</vt:lpstr>
      <vt:lpstr>Office'i kujundus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keywords/>
  <dc:description/>
  <cp:lastModifiedBy>Mariann Saaliste</cp:lastModifiedBy>
  <cp:revision>428</cp:revision>
  <dcterms:created xsi:type="dcterms:W3CDTF">2017-11-22T12:33:05Z</dcterms:created>
  <dcterms:modified xsi:type="dcterms:W3CDTF">2023-01-24T17:45:48Z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0x0101004A687D1518E5FB43AFB4A67121B614F0</vt:lpwstr>
  </property>
</Properties>
</file>