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6" r:id="rId5"/>
    <p:sldId id="262" r:id="rId6"/>
    <p:sldId id="361" r:id="rId7"/>
    <p:sldId id="326" r:id="rId8"/>
    <p:sldId id="354" r:id="rId9"/>
    <p:sldId id="327" r:id="rId10"/>
    <p:sldId id="357" r:id="rId11"/>
    <p:sldId id="359" r:id="rId12"/>
    <p:sldId id="360" r:id="rId13"/>
    <p:sldId id="356" r:id="rId14"/>
    <p:sldId id="345" r:id="rId15"/>
    <p:sldId id="355" r:id="rId16"/>
    <p:sldId id="308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5"/>
    <a:srgbClr val="D9D9D9"/>
    <a:srgbClr val="485160"/>
    <a:srgbClr val="4EB0C2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7326" autoAdjust="0"/>
  </p:normalViewPr>
  <p:slideViewPr>
    <p:cSldViewPr snapToGrid="0">
      <p:cViewPr varScale="1">
        <p:scale>
          <a:sx n="58" d="100"/>
          <a:sy n="58" d="100"/>
        </p:scale>
        <p:origin x="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22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85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6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72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674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9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4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6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71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4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24/01/2023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276620" y="433184"/>
            <a:ext cx="39533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korraldamise seadus.</a:t>
            </a:r>
          </a:p>
          <a:p>
            <a:r>
              <a:rPr lang="et-EE" sz="28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Juhtrühma koosolek</a:t>
            </a:r>
          </a:p>
          <a:p>
            <a:r>
              <a:rPr lang="et-EE" sz="28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28.01.2022</a:t>
            </a:r>
            <a:endParaRPr lang="id-ID" sz="28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0" y="4430422"/>
            <a:ext cx="3174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Renno Veinthal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teadus- ja arendustegevuse ning 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kõrg- ja kutsehariduse poliitika 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asekantsler</a:t>
            </a:r>
            <a:endParaRPr lang="id-ID" sz="1600" dirty="0">
              <a:solidFill>
                <a:srgbClr val="006DB5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02055" y="1810667"/>
            <a:ext cx="64556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asutuse tunnused</a:t>
            </a:r>
          </a:p>
          <a:p>
            <a:pPr lvl="1"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Alternatiivid: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 kui asutus, kus TA tegevused on oluline osa asutuse tegevustes, ja asutusel on olemas selleks vajalikud töötajad ja taristu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0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Evalveerimise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lisamine olulise TA asutuse tunnusena</a:t>
            </a:r>
          </a:p>
          <a:p>
            <a:pPr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TA asutuse asemel reguleerida/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evalveerida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 tegevust</a:t>
            </a:r>
          </a:p>
        </p:txBody>
      </p:sp>
    </p:spTree>
    <p:extLst>
      <p:ext uri="{BB962C8B-B14F-4D97-AF65-F5344CB8AC3E}">
        <p14:creationId xmlns:p14="http://schemas.microsoft.com/office/powerpoint/2010/main" val="364455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Ajakava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r="32674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38904" y="1887575"/>
            <a:ext cx="677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727380DB-B92C-4FA7-AE69-FF39FBF2E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57700"/>
              </p:ext>
            </p:extLst>
          </p:nvPr>
        </p:nvGraphicFramePr>
        <p:xfrm>
          <a:off x="1818321" y="2119085"/>
          <a:ext cx="6778172" cy="3790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418">
                  <a:extLst>
                    <a:ext uri="{9D8B030D-6E8A-4147-A177-3AD203B41FA5}">
                      <a16:colId xmlns:a16="http://schemas.microsoft.com/office/drawing/2014/main" val="1794676289"/>
                    </a:ext>
                  </a:extLst>
                </a:gridCol>
                <a:gridCol w="4428754">
                  <a:extLst>
                    <a:ext uri="{9D8B030D-6E8A-4147-A177-3AD203B41FA5}">
                      <a16:colId xmlns:a16="http://schemas.microsoft.com/office/drawing/2014/main" val="1560625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Tegevus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1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kv 2020 – I kv 2021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teemade arutamine töörühmades, lahendusvalikute kaalumine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7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– II kv 2021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väljatöötamiskavatsuse koostamine ja kooskõlastamine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50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– IV kv 2021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seaduse eelnõu ja seletuskirja koostamine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7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– II kv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kooskõlastusring ministeeriumidele ja partneritele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9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kv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seaduse eelnõu Vabariigi Valitsuses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76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– IV kv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seaduse eelnõu Riigikogus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58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kv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seaduse väljakuulutamine ja avaldamine Riigi Teatajas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898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kv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seaduse jõustumine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3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2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2419" y="437358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Rakendusaktid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8653C-084F-486B-A6D4-D9147FCF7168}"/>
              </a:ext>
            </a:extLst>
          </p:cNvPr>
          <p:cNvSpPr txBox="1"/>
          <p:nvPr/>
        </p:nvSpPr>
        <p:spPr>
          <a:xfrm>
            <a:off x="2092419" y="1382085"/>
            <a:ext cx="90440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</a:t>
            </a:r>
            <a:r>
              <a:rPr lang="fi-FI" sz="2000" dirty="0" err="1"/>
              <a:t>eadus</a:t>
            </a:r>
            <a:r>
              <a:rPr lang="fi-FI" sz="2000" dirty="0"/>
              <a:t>- ja </a:t>
            </a:r>
            <a:r>
              <a:rPr lang="fi-FI" sz="2000" dirty="0" err="1"/>
              <a:t>arendustegevuse</a:t>
            </a:r>
            <a:r>
              <a:rPr lang="fi-FI" sz="2000" dirty="0"/>
              <a:t> </a:t>
            </a:r>
            <a:r>
              <a:rPr lang="fi-FI" sz="2000" dirty="0" err="1"/>
              <a:t>ning</a:t>
            </a:r>
            <a:r>
              <a:rPr lang="fi-FI" sz="2000" dirty="0"/>
              <a:t> </a:t>
            </a:r>
            <a:r>
              <a:rPr lang="fi-FI" sz="2000" dirty="0" err="1"/>
              <a:t>innovatsiooni</a:t>
            </a:r>
            <a:r>
              <a:rPr lang="fi-FI" sz="2000" dirty="0"/>
              <a:t> </a:t>
            </a:r>
            <a:r>
              <a:rPr lang="fi-FI" sz="2000" dirty="0" err="1"/>
              <a:t>koostöökogu</a:t>
            </a:r>
            <a:r>
              <a:rPr lang="fi-FI" sz="2000" dirty="0"/>
              <a:t> </a:t>
            </a:r>
            <a:r>
              <a:rPr lang="fi-FI" sz="2000" dirty="0" err="1"/>
              <a:t>moodustamise</a:t>
            </a:r>
            <a:r>
              <a:rPr lang="fi-FI" sz="2000" dirty="0"/>
              <a:t> </a:t>
            </a:r>
            <a:r>
              <a:rPr lang="fi-FI" sz="2000" dirty="0" err="1"/>
              <a:t>kor</a:t>
            </a:r>
            <a:r>
              <a:rPr lang="et-EE" sz="2000" dirty="0"/>
              <a:t>d</a:t>
            </a:r>
            <a:r>
              <a:rPr lang="fi-FI" sz="2000" dirty="0"/>
              <a:t> ja </a:t>
            </a:r>
            <a:r>
              <a:rPr lang="fi-FI" sz="2000" dirty="0" err="1"/>
              <a:t>töökor</a:t>
            </a:r>
            <a:r>
              <a:rPr lang="et-EE" sz="2000" dirty="0"/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Riigi teaduspreemiate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Teadus- ja Arendustegevuse ning Innovatsioonipoliitika Nõukogu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Teadus- ja arendustegevuse valdkonna riiklikke konkursside läbiviimise tingimused ja 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Riikliku teaduseetika süsteemi korraldamise tingimused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Eesti Teadusagentuuri hindamisnõukogu moodustamise kord ja töökord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Eesti Teadusinfosüsteemi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Teadus</a:t>
            </a:r>
            <a:r>
              <a:rPr lang="fi-FI" sz="2000" dirty="0"/>
              <a:t>- ja </a:t>
            </a:r>
            <a:r>
              <a:rPr lang="fi-FI" sz="2000" dirty="0" err="1"/>
              <a:t>arendustegevuse</a:t>
            </a:r>
            <a:r>
              <a:rPr lang="fi-FI" sz="2000" dirty="0"/>
              <a:t> </a:t>
            </a:r>
            <a:r>
              <a:rPr lang="fi-FI" sz="2000" dirty="0" err="1"/>
              <a:t>korralise</a:t>
            </a:r>
            <a:r>
              <a:rPr lang="fi-FI" sz="2000" dirty="0"/>
              <a:t> </a:t>
            </a:r>
            <a:r>
              <a:rPr lang="fi-FI" sz="2000" dirty="0" err="1"/>
              <a:t>evalveerimise</a:t>
            </a:r>
            <a:r>
              <a:rPr lang="fi-FI" sz="2000" dirty="0"/>
              <a:t> </a:t>
            </a:r>
            <a:r>
              <a:rPr lang="fi-FI" sz="2000" dirty="0" err="1"/>
              <a:t>taotlemise</a:t>
            </a:r>
            <a:r>
              <a:rPr lang="fi-FI" sz="2000" dirty="0"/>
              <a:t>, </a:t>
            </a:r>
            <a:r>
              <a:rPr lang="fi-FI" sz="2000" dirty="0" err="1"/>
              <a:t>läbiviimise</a:t>
            </a:r>
            <a:r>
              <a:rPr lang="fi-FI" sz="2000" dirty="0"/>
              <a:t> ja </a:t>
            </a:r>
            <a:r>
              <a:rPr lang="fi-FI" sz="2000" dirty="0" err="1"/>
              <a:t>tulemuse</a:t>
            </a:r>
            <a:r>
              <a:rPr lang="fi-FI" sz="2000" dirty="0"/>
              <a:t> </a:t>
            </a:r>
            <a:r>
              <a:rPr lang="fi-FI" sz="2000" dirty="0" err="1"/>
              <a:t>kinnitamise</a:t>
            </a:r>
            <a:r>
              <a:rPr lang="fi-FI" sz="2000" dirty="0"/>
              <a:t> </a:t>
            </a:r>
            <a:r>
              <a:rPr lang="fi-FI" sz="2000" dirty="0" err="1"/>
              <a:t>tingimused</a:t>
            </a:r>
            <a:r>
              <a:rPr lang="fi-FI" sz="2000" dirty="0"/>
              <a:t> ja </a:t>
            </a:r>
            <a:r>
              <a:rPr lang="fi-FI" sz="2000" dirty="0" err="1"/>
              <a:t>kor</a:t>
            </a:r>
            <a:r>
              <a:rPr lang="et-EE" sz="2000" dirty="0"/>
              <a:t>d</a:t>
            </a:r>
            <a:r>
              <a:rPr lang="fi-FI" sz="2000" dirty="0"/>
              <a:t> </a:t>
            </a:r>
            <a:endParaRPr lang="et-E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Tulemusrahastamisel arvesse võetavate tulemusnäitajate täpsustused, nende osakaalud ja tulemusrahastamise arvestamise alused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Süsteemitoetuste eraldamise tingimused ja korrad</a:t>
            </a:r>
          </a:p>
        </p:txBody>
      </p:sp>
    </p:spTree>
    <p:extLst>
      <p:ext uri="{BB962C8B-B14F-4D97-AF65-F5344CB8AC3E}">
        <p14:creationId xmlns:p14="http://schemas.microsoft.com/office/powerpoint/2010/main" val="230310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Tänan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0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Hoiame kontakti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21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TAI finantseerimise põhimõtteid;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Sätestada selgemalt TAI süsteemi osapooled, nende rollid ja vastutus.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muutmise </a:t>
            </a:r>
          </a:p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eesmärgid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5178"/>
          <a:stretch>
            <a:fillRect/>
          </a:stretch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40540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Arutada läbi töörühmades tõstatunud olulisemad valikukohad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Kirjalik tagasiside detailide (sõnastus, definitsioonid jms)  kohta on oodatud 2 nädala jooksul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7738" y="2359995"/>
            <a:ext cx="557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Tänase kohtumise eesmärk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5178"/>
          <a:stretch>
            <a:fillRect/>
          </a:stretch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358441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303" y="760033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ülesehitus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5" r="2689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09914" y="1951672"/>
            <a:ext cx="67781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Peatükid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Üldsätted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riiklik korraldamine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finantseerimine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rakendamine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927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303" y="760033"/>
            <a:ext cx="566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TAKSi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koht õigussüsteemis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8" r="28798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09914" y="1951672"/>
            <a:ext cx="677817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TAKS on </a:t>
            </a:r>
            <a:r>
              <a:rPr lang="et-EE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üldseadus</a:t>
            </a:r>
            <a:r>
              <a:rPr lang="et-E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ning on loetav ja mõistetav ka iseseisvalt.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VTK koostamise käigus lepiti kokku, et sätestatakse vaid minimaalselt vajalik.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Detailid täpsustatakse rakendusaktides või eriseadustes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17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riiklik korraldamine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99807" y="1542445"/>
            <a:ext cx="645560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 kajastamine</a:t>
            </a:r>
            <a:r>
              <a:rPr kumimoji="0" lang="et-E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eelnõus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Praegune valik: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definitsioon (tehnoloogiline, TA põhine innovatsioon)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osapoolte ülesanded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riikliku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finantseerimise üldine korraldus.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Kas on piisav?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Mida peaks veel reguleerima?</a:t>
            </a:r>
          </a:p>
          <a:p>
            <a:pPr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Riigi strateegiline TA vaade vajab koordineerimist. 2 alternatiivi: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Riigikantselei kui „Eesti 2035“ hoidja ja riigi strateegilise arengu </a:t>
            </a:r>
            <a:r>
              <a:rPr lang="et-EE" sz="2400" dirty="0" err="1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koordineerija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HTM kui riikliku TA poliitika kujundaja </a:t>
            </a:r>
          </a:p>
        </p:txBody>
      </p:sp>
    </p:spTree>
    <p:extLst>
      <p:ext uri="{BB962C8B-B14F-4D97-AF65-F5344CB8AC3E}">
        <p14:creationId xmlns:p14="http://schemas.microsoft.com/office/powerpoint/2010/main" val="228855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214" y="765838"/>
            <a:ext cx="5982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Eraõiguslikele TA asutustele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egevustoetuse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eraldamine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19198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02055" y="2298115"/>
            <a:ext cx="64556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alternatiivi: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Tegevustoetuse eraldamine kõigile positiivselt </a:t>
            </a:r>
            <a:r>
              <a:rPr kumimoji="0" lang="et-EE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 asutustele ühtedel alustel, erinevused valemi komponentides.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Eraõiguslikele TA asutustele tegevustoetust ei eraldata, sihttoetus </a:t>
            </a:r>
            <a:r>
              <a:rPr lang="nb-NO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selgelt defineeritud avaliku hüvega seotud 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</a:t>
            </a:r>
            <a:r>
              <a:rPr lang="nb-NO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ülesannete täitmiseks</a:t>
            </a: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1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214" y="765838"/>
            <a:ext cx="533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tegevustoetuse valem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r="19968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63224" y="1705030"/>
            <a:ext cx="68146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Vähemalt 70% baasosa ja kuni 30% tulemusosa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Baasosa arvutamise aluseks TA asutusele varem eraldatud tegevustoetuse /</a:t>
            </a: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baasfinantseerimise maht või proportsioon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Ettevõtluskomponendi arvestamine eraõiguslike TA asutuste puhul.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Kas on otstarbekas avaliku huvi seisukohalt?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Kas on kooskõlas riigiabi reeglitega? Vajalik riigiabi analüüs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Eri tüüpi asutuste huvid erinevad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Kaaluda ettevõtluslepingute mahu asemel ettevõtluspartnerite/lepingupartnerite arvu, kusjuures partneri koefitsient sõltub selle partneri lepingute kogumahust.</a:t>
            </a:r>
          </a:p>
        </p:txBody>
      </p:sp>
    </p:spTree>
    <p:extLst>
      <p:ext uri="{BB962C8B-B14F-4D97-AF65-F5344CB8AC3E}">
        <p14:creationId xmlns:p14="http://schemas.microsoft.com/office/powerpoint/2010/main" val="168295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214" y="765838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Personalikulud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tegevustoetusest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12780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69972" y="2248480"/>
            <a:ext cx="68146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VTK-s 2 alternatiivi: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asutustega räägitakse eraldi läbi, kui suure osa tegevustoetusest peavad asutused minimaalselt eraldama akadeemiliste töötajate töötasudeks.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asutustel on õigus otsustada, kui suur osa tegevustoetusest personalikuludeks eraldatakse.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4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87D1518E5FB43AFB4A67121B614F0" ma:contentTypeVersion="2" ma:contentTypeDescription="Loo uus dokument" ma:contentTypeScope="" ma:versionID="05f41f39345e7ffb2641204b71cd7836">
  <xsd:schema xmlns:xsd="http://www.w3.org/2001/XMLSchema" xmlns:xs="http://www.w3.org/2001/XMLSchema" xmlns:p="http://schemas.microsoft.com/office/2006/metadata/properties" xmlns:ns1="http://schemas.microsoft.com/sharepoint/v3" xmlns:ns2="a7338fc0-1f71-47ca-af62-527eb90cb0f3" targetNamespace="http://schemas.microsoft.com/office/2006/metadata/properties" ma:root="true" ma:fieldsID="b7d18e2338e437220cd68f230ab1a59e" ns1:_="" ns2:_="">
    <xsd:import namespace="http://schemas.microsoft.com/sharepoint/v3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338fc0-1f71-47ca-af62-527eb90cb0f3">
      <UserInfo>
        <DisplayName>Kõik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F0AE6-64BE-4184-86C0-9888E0FD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777FA4-7099-4A7C-A0C4-CD1C1C3680F4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338fc0-1f71-47ca-af62-527eb90cb0f3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618</Words>
  <Application>Microsoft Office PowerPoint</Application>
  <PresentationFormat>Laiekraan</PresentationFormat>
  <Paragraphs>128</Paragraphs>
  <Slides>13</Slides>
  <Notes>12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Lato</vt:lpstr>
      <vt:lpstr>Lato Heavy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Mariann Saaliste</cp:lastModifiedBy>
  <cp:revision>414</cp:revision>
  <dcterms:created xsi:type="dcterms:W3CDTF">2017-11-22T12:33:05Z</dcterms:created>
  <dcterms:modified xsi:type="dcterms:W3CDTF">2023-01-24T17:41:11Z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0x0101004A687D1518E5FB43AFB4A67121B614F0</vt:lpwstr>
  </property>
</Properties>
</file>