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6"/>
  </p:notesMasterIdLst>
  <p:sldIdLst>
    <p:sldId id="258" r:id="rId5"/>
    <p:sldId id="270" r:id="rId6"/>
    <p:sldId id="259" r:id="rId7"/>
    <p:sldId id="261" r:id="rId8"/>
    <p:sldId id="263" r:id="rId9"/>
    <p:sldId id="271" r:id="rId10"/>
    <p:sldId id="272" r:id="rId11"/>
    <p:sldId id="273" r:id="rId12"/>
    <p:sldId id="274" r:id="rId13"/>
    <p:sldId id="275"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s Kivistik" initials="KK" lastIdx="4" clrIdx="0">
    <p:extLst>
      <p:ext uri="{19B8F6BF-5375-455C-9EA6-DF929625EA0E}">
        <p15:presenceInfo xmlns:p15="http://schemas.microsoft.com/office/powerpoint/2012/main" userId="Kats Kivistik" providerId="None"/>
      </p:ext>
    </p:extLst>
  </p:cmAuthor>
  <p:cmAuthor id="2" name="Maarja Käger" initials="MK" lastIdx="26" clrIdx="1">
    <p:extLst>
      <p:ext uri="{19B8F6BF-5375-455C-9EA6-DF929625EA0E}">
        <p15:presenceInfo xmlns:p15="http://schemas.microsoft.com/office/powerpoint/2012/main" userId="Maarja Käger" providerId="None"/>
      </p:ext>
    </p:extLst>
  </p:cmAuthor>
  <p:cmAuthor id="3" name="Robert Derevski" initials="RD" lastIdx="3" clrIdx="2">
    <p:extLst>
      <p:ext uri="{19B8F6BF-5375-455C-9EA6-DF929625EA0E}">
        <p15:presenceInfo xmlns:p15="http://schemas.microsoft.com/office/powerpoint/2012/main" userId="S::robert@ibs.ee::be1cc87f-2280-4aa2-8f89-a4f5b9cfcb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641" autoAdjust="0"/>
  </p:normalViewPr>
  <p:slideViewPr>
    <p:cSldViewPr snapToGrid="0">
      <p:cViewPr varScale="1">
        <p:scale>
          <a:sx n="70" d="100"/>
          <a:sy n="70" d="100"/>
        </p:scale>
        <p:origin x="22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 Ka" userId="089fc8346703752b" providerId="LiveId" clId="{2135A890-F17E-41BC-9837-2C7B13431ABE}"/>
    <pc:docChg chg="custSel modSld modMainMaster">
      <pc:chgData name="Ma Ka" userId="089fc8346703752b" providerId="LiveId" clId="{2135A890-F17E-41BC-9837-2C7B13431ABE}" dt="2021-05-06T06:10:59.906" v="195" actId="20577"/>
      <pc:docMkLst>
        <pc:docMk/>
      </pc:docMkLst>
      <pc:sldChg chg="modSp mod">
        <pc:chgData name="Ma Ka" userId="089fc8346703752b" providerId="LiveId" clId="{2135A890-F17E-41BC-9837-2C7B13431ABE}" dt="2021-05-04T06:56:06.998" v="30" actId="20577"/>
        <pc:sldMkLst>
          <pc:docMk/>
          <pc:sldMk cId="4150525416" sldId="258"/>
        </pc:sldMkLst>
        <pc:spChg chg="mod">
          <ac:chgData name="Ma Ka" userId="089fc8346703752b" providerId="LiveId" clId="{2135A890-F17E-41BC-9837-2C7B13431ABE}" dt="2021-05-04T06:56:06.998" v="30" actId="20577"/>
          <ac:spMkLst>
            <pc:docMk/>
            <pc:sldMk cId="4150525416" sldId="258"/>
            <ac:spMk id="6" creationId="{0D324DBD-BDFB-A841-8A57-42C7EA57E28D}"/>
          </ac:spMkLst>
        </pc:spChg>
      </pc:sldChg>
      <pc:sldChg chg="modSp mod modNotesTx">
        <pc:chgData name="Ma Ka" userId="089fc8346703752b" providerId="LiveId" clId="{2135A890-F17E-41BC-9837-2C7B13431ABE}" dt="2021-05-06T06:10:59.906" v="195" actId="20577"/>
        <pc:sldMkLst>
          <pc:docMk/>
          <pc:sldMk cId="104499022" sldId="259"/>
        </pc:sldMkLst>
        <pc:spChg chg="mod">
          <ac:chgData name="Ma Ka" userId="089fc8346703752b" providerId="LiveId" clId="{2135A890-F17E-41BC-9837-2C7B13431ABE}" dt="2021-05-06T06:10:11.677" v="157" actId="20577"/>
          <ac:spMkLst>
            <pc:docMk/>
            <pc:sldMk cId="104499022" sldId="259"/>
            <ac:spMk id="5" creationId="{0BF8F490-B5F2-9242-B943-9CB45282D832}"/>
          </ac:spMkLst>
        </pc:spChg>
        <pc:graphicFrameChg chg="mod">
          <ac:chgData name="Ma Ka" userId="089fc8346703752b" providerId="LiveId" clId="{2135A890-F17E-41BC-9837-2C7B13431ABE}" dt="2021-05-04T07:04:48.452" v="121" actId="1036"/>
          <ac:graphicFrameMkLst>
            <pc:docMk/>
            <pc:sldMk cId="104499022" sldId="259"/>
            <ac:graphicFrameMk id="6" creationId="{7D8F3AC0-659F-4184-8F87-727400DB4344}"/>
          </ac:graphicFrameMkLst>
        </pc:graphicFrameChg>
      </pc:sldChg>
      <pc:sldChg chg="modSp mod modNotesTx">
        <pc:chgData name="Ma Ka" userId="089fc8346703752b" providerId="LiveId" clId="{2135A890-F17E-41BC-9837-2C7B13431ABE}" dt="2021-05-04T07:07:11.444" v="133" actId="1035"/>
        <pc:sldMkLst>
          <pc:docMk/>
          <pc:sldMk cId="41947623" sldId="261"/>
        </pc:sldMkLst>
        <pc:spChg chg="mod">
          <ac:chgData name="Ma Ka" userId="089fc8346703752b" providerId="LiveId" clId="{2135A890-F17E-41BC-9837-2C7B13431ABE}" dt="2021-05-04T07:07:11.444" v="133" actId="1035"/>
          <ac:spMkLst>
            <pc:docMk/>
            <pc:sldMk cId="41947623" sldId="261"/>
            <ac:spMk id="6" creationId="{4DDD877C-F69C-4825-8963-B22CC73BA339}"/>
          </ac:spMkLst>
        </pc:spChg>
      </pc:sldChg>
      <pc:sldChg chg="addSp delSp modSp mod delCm">
        <pc:chgData name="Ma Ka" userId="089fc8346703752b" providerId="LiveId" clId="{2135A890-F17E-41BC-9837-2C7B13431ABE}" dt="2021-05-03T15:51:02.184" v="13" actId="478"/>
        <pc:sldMkLst>
          <pc:docMk/>
          <pc:sldMk cId="3082835143" sldId="262"/>
        </pc:sldMkLst>
        <pc:picChg chg="add del mod">
          <ac:chgData name="Ma Ka" userId="089fc8346703752b" providerId="LiveId" clId="{2135A890-F17E-41BC-9837-2C7B13431ABE}" dt="2021-05-03T15:51:02.184" v="13" actId="478"/>
          <ac:picMkLst>
            <pc:docMk/>
            <pc:sldMk cId="3082835143" sldId="262"/>
            <ac:picMk id="4" creationId="{A9F4BE0C-A7EB-4A7C-A42E-F8BE1BE77E09}"/>
          </ac:picMkLst>
        </pc:picChg>
      </pc:sldChg>
      <pc:sldChg chg="modNotesTx">
        <pc:chgData name="Ma Ka" userId="089fc8346703752b" providerId="LiveId" clId="{2135A890-F17E-41BC-9837-2C7B13431ABE}" dt="2021-05-03T12:46:22.159" v="0" actId="6549"/>
        <pc:sldMkLst>
          <pc:docMk/>
          <pc:sldMk cId="4147239157" sldId="270"/>
        </pc:sldMkLst>
      </pc:sldChg>
      <pc:sldChg chg="modNotesTx">
        <pc:chgData name="Ma Ka" userId="089fc8346703752b" providerId="LiveId" clId="{2135A890-F17E-41BC-9837-2C7B13431ABE}" dt="2021-05-03T15:47:05.512" v="5" actId="6549"/>
        <pc:sldMkLst>
          <pc:docMk/>
          <pc:sldMk cId="59845617" sldId="272"/>
        </pc:sldMkLst>
      </pc:sldChg>
      <pc:sldChg chg="modNotesTx">
        <pc:chgData name="Ma Ka" userId="089fc8346703752b" providerId="LiveId" clId="{2135A890-F17E-41BC-9837-2C7B13431ABE}" dt="2021-05-03T12:46:39.851" v="3" actId="6549"/>
        <pc:sldMkLst>
          <pc:docMk/>
          <pc:sldMk cId="3341921552" sldId="273"/>
        </pc:sldMkLst>
      </pc:sldChg>
      <pc:sldMasterChg chg="modSldLayout">
        <pc:chgData name="Ma Ka" userId="089fc8346703752b" providerId="LiveId" clId="{2135A890-F17E-41BC-9837-2C7B13431ABE}" dt="2021-05-04T07:00:06.185" v="38" actId="1076"/>
        <pc:sldMasterMkLst>
          <pc:docMk/>
          <pc:sldMasterMk cId="3278545258" sldId="2147483648"/>
        </pc:sldMasterMkLst>
        <pc:sldLayoutChg chg="modSp mod">
          <pc:chgData name="Ma Ka" userId="089fc8346703752b" providerId="LiveId" clId="{2135A890-F17E-41BC-9837-2C7B13431ABE}" dt="2021-05-04T06:59:30.600" v="34" actId="1076"/>
          <pc:sldLayoutMkLst>
            <pc:docMk/>
            <pc:sldMasterMk cId="3278545258" sldId="2147483648"/>
            <pc:sldLayoutMk cId="3276249542" sldId="2147483649"/>
          </pc:sldLayoutMkLst>
          <pc:picChg chg="mod">
            <ac:chgData name="Ma Ka" userId="089fc8346703752b" providerId="LiveId" clId="{2135A890-F17E-41BC-9837-2C7B13431ABE}" dt="2021-05-04T06:59:22.656" v="33" actId="1076"/>
            <ac:picMkLst>
              <pc:docMk/>
              <pc:sldMasterMk cId="3278545258" sldId="2147483648"/>
              <pc:sldLayoutMk cId="3276249542" sldId="2147483649"/>
              <ac:picMk id="5" creationId="{49E00453-B15E-48DE-B568-144A517DE001}"/>
            </ac:picMkLst>
          </pc:picChg>
          <pc:picChg chg="mod">
            <ac:chgData name="Ma Ka" userId="089fc8346703752b" providerId="LiveId" clId="{2135A890-F17E-41BC-9837-2C7B13431ABE}" dt="2021-05-04T06:59:17.665" v="32" actId="1076"/>
            <ac:picMkLst>
              <pc:docMk/>
              <pc:sldMasterMk cId="3278545258" sldId="2147483648"/>
              <pc:sldLayoutMk cId="3276249542" sldId="2147483649"/>
              <ac:picMk id="8" creationId="{833A3CEE-1383-45A2-BC14-6644182039C9}"/>
            </ac:picMkLst>
          </pc:picChg>
          <pc:picChg chg="mod">
            <ac:chgData name="Ma Ka" userId="089fc8346703752b" providerId="LiveId" clId="{2135A890-F17E-41BC-9837-2C7B13431ABE}" dt="2021-05-04T06:59:30.600" v="34" actId="1076"/>
            <ac:picMkLst>
              <pc:docMk/>
              <pc:sldMasterMk cId="3278545258" sldId="2147483648"/>
              <pc:sldLayoutMk cId="3276249542" sldId="2147483649"/>
              <ac:picMk id="10" creationId="{DADE43BE-C365-274E-983E-D50E1E364930}"/>
            </ac:picMkLst>
          </pc:picChg>
        </pc:sldLayoutChg>
        <pc:sldLayoutChg chg="modSp mod">
          <pc:chgData name="Ma Ka" userId="089fc8346703752b" providerId="LiveId" clId="{2135A890-F17E-41BC-9837-2C7B13431ABE}" dt="2021-05-04T07:00:06.185" v="38" actId="1076"/>
          <pc:sldLayoutMkLst>
            <pc:docMk/>
            <pc:sldMasterMk cId="3278545258" sldId="2147483648"/>
            <pc:sldLayoutMk cId="3379132678" sldId="2147483653"/>
          </pc:sldLayoutMkLst>
          <pc:picChg chg="mod">
            <ac:chgData name="Ma Ka" userId="089fc8346703752b" providerId="LiveId" clId="{2135A890-F17E-41BC-9837-2C7B13431ABE}" dt="2021-05-04T07:00:06.185" v="38" actId="1076"/>
            <ac:picMkLst>
              <pc:docMk/>
              <pc:sldMasterMk cId="3278545258" sldId="2147483648"/>
              <pc:sldLayoutMk cId="3379132678" sldId="2147483653"/>
              <ac:picMk id="9" creationId="{3D0496BF-0EDF-DD43-8B33-224E8549730D}"/>
            </ac:picMkLst>
          </pc:picChg>
          <pc:picChg chg="mod">
            <ac:chgData name="Ma Ka" userId="089fc8346703752b" providerId="LiveId" clId="{2135A890-F17E-41BC-9837-2C7B13431ABE}" dt="2021-05-04T06:59:54.917" v="36" actId="1076"/>
            <ac:picMkLst>
              <pc:docMk/>
              <pc:sldMasterMk cId="3278545258" sldId="2147483648"/>
              <pc:sldLayoutMk cId="3379132678" sldId="2147483653"/>
              <ac:picMk id="10" creationId="{50614AC8-6DC7-475E-802B-1167374B360E}"/>
            </ac:picMkLst>
          </pc:picChg>
          <pc:picChg chg="mod">
            <ac:chgData name="Ma Ka" userId="089fc8346703752b" providerId="LiveId" clId="{2135A890-F17E-41BC-9837-2C7B13431ABE}" dt="2021-05-04T07:00:00.120" v="37" actId="1076"/>
            <ac:picMkLst>
              <pc:docMk/>
              <pc:sldMasterMk cId="3278545258" sldId="2147483648"/>
              <pc:sldLayoutMk cId="3379132678" sldId="2147483653"/>
              <ac:picMk id="12" creationId="{4B1DF3C9-B751-43F8-B5E8-A4AFC49F14E2}"/>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712DCC-3E76-4761-8C4F-D16ED5902334}" type="doc">
      <dgm:prSet loTypeId="urn:microsoft.com/office/officeart/2005/8/layout/hChevron3" loCatId="process" qsTypeId="urn:microsoft.com/office/officeart/2005/8/quickstyle/simple1" qsCatId="simple" csTypeId="urn:microsoft.com/office/officeart/2005/8/colors/accent1_2" csCatId="accent1" phldr="1"/>
      <dgm:spPr/>
    </dgm:pt>
    <dgm:pt modelId="{F0F09B6C-7AA7-46B7-B046-F5F1C9ABAF7F}">
      <dgm:prSet phldrT="[Text]" custT="1"/>
      <dgm:spPr/>
      <dgm:t>
        <a:bodyPr/>
        <a:lstStyle/>
        <a:p>
          <a:r>
            <a:rPr lang="et-EE" sz="1500"/>
            <a:t>Sekundaarallikate ülevaade</a:t>
          </a:r>
        </a:p>
      </dgm:t>
    </dgm:pt>
    <dgm:pt modelId="{361427FA-BE65-47EC-BAA8-49420E1DA681}" type="parTrans" cxnId="{95A8BB2D-B879-4CFC-944F-237E678AB554}">
      <dgm:prSet/>
      <dgm:spPr/>
      <dgm:t>
        <a:bodyPr/>
        <a:lstStyle/>
        <a:p>
          <a:endParaRPr lang="et-EE" sz="1500"/>
        </a:p>
      </dgm:t>
    </dgm:pt>
    <dgm:pt modelId="{E9D68CAB-DD60-45D5-8D6E-CC1265B7AB69}" type="sibTrans" cxnId="{95A8BB2D-B879-4CFC-944F-237E678AB554}">
      <dgm:prSet/>
      <dgm:spPr/>
      <dgm:t>
        <a:bodyPr/>
        <a:lstStyle/>
        <a:p>
          <a:endParaRPr lang="et-EE" sz="1500"/>
        </a:p>
      </dgm:t>
    </dgm:pt>
    <dgm:pt modelId="{2D91C444-EC93-486B-BE95-64B9D9BE1537}">
      <dgm:prSet phldrT="[Text]" custT="1"/>
      <dgm:spPr/>
      <dgm:t>
        <a:bodyPr/>
        <a:lstStyle/>
        <a:p>
          <a:r>
            <a:rPr lang="et-EE" sz="1500" dirty="0"/>
            <a:t>FG: noored, noortega töötajad</a:t>
          </a:r>
        </a:p>
      </dgm:t>
    </dgm:pt>
    <dgm:pt modelId="{86A31B05-A046-4AE1-BFB9-6905C61B377F}" type="parTrans" cxnId="{340BB6F6-8DFC-412F-9A4A-A5967A75157D}">
      <dgm:prSet/>
      <dgm:spPr/>
      <dgm:t>
        <a:bodyPr/>
        <a:lstStyle/>
        <a:p>
          <a:endParaRPr lang="et-EE" sz="1500"/>
        </a:p>
      </dgm:t>
    </dgm:pt>
    <dgm:pt modelId="{D953E1E9-2D8A-4B65-A31D-C12B0534EC53}" type="sibTrans" cxnId="{340BB6F6-8DFC-412F-9A4A-A5967A75157D}">
      <dgm:prSet/>
      <dgm:spPr/>
      <dgm:t>
        <a:bodyPr/>
        <a:lstStyle/>
        <a:p>
          <a:endParaRPr lang="et-EE" sz="1500"/>
        </a:p>
      </dgm:t>
    </dgm:pt>
    <dgm:pt modelId="{60566A81-88A8-44A6-9C95-8281D2DAF258}">
      <dgm:prSet phldrT="[Text]" custT="1"/>
      <dgm:spPr/>
      <dgm:t>
        <a:bodyPr/>
        <a:lstStyle/>
        <a:p>
          <a:r>
            <a:rPr lang="et-EE" sz="1500" dirty="0"/>
            <a:t>Int: noored</a:t>
          </a:r>
        </a:p>
      </dgm:t>
    </dgm:pt>
    <dgm:pt modelId="{A2FCBC1B-DDB5-44E8-875A-9A5B1AF2A689}" type="parTrans" cxnId="{F37C6D86-4082-4369-AD76-049F018D9097}">
      <dgm:prSet/>
      <dgm:spPr/>
      <dgm:t>
        <a:bodyPr/>
        <a:lstStyle/>
        <a:p>
          <a:endParaRPr lang="et-EE" sz="1500"/>
        </a:p>
      </dgm:t>
    </dgm:pt>
    <dgm:pt modelId="{C75A82DA-3505-4C86-BF5C-52CC138222A4}" type="sibTrans" cxnId="{F37C6D86-4082-4369-AD76-049F018D9097}">
      <dgm:prSet/>
      <dgm:spPr/>
      <dgm:t>
        <a:bodyPr/>
        <a:lstStyle/>
        <a:p>
          <a:endParaRPr lang="et-EE" sz="1500"/>
        </a:p>
      </dgm:t>
    </dgm:pt>
    <dgm:pt modelId="{EDA525B2-1133-43F7-9C59-FF4BB3D4B183}">
      <dgm:prSet phldrT="[Text]" custT="1"/>
      <dgm:spPr/>
      <dgm:t>
        <a:bodyPr/>
        <a:lstStyle/>
        <a:p>
          <a:r>
            <a:rPr lang="et-EE" sz="1500" dirty="0"/>
            <a:t>Int: 1/3 noortega töötajad</a:t>
          </a:r>
        </a:p>
      </dgm:t>
    </dgm:pt>
    <dgm:pt modelId="{EEA76C59-A42B-4DFC-8DA2-E87E7AFD29D2}" type="parTrans" cxnId="{23EC7EAD-BF61-4E95-A55C-A09ADBB30838}">
      <dgm:prSet/>
      <dgm:spPr/>
      <dgm:t>
        <a:bodyPr/>
        <a:lstStyle/>
        <a:p>
          <a:endParaRPr lang="et-EE" sz="1500"/>
        </a:p>
      </dgm:t>
    </dgm:pt>
    <dgm:pt modelId="{4879F58F-E244-40D3-97B5-9A164821369B}" type="sibTrans" cxnId="{23EC7EAD-BF61-4E95-A55C-A09ADBB30838}">
      <dgm:prSet/>
      <dgm:spPr/>
      <dgm:t>
        <a:bodyPr/>
        <a:lstStyle/>
        <a:p>
          <a:endParaRPr lang="et-EE" sz="1500"/>
        </a:p>
      </dgm:t>
    </dgm:pt>
    <dgm:pt modelId="{0B1B9A40-194E-4C4C-9157-D9DB1A3095C1}">
      <dgm:prSet phldrT="[Text]" custT="1"/>
      <dgm:spPr/>
      <dgm:t>
        <a:bodyPr/>
        <a:lstStyle/>
        <a:p>
          <a:r>
            <a:rPr lang="et-EE" sz="1500"/>
            <a:t>Valideerimis-seminar</a:t>
          </a:r>
        </a:p>
      </dgm:t>
    </dgm:pt>
    <dgm:pt modelId="{77E0A446-C26B-4CC5-9A2E-A7D258BFA189}" type="parTrans" cxnId="{7AEA736C-E8F3-409D-BFA1-F623E1B42D0E}">
      <dgm:prSet/>
      <dgm:spPr/>
      <dgm:t>
        <a:bodyPr/>
        <a:lstStyle/>
        <a:p>
          <a:endParaRPr lang="et-EE" sz="1500"/>
        </a:p>
      </dgm:t>
    </dgm:pt>
    <dgm:pt modelId="{21EDF6BF-57DB-4C73-933F-F5F0B0C3417E}" type="sibTrans" cxnId="{7AEA736C-E8F3-409D-BFA1-F623E1B42D0E}">
      <dgm:prSet/>
      <dgm:spPr/>
      <dgm:t>
        <a:bodyPr/>
        <a:lstStyle/>
        <a:p>
          <a:endParaRPr lang="et-EE" sz="1500"/>
        </a:p>
      </dgm:t>
    </dgm:pt>
    <dgm:pt modelId="{89D5E267-F0D3-477A-B6C7-AFD1A91988A9}">
      <dgm:prSet phldrT="[Text]" custT="1"/>
      <dgm:spPr/>
      <dgm:t>
        <a:bodyPr/>
        <a:lstStyle/>
        <a:p>
          <a:r>
            <a:rPr lang="et-EE" sz="1500" dirty="0"/>
            <a:t>Int: eksperdid, 2/3 noortega töötajad</a:t>
          </a:r>
        </a:p>
      </dgm:t>
    </dgm:pt>
    <dgm:pt modelId="{56DF6E2C-450F-4C62-B0A4-B07D64143198}" type="parTrans" cxnId="{B4D57D36-D936-4453-A7C4-881AA6747CAF}">
      <dgm:prSet/>
      <dgm:spPr/>
      <dgm:t>
        <a:bodyPr/>
        <a:lstStyle/>
        <a:p>
          <a:endParaRPr lang="et-EE" sz="1500"/>
        </a:p>
      </dgm:t>
    </dgm:pt>
    <dgm:pt modelId="{18F3BA57-EEC1-49A5-85BA-57DD5083E21F}" type="sibTrans" cxnId="{B4D57D36-D936-4453-A7C4-881AA6747CAF}">
      <dgm:prSet/>
      <dgm:spPr/>
      <dgm:t>
        <a:bodyPr/>
        <a:lstStyle/>
        <a:p>
          <a:endParaRPr lang="et-EE" sz="1500"/>
        </a:p>
      </dgm:t>
    </dgm:pt>
    <dgm:pt modelId="{C8F5F48C-54C9-415A-AF82-C9736D2359BA}" type="pres">
      <dgm:prSet presAssocID="{DD712DCC-3E76-4761-8C4F-D16ED5902334}" presName="Name0" presStyleCnt="0">
        <dgm:presLayoutVars>
          <dgm:dir/>
          <dgm:resizeHandles val="exact"/>
        </dgm:presLayoutVars>
      </dgm:prSet>
      <dgm:spPr/>
    </dgm:pt>
    <dgm:pt modelId="{E8367BEE-3DDD-48D0-BE68-4A4D7C5169F5}" type="pres">
      <dgm:prSet presAssocID="{F0F09B6C-7AA7-46B7-B046-F5F1C9ABAF7F}" presName="parTxOnly" presStyleLbl="node1" presStyleIdx="0" presStyleCnt="6">
        <dgm:presLayoutVars>
          <dgm:bulletEnabled val="1"/>
        </dgm:presLayoutVars>
      </dgm:prSet>
      <dgm:spPr/>
    </dgm:pt>
    <dgm:pt modelId="{F2A4C95F-4EB9-425A-B4C8-246EF3E4E195}" type="pres">
      <dgm:prSet presAssocID="{E9D68CAB-DD60-45D5-8D6E-CC1265B7AB69}" presName="parSpace" presStyleCnt="0"/>
      <dgm:spPr/>
    </dgm:pt>
    <dgm:pt modelId="{231E57F4-D3D6-4B26-AF3E-BDF85A6E063A}" type="pres">
      <dgm:prSet presAssocID="{89D5E267-F0D3-477A-B6C7-AFD1A91988A9}" presName="parTxOnly" presStyleLbl="node1" presStyleIdx="1" presStyleCnt="6">
        <dgm:presLayoutVars>
          <dgm:bulletEnabled val="1"/>
        </dgm:presLayoutVars>
      </dgm:prSet>
      <dgm:spPr/>
    </dgm:pt>
    <dgm:pt modelId="{1692E2BB-2A41-4A5D-9246-D2680F370C01}" type="pres">
      <dgm:prSet presAssocID="{18F3BA57-EEC1-49A5-85BA-57DD5083E21F}" presName="parSpace" presStyleCnt="0"/>
      <dgm:spPr/>
    </dgm:pt>
    <dgm:pt modelId="{969A7DB6-17DE-4FF1-A3E4-7A7901C2EB74}" type="pres">
      <dgm:prSet presAssocID="{60566A81-88A8-44A6-9C95-8281D2DAF258}" presName="parTxOnly" presStyleLbl="node1" presStyleIdx="2" presStyleCnt="6">
        <dgm:presLayoutVars>
          <dgm:bulletEnabled val="1"/>
        </dgm:presLayoutVars>
      </dgm:prSet>
      <dgm:spPr/>
    </dgm:pt>
    <dgm:pt modelId="{71ECEA3B-8F39-491D-AD92-09D60E998BF9}" type="pres">
      <dgm:prSet presAssocID="{C75A82DA-3505-4C86-BF5C-52CC138222A4}" presName="parSpace" presStyleCnt="0"/>
      <dgm:spPr/>
    </dgm:pt>
    <dgm:pt modelId="{F292094C-DCCC-424D-95B3-7D494E3F69F8}" type="pres">
      <dgm:prSet presAssocID="{EDA525B2-1133-43F7-9C59-FF4BB3D4B183}" presName="parTxOnly" presStyleLbl="node1" presStyleIdx="3" presStyleCnt="6">
        <dgm:presLayoutVars>
          <dgm:bulletEnabled val="1"/>
        </dgm:presLayoutVars>
      </dgm:prSet>
      <dgm:spPr/>
    </dgm:pt>
    <dgm:pt modelId="{EC607944-B3A6-4210-B5AE-AA0DAF6FFB0C}" type="pres">
      <dgm:prSet presAssocID="{4879F58F-E244-40D3-97B5-9A164821369B}" presName="parSpace" presStyleCnt="0"/>
      <dgm:spPr/>
    </dgm:pt>
    <dgm:pt modelId="{0F912233-D1AA-41F8-9250-0D0DC35EC400}" type="pres">
      <dgm:prSet presAssocID="{2D91C444-EC93-486B-BE95-64B9D9BE1537}" presName="parTxOnly" presStyleLbl="node1" presStyleIdx="4" presStyleCnt="6">
        <dgm:presLayoutVars>
          <dgm:bulletEnabled val="1"/>
        </dgm:presLayoutVars>
      </dgm:prSet>
      <dgm:spPr/>
    </dgm:pt>
    <dgm:pt modelId="{8E7411BA-9AD6-4512-B331-26FC53F236D6}" type="pres">
      <dgm:prSet presAssocID="{D953E1E9-2D8A-4B65-A31D-C12B0534EC53}" presName="parSpace" presStyleCnt="0"/>
      <dgm:spPr/>
    </dgm:pt>
    <dgm:pt modelId="{F027A401-8FFC-445A-9BBE-D6FA3372558B}" type="pres">
      <dgm:prSet presAssocID="{0B1B9A40-194E-4C4C-9157-D9DB1A3095C1}" presName="parTxOnly" presStyleLbl="node1" presStyleIdx="5" presStyleCnt="6">
        <dgm:presLayoutVars>
          <dgm:bulletEnabled val="1"/>
        </dgm:presLayoutVars>
      </dgm:prSet>
      <dgm:spPr/>
    </dgm:pt>
  </dgm:ptLst>
  <dgm:cxnLst>
    <dgm:cxn modelId="{95A8BB2D-B879-4CFC-944F-237E678AB554}" srcId="{DD712DCC-3E76-4761-8C4F-D16ED5902334}" destId="{F0F09B6C-7AA7-46B7-B046-F5F1C9ABAF7F}" srcOrd="0" destOrd="0" parTransId="{361427FA-BE65-47EC-BAA8-49420E1DA681}" sibTransId="{E9D68CAB-DD60-45D5-8D6E-CC1265B7AB69}"/>
    <dgm:cxn modelId="{B4D57D36-D936-4453-A7C4-881AA6747CAF}" srcId="{DD712DCC-3E76-4761-8C4F-D16ED5902334}" destId="{89D5E267-F0D3-477A-B6C7-AFD1A91988A9}" srcOrd="1" destOrd="0" parTransId="{56DF6E2C-450F-4C62-B0A4-B07D64143198}" sibTransId="{18F3BA57-EEC1-49A5-85BA-57DD5083E21F}"/>
    <dgm:cxn modelId="{96BFD148-2BE8-4FDC-A9C4-4BF6897F8F47}" type="presOf" srcId="{0B1B9A40-194E-4C4C-9157-D9DB1A3095C1}" destId="{F027A401-8FFC-445A-9BBE-D6FA3372558B}" srcOrd="0" destOrd="0" presId="urn:microsoft.com/office/officeart/2005/8/layout/hChevron3"/>
    <dgm:cxn modelId="{7AEA736C-E8F3-409D-BFA1-F623E1B42D0E}" srcId="{DD712DCC-3E76-4761-8C4F-D16ED5902334}" destId="{0B1B9A40-194E-4C4C-9157-D9DB1A3095C1}" srcOrd="5" destOrd="0" parTransId="{77E0A446-C26B-4CC5-9A2E-A7D258BFA189}" sibTransId="{21EDF6BF-57DB-4C73-933F-F5F0B0C3417E}"/>
    <dgm:cxn modelId="{DA928B6F-C6F6-4E3E-B014-5C79ED0358F4}" type="presOf" srcId="{EDA525B2-1133-43F7-9C59-FF4BB3D4B183}" destId="{F292094C-DCCC-424D-95B3-7D494E3F69F8}" srcOrd="0" destOrd="0" presId="urn:microsoft.com/office/officeart/2005/8/layout/hChevron3"/>
    <dgm:cxn modelId="{F37C6D86-4082-4369-AD76-049F018D9097}" srcId="{DD712DCC-3E76-4761-8C4F-D16ED5902334}" destId="{60566A81-88A8-44A6-9C95-8281D2DAF258}" srcOrd="2" destOrd="0" parTransId="{A2FCBC1B-DDB5-44E8-875A-9A5B1AF2A689}" sibTransId="{C75A82DA-3505-4C86-BF5C-52CC138222A4}"/>
    <dgm:cxn modelId="{51381695-4C72-4AA5-B59A-C80EA2A6052D}" type="presOf" srcId="{DD712DCC-3E76-4761-8C4F-D16ED5902334}" destId="{C8F5F48C-54C9-415A-AF82-C9736D2359BA}" srcOrd="0" destOrd="0" presId="urn:microsoft.com/office/officeart/2005/8/layout/hChevron3"/>
    <dgm:cxn modelId="{51EB3996-58A2-4D10-87B1-9E66A111975B}" type="presOf" srcId="{2D91C444-EC93-486B-BE95-64B9D9BE1537}" destId="{0F912233-D1AA-41F8-9250-0D0DC35EC400}" srcOrd="0" destOrd="0" presId="urn:microsoft.com/office/officeart/2005/8/layout/hChevron3"/>
    <dgm:cxn modelId="{2FFE8A9C-B20B-4047-AF82-A2186E6C6DB6}" type="presOf" srcId="{60566A81-88A8-44A6-9C95-8281D2DAF258}" destId="{969A7DB6-17DE-4FF1-A3E4-7A7901C2EB74}" srcOrd="0" destOrd="0" presId="urn:microsoft.com/office/officeart/2005/8/layout/hChevron3"/>
    <dgm:cxn modelId="{23EC7EAD-BF61-4E95-A55C-A09ADBB30838}" srcId="{DD712DCC-3E76-4761-8C4F-D16ED5902334}" destId="{EDA525B2-1133-43F7-9C59-FF4BB3D4B183}" srcOrd="3" destOrd="0" parTransId="{EEA76C59-A42B-4DFC-8DA2-E87E7AFD29D2}" sibTransId="{4879F58F-E244-40D3-97B5-9A164821369B}"/>
    <dgm:cxn modelId="{424A4EBD-6E3C-437C-9294-011D504FBAEC}" type="presOf" srcId="{89D5E267-F0D3-477A-B6C7-AFD1A91988A9}" destId="{231E57F4-D3D6-4B26-AF3E-BDF85A6E063A}" srcOrd="0" destOrd="0" presId="urn:microsoft.com/office/officeart/2005/8/layout/hChevron3"/>
    <dgm:cxn modelId="{2E241EC0-1FEF-432E-B9C8-D55A0EC41CCE}" type="presOf" srcId="{F0F09B6C-7AA7-46B7-B046-F5F1C9ABAF7F}" destId="{E8367BEE-3DDD-48D0-BE68-4A4D7C5169F5}" srcOrd="0" destOrd="0" presId="urn:microsoft.com/office/officeart/2005/8/layout/hChevron3"/>
    <dgm:cxn modelId="{340BB6F6-8DFC-412F-9A4A-A5967A75157D}" srcId="{DD712DCC-3E76-4761-8C4F-D16ED5902334}" destId="{2D91C444-EC93-486B-BE95-64B9D9BE1537}" srcOrd="4" destOrd="0" parTransId="{86A31B05-A046-4AE1-BFB9-6905C61B377F}" sibTransId="{D953E1E9-2D8A-4B65-A31D-C12B0534EC53}"/>
    <dgm:cxn modelId="{00A2FE34-D2DE-4D0E-9719-F94AAA5B95C6}" type="presParOf" srcId="{C8F5F48C-54C9-415A-AF82-C9736D2359BA}" destId="{E8367BEE-3DDD-48D0-BE68-4A4D7C5169F5}" srcOrd="0" destOrd="0" presId="urn:microsoft.com/office/officeart/2005/8/layout/hChevron3"/>
    <dgm:cxn modelId="{8A924D63-9C52-4F7B-8B9C-65987BD58D66}" type="presParOf" srcId="{C8F5F48C-54C9-415A-AF82-C9736D2359BA}" destId="{F2A4C95F-4EB9-425A-B4C8-246EF3E4E195}" srcOrd="1" destOrd="0" presId="urn:microsoft.com/office/officeart/2005/8/layout/hChevron3"/>
    <dgm:cxn modelId="{A8C321D8-7977-4099-B274-39EC424A5A96}" type="presParOf" srcId="{C8F5F48C-54C9-415A-AF82-C9736D2359BA}" destId="{231E57F4-D3D6-4B26-AF3E-BDF85A6E063A}" srcOrd="2" destOrd="0" presId="urn:microsoft.com/office/officeart/2005/8/layout/hChevron3"/>
    <dgm:cxn modelId="{FF6C2BB7-B22A-43C2-84F2-784461F869FD}" type="presParOf" srcId="{C8F5F48C-54C9-415A-AF82-C9736D2359BA}" destId="{1692E2BB-2A41-4A5D-9246-D2680F370C01}" srcOrd="3" destOrd="0" presId="urn:microsoft.com/office/officeart/2005/8/layout/hChevron3"/>
    <dgm:cxn modelId="{974CE4E4-ECBE-4E45-9A00-9D44986E9B80}" type="presParOf" srcId="{C8F5F48C-54C9-415A-AF82-C9736D2359BA}" destId="{969A7DB6-17DE-4FF1-A3E4-7A7901C2EB74}" srcOrd="4" destOrd="0" presId="urn:microsoft.com/office/officeart/2005/8/layout/hChevron3"/>
    <dgm:cxn modelId="{E7BFBF12-16B9-4B4F-9F0C-D5C19ACE332A}" type="presParOf" srcId="{C8F5F48C-54C9-415A-AF82-C9736D2359BA}" destId="{71ECEA3B-8F39-491D-AD92-09D60E998BF9}" srcOrd="5" destOrd="0" presId="urn:microsoft.com/office/officeart/2005/8/layout/hChevron3"/>
    <dgm:cxn modelId="{BAF1831F-B00E-42B1-A946-AF9AFA70EAE1}" type="presParOf" srcId="{C8F5F48C-54C9-415A-AF82-C9736D2359BA}" destId="{F292094C-DCCC-424D-95B3-7D494E3F69F8}" srcOrd="6" destOrd="0" presId="urn:microsoft.com/office/officeart/2005/8/layout/hChevron3"/>
    <dgm:cxn modelId="{5E76C158-BC0E-41EF-976B-AC6F8178AD47}" type="presParOf" srcId="{C8F5F48C-54C9-415A-AF82-C9736D2359BA}" destId="{EC607944-B3A6-4210-B5AE-AA0DAF6FFB0C}" srcOrd="7" destOrd="0" presId="urn:microsoft.com/office/officeart/2005/8/layout/hChevron3"/>
    <dgm:cxn modelId="{2DD377C2-2A3A-43DD-9613-D8BEB2C19F98}" type="presParOf" srcId="{C8F5F48C-54C9-415A-AF82-C9736D2359BA}" destId="{0F912233-D1AA-41F8-9250-0D0DC35EC400}" srcOrd="8" destOrd="0" presId="urn:microsoft.com/office/officeart/2005/8/layout/hChevron3"/>
    <dgm:cxn modelId="{7BA7307D-214A-41A7-BCFA-D30CACC31392}" type="presParOf" srcId="{C8F5F48C-54C9-415A-AF82-C9736D2359BA}" destId="{8E7411BA-9AD6-4512-B331-26FC53F236D6}" srcOrd="9" destOrd="0" presId="urn:microsoft.com/office/officeart/2005/8/layout/hChevron3"/>
    <dgm:cxn modelId="{958758D5-9F11-4292-A480-317D72AB4358}" type="presParOf" srcId="{C8F5F48C-54C9-415A-AF82-C9736D2359BA}" destId="{F027A401-8FFC-445A-9BBE-D6FA3372558B}" srcOrd="1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367BEE-3DDD-48D0-BE68-4A4D7C5169F5}">
      <dsp:nvSpPr>
        <dsp:cNvPr id="0" name=""/>
        <dsp:cNvSpPr/>
      </dsp:nvSpPr>
      <dsp:spPr>
        <a:xfrm>
          <a:off x="1373" y="192627"/>
          <a:ext cx="2249620" cy="89984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20003" bIns="40005" numCol="1" spcCol="1270" anchor="ctr" anchorCtr="0">
          <a:noAutofit/>
        </a:bodyPr>
        <a:lstStyle/>
        <a:p>
          <a:pPr marL="0" lvl="0" indent="0" algn="ctr" defTabSz="666750">
            <a:lnSpc>
              <a:spcPct val="90000"/>
            </a:lnSpc>
            <a:spcBef>
              <a:spcPct val="0"/>
            </a:spcBef>
            <a:spcAft>
              <a:spcPct val="35000"/>
            </a:spcAft>
            <a:buNone/>
          </a:pPr>
          <a:r>
            <a:rPr lang="et-EE" sz="1500" kern="1200"/>
            <a:t>Sekundaarallikate ülevaade</a:t>
          </a:r>
        </a:p>
      </dsp:txBody>
      <dsp:txXfrm>
        <a:off x="1373" y="192627"/>
        <a:ext cx="2024658" cy="899848"/>
      </dsp:txXfrm>
    </dsp:sp>
    <dsp:sp modelId="{231E57F4-D3D6-4B26-AF3E-BDF85A6E063A}">
      <dsp:nvSpPr>
        <dsp:cNvPr id="0" name=""/>
        <dsp:cNvSpPr/>
      </dsp:nvSpPr>
      <dsp:spPr>
        <a:xfrm>
          <a:off x="1801069" y="192627"/>
          <a:ext cx="2249620" cy="8998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40005" rIns="20003" bIns="40005" numCol="1" spcCol="1270" anchor="ctr" anchorCtr="0">
          <a:noAutofit/>
        </a:bodyPr>
        <a:lstStyle/>
        <a:p>
          <a:pPr marL="0" lvl="0" indent="0" algn="ctr" defTabSz="666750">
            <a:lnSpc>
              <a:spcPct val="90000"/>
            </a:lnSpc>
            <a:spcBef>
              <a:spcPct val="0"/>
            </a:spcBef>
            <a:spcAft>
              <a:spcPct val="35000"/>
            </a:spcAft>
            <a:buNone/>
          </a:pPr>
          <a:r>
            <a:rPr lang="et-EE" sz="1500" kern="1200" dirty="0"/>
            <a:t>Int: eksperdid, 2/3 noortega töötajad</a:t>
          </a:r>
        </a:p>
      </dsp:txBody>
      <dsp:txXfrm>
        <a:off x="2250993" y="192627"/>
        <a:ext cx="1349772" cy="899848"/>
      </dsp:txXfrm>
    </dsp:sp>
    <dsp:sp modelId="{969A7DB6-17DE-4FF1-A3E4-7A7901C2EB74}">
      <dsp:nvSpPr>
        <dsp:cNvPr id="0" name=""/>
        <dsp:cNvSpPr/>
      </dsp:nvSpPr>
      <dsp:spPr>
        <a:xfrm>
          <a:off x="3600765" y="192627"/>
          <a:ext cx="2249620" cy="8998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40005" rIns="20003" bIns="40005" numCol="1" spcCol="1270" anchor="ctr" anchorCtr="0">
          <a:noAutofit/>
        </a:bodyPr>
        <a:lstStyle/>
        <a:p>
          <a:pPr marL="0" lvl="0" indent="0" algn="ctr" defTabSz="666750">
            <a:lnSpc>
              <a:spcPct val="90000"/>
            </a:lnSpc>
            <a:spcBef>
              <a:spcPct val="0"/>
            </a:spcBef>
            <a:spcAft>
              <a:spcPct val="35000"/>
            </a:spcAft>
            <a:buNone/>
          </a:pPr>
          <a:r>
            <a:rPr lang="et-EE" sz="1500" kern="1200" dirty="0"/>
            <a:t>Int: noored</a:t>
          </a:r>
        </a:p>
      </dsp:txBody>
      <dsp:txXfrm>
        <a:off x="4050689" y="192627"/>
        <a:ext cx="1349772" cy="899848"/>
      </dsp:txXfrm>
    </dsp:sp>
    <dsp:sp modelId="{F292094C-DCCC-424D-95B3-7D494E3F69F8}">
      <dsp:nvSpPr>
        <dsp:cNvPr id="0" name=""/>
        <dsp:cNvSpPr/>
      </dsp:nvSpPr>
      <dsp:spPr>
        <a:xfrm>
          <a:off x="5400461" y="192627"/>
          <a:ext cx="2249620" cy="8998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40005" rIns="20003" bIns="40005" numCol="1" spcCol="1270" anchor="ctr" anchorCtr="0">
          <a:noAutofit/>
        </a:bodyPr>
        <a:lstStyle/>
        <a:p>
          <a:pPr marL="0" lvl="0" indent="0" algn="ctr" defTabSz="666750">
            <a:lnSpc>
              <a:spcPct val="90000"/>
            </a:lnSpc>
            <a:spcBef>
              <a:spcPct val="0"/>
            </a:spcBef>
            <a:spcAft>
              <a:spcPct val="35000"/>
            </a:spcAft>
            <a:buNone/>
          </a:pPr>
          <a:r>
            <a:rPr lang="et-EE" sz="1500" kern="1200" dirty="0"/>
            <a:t>Int: 1/3 noortega töötajad</a:t>
          </a:r>
        </a:p>
      </dsp:txBody>
      <dsp:txXfrm>
        <a:off x="5850385" y="192627"/>
        <a:ext cx="1349772" cy="899848"/>
      </dsp:txXfrm>
    </dsp:sp>
    <dsp:sp modelId="{0F912233-D1AA-41F8-9250-0D0DC35EC400}">
      <dsp:nvSpPr>
        <dsp:cNvPr id="0" name=""/>
        <dsp:cNvSpPr/>
      </dsp:nvSpPr>
      <dsp:spPr>
        <a:xfrm>
          <a:off x="7200157" y="192627"/>
          <a:ext cx="2249620" cy="8998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40005" rIns="20003" bIns="40005" numCol="1" spcCol="1270" anchor="ctr" anchorCtr="0">
          <a:noAutofit/>
        </a:bodyPr>
        <a:lstStyle/>
        <a:p>
          <a:pPr marL="0" lvl="0" indent="0" algn="ctr" defTabSz="666750">
            <a:lnSpc>
              <a:spcPct val="90000"/>
            </a:lnSpc>
            <a:spcBef>
              <a:spcPct val="0"/>
            </a:spcBef>
            <a:spcAft>
              <a:spcPct val="35000"/>
            </a:spcAft>
            <a:buNone/>
          </a:pPr>
          <a:r>
            <a:rPr lang="et-EE" sz="1500" kern="1200" dirty="0"/>
            <a:t>FG: noored, noortega töötajad</a:t>
          </a:r>
        </a:p>
      </dsp:txBody>
      <dsp:txXfrm>
        <a:off x="7650081" y="192627"/>
        <a:ext cx="1349772" cy="899848"/>
      </dsp:txXfrm>
    </dsp:sp>
    <dsp:sp modelId="{F027A401-8FFC-445A-9BBE-D6FA3372558B}">
      <dsp:nvSpPr>
        <dsp:cNvPr id="0" name=""/>
        <dsp:cNvSpPr/>
      </dsp:nvSpPr>
      <dsp:spPr>
        <a:xfrm>
          <a:off x="8999853" y="192627"/>
          <a:ext cx="2249620" cy="8998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40005" rIns="20003" bIns="40005" numCol="1" spcCol="1270" anchor="ctr" anchorCtr="0">
          <a:noAutofit/>
        </a:bodyPr>
        <a:lstStyle/>
        <a:p>
          <a:pPr marL="0" lvl="0" indent="0" algn="ctr" defTabSz="666750">
            <a:lnSpc>
              <a:spcPct val="90000"/>
            </a:lnSpc>
            <a:spcBef>
              <a:spcPct val="0"/>
            </a:spcBef>
            <a:spcAft>
              <a:spcPct val="35000"/>
            </a:spcAft>
            <a:buNone/>
          </a:pPr>
          <a:r>
            <a:rPr lang="et-EE" sz="1500" kern="1200"/>
            <a:t>Valideerimis-seminar</a:t>
          </a:r>
        </a:p>
      </dsp:txBody>
      <dsp:txXfrm>
        <a:off x="9449777" y="192627"/>
        <a:ext cx="1349772" cy="899848"/>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787B1F-758E-E44C-B233-E2DCC49A4D5F}" type="datetimeFigureOut">
              <a:t>06.05.2021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A52847-DA62-8C40-9A60-B0BB2689775A}" type="slidenum">
              <a:t>‹#›</a:t>
            </a:fld>
            <a:endParaRPr lang="en-US"/>
          </a:p>
        </p:txBody>
      </p:sp>
    </p:spTree>
    <p:extLst>
      <p:ext uri="{BB962C8B-B14F-4D97-AF65-F5344CB8AC3E}">
        <p14:creationId xmlns:p14="http://schemas.microsoft.com/office/powerpoint/2010/main" val="1791146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5A52847-DA62-8C40-9A60-B0BB2689775A}" type="slidenum">
              <a:t>1</a:t>
            </a:fld>
            <a:endParaRPr lang="en-US"/>
          </a:p>
        </p:txBody>
      </p:sp>
    </p:spTree>
    <p:extLst>
      <p:ext uri="{BB962C8B-B14F-4D97-AF65-F5344CB8AC3E}">
        <p14:creationId xmlns:p14="http://schemas.microsoft.com/office/powerpoint/2010/main" val="2033993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15A52847-DA62-8C40-9A60-B0BB2689775A}" type="slidenum">
              <a:rPr lang="et-EE" smtClean="0"/>
              <a:t>10</a:t>
            </a:fld>
            <a:endParaRPr lang="et-EE"/>
          </a:p>
        </p:txBody>
      </p:sp>
    </p:spTree>
    <p:extLst>
      <p:ext uri="{BB962C8B-B14F-4D97-AF65-F5344CB8AC3E}">
        <p14:creationId xmlns:p14="http://schemas.microsoft.com/office/powerpoint/2010/main" val="993870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t-EE" dirty="0"/>
          </a:p>
        </p:txBody>
      </p:sp>
      <p:sp>
        <p:nvSpPr>
          <p:cNvPr id="4" name="Slide Number Placeholder 3"/>
          <p:cNvSpPr>
            <a:spLocks noGrp="1"/>
          </p:cNvSpPr>
          <p:nvPr>
            <p:ph type="sldNum" sz="quarter" idx="5"/>
          </p:nvPr>
        </p:nvSpPr>
        <p:spPr/>
        <p:txBody>
          <a:bodyPr/>
          <a:lstStyle/>
          <a:p>
            <a:fld id="{15A52847-DA62-8C40-9A60-B0BB2689775A}" type="slidenum">
              <a:rPr lang="et-EE" smtClean="0"/>
              <a:t>2</a:t>
            </a:fld>
            <a:endParaRPr lang="et-EE"/>
          </a:p>
        </p:txBody>
      </p:sp>
    </p:spTree>
    <p:extLst>
      <p:ext uri="{BB962C8B-B14F-4D97-AF65-F5344CB8AC3E}">
        <p14:creationId xmlns:p14="http://schemas.microsoft.com/office/powerpoint/2010/main" val="616620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t-EE" sz="1800" dirty="0">
                <a:effectLst/>
                <a:latin typeface="IBM Plex Sans" panose="020B0503050203000203" pitchFamily="34" charset="-70"/>
                <a:ea typeface="Times New Roman" panose="02020603050405020304" pitchFamily="18" charset="0"/>
                <a:cs typeface="Times New Roman" panose="02020603050405020304" pitchFamily="18" charset="0"/>
              </a:rPr>
              <a:t>Eksperdid: </a:t>
            </a:r>
          </a:p>
          <a:p>
            <a:pPr marL="537750" lvl="1" indent="-285750">
              <a:buFont typeface="Arial" panose="020B0604020202020204" pitchFamily="34" charset="0"/>
              <a:buChar char="•"/>
            </a:pPr>
            <a:r>
              <a:rPr lang="et-EE" sz="1200" dirty="0">
                <a:effectLst/>
                <a:latin typeface="IBM Plex Sans" panose="020B0503050203000203" pitchFamily="34" charset="-70"/>
                <a:ea typeface="Times New Roman" panose="02020603050405020304" pitchFamily="18" charset="0"/>
                <a:cs typeface="Times New Roman" panose="02020603050405020304" pitchFamily="18" charset="0"/>
              </a:rPr>
              <a:t>2 personaalintervjuud teoreetik-praktikutega</a:t>
            </a:r>
          </a:p>
          <a:p>
            <a:pPr marL="537750" lvl="1" indent="-285750">
              <a:buFont typeface="Arial" panose="020B0604020202020204" pitchFamily="34" charset="0"/>
              <a:buChar char="•"/>
            </a:pPr>
            <a:r>
              <a:rPr lang="et-EE" sz="1200" dirty="0">
                <a:effectLst/>
                <a:latin typeface="IBM Plex Sans" panose="020B0503050203000203" pitchFamily="34" charset="-70"/>
                <a:ea typeface="Times New Roman" panose="02020603050405020304" pitchFamily="18" charset="0"/>
                <a:cs typeface="Times New Roman" panose="02020603050405020304" pitchFamily="18" charset="0"/>
              </a:rPr>
              <a:t>Valideerimisseminar – 29 osalejat</a:t>
            </a:r>
          </a:p>
          <a:p>
            <a:pPr marL="285750" indent="-285750">
              <a:buFont typeface="Arial" panose="020B0604020202020204" pitchFamily="34" charset="0"/>
              <a:buChar char="•"/>
            </a:pPr>
            <a:r>
              <a:rPr lang="et-EE" sz="1800" dirty="0">
                <a:effectLst/>
                <a:latin typeface="IBM Plex Sans" panose="020B0503050203000203" pitchFamily="34" charset="-70"/>
                <a:ea typeface="Times New Roman" panose="02020603050405020304" pitchFamily="18" charset="0"/>
                <a:cs typeface="Times New Roman" panose="02020603050405020304" pitchFamily="18" charset="0"/>
              </a:rPr>
              <a:t>Noortega töötajad</a:t>
            </a:r>
          </a:p>
          <a:p>
            <a:pPr marL="537750" lvl="1" indent="-285750">
              <a:buFont typeface="Arial" panose="020B0604020202020204" pitchFamily="34" charset="0"/>
              <a:buChar char="•"/>
            </a:pPr>
            <a:r>
              <a:rPr lang="et-EE" sz="1200" dirty="0">
                <a:latin typeface="IBM Plex Sans" panose="020B0503050203000203" pitchFamily="34" charset="-70"/>
                <a:ea typeface="Times New Roman" panose="02020603050405020304" pitchFamily="18" charset="0"/>
                <a:cs typeface="Times New Roman" panose="02020603050405020304" pitchFamily="18" charset="0"/>
              </a:rPr>
              <a:t>Noorsootöötajad, </a:t>
            </a:r>
            <a:r>
              <a:rPr lang="et-EE" sz="1200" dirty="0" err="1">
                <a:latin typeface="IBM Plex Sans" panose="020B0503050203000203" pitchFamily="34" charset="-70"/>
                <a:ea typeface="Times New Roman" panose="02020603050405020304" pitchFamily="18" charset="0"/>
                <a:cs typeface="Times New Roman" panose="02020603050405020304" pitchFamily="18" charset="0"/>
              </a:rPr>
              <a:t>KOV-i</a:t>
            </a:r>
            <a:r>
              <a:rPr lang="et-EE" sz="1200" dirty="0">
                <a:latin typeface="IBM Plex Sans" panose="020B0503050203000203" pitchFamily="34" charset="-70"/>
                <a:ea typeface="Times New Roman" panose="02020603050405020304" pitchFamily="18" charset="0"/>
                <a:cs typeface="Times New Roman" panose="02020603050405020304" pitchFamily="18" charset="0"/>
              </a:rPr>
              <a:t> noorsootöö korraldamisega seotud spetsialistid, üldhariduskoolide personal, lastekaitsetöötajad, sotsiaaltöötajad, noorsoopolitseinikud, turva- ja </a:t>
            </a:r>
            <a:r>
              <a:rPr lang="et-EE" sz="1200" dirty="0" err="1">
                <a:latin typeface="IBM Plex Sans" panose="020B0503050203000203" pitchFamily="34" charset="-70"/>
                <a:ea typeface="Times New Roman" panose="02020603050405020304" pitchFamily="18" charset="0"/>
                <a:cs typeface="Times New Roman" panose="02020603050405020304" pitchFamily="18" charset="0"/>
              </a:rPr>
              <a:t>noortekodude</a:t>
            </a:r>
            <a:r>
              <a:rPr lang="et-EE" sz="1200" dirty="0">
                <a:latin typeface="IBM Plex Sans" panose="020B0503050203000203" pitchFamily="34" charset="-70"/>
                <a:ea typeface="Times New Roman" panose="02020603050405020304" pitchFamily="18" charset="0"/>
                <a:cs typeface="Times New Roman" panose="02020603050405020304" pitchFamily="18" charset="0"/>
              </a:rPr>
              <a:t> töötajad, tõrjutuse ja kaasatusega seotud projektide esindajad, NEET-noortega tegelevad spetsialistid</a:t>
            </a:r>
          </a:p>
          <a:p>
            <a:pPr marL="537750" lvl="1" indent="-285750">
              <a:buFont typeface="Arial" panose="020B0604020202020204" pitchFamily="34" charset="0"/>
              <a:buChar char="•"/>
            </a:pPr>
            <a:r>
              <a:rPr lang="et-EE" sz="1200" dirty="0">
                <a:latin typeface="IBM Plex Sans" panose="020B0503050203000203" pitchFamily="34" charset="-70"/>
                <a:ea typeface="Times New Roman" panose="02020603050405020304" pitchFamily="18" charset="0"/>
                <a:cs typeface="Times New Roman" panose="02020603050405020304" pitchFamily="18" charset="0"/>
              </a:rPr>
              <a:t>Esindatud erinevad noorsootöö tegevused, Eesti piirkonnad, erineva suurusega </a:t>
            </a:r>
            <a:r>
              <a:rPr lang="et-EE" sz="1200" dirty="0" err="1">
                <a:latin typeface="IBM Plex Sans" panose="020B0503050203000203" pitchFamily="34" charset="-70"/>
                <a:ea typeface="Times New Roman" panose="02020603050405020304" pitchFamily="18" charset="0"/>
                <a:cs typeface="Times New Roman" panose="02020603050405020304" pitchFamily="18" charset="0"/>
              </a:rPr>
              <a:t>KOV-id</a:t>
            </a:r>
            <a:r>
              <a:rPr lang="et-EE" sz="1200" dirty="0">
                <a:latin typeface="IBM Plex Sans" panose="020B0503050203000203" pitchFamily="34" charset="-70"/>
                <a:ea typeface="Times New Roman" panose="02020603050405020304" pitchFamily="18" charset="0"/>
                <a:cs typeface="Times New Roman" panose="02020603050405020304" pitchFamily="18" charset="0"/>
              </a:rPr>
              <a:t>, erinevad noorte vanusegrupid, muukeelsete noortega töötajad</a:t>
            </a:r>
          </a:p>
          <a:p>
            <a:pPr marL="537750" lvl="1" indent="-285750">
              <a:buFont typeface="Arial" panose="020B0604020202020204" pitchFamily="34" charset="0"/>
              <a:buChar char="•"/>
            </a:pPr>
            <a:r>
              <a:rPr lang="et-EE" sz="1200" dirty="0">
                <a:latin typeface="IBM Plex Sans" panose="020B0503050203000203" pitchFamily="34" charset="-70"/>
                <a:ea typeface="Times New Roman" panose="02020603050405020304" pitchFamily="18" charset="0"/>
                <a:cs typeface="Times New Roman" panose="02020603050405020304" pitchFamily="18" charset="0"/>
              </a:rPr>
              <a:t>9 grupiintervjuud, 7 personaalintervjuud – 35 osalejat</a:t>
            </a:r>
          </a:p>
          <a:p>
            <a:pPr marL="537750" lvl="1" indent="-285750">
              <a:buFont typeface="Arial" panose="020B0604020202020204" pitchFamily="34" charset="0"/>
              <a:buChar char="•"/>
            </a:pPr>
            <a:r>
              <a:rPr lang="et-EE" sz="1200" dirty="0">
                <a:latin typeface="IBM Plex Sans" panose="020B0503050203000203" pitchFamily="34" charset="-70"/>
                <a:ea typeface="Times New Roman" panose="02020603050405020304" pitchFamily="18" charset="0"/>
                <a:cs typeface="Times New Roman" panose="02020603050405020304" pitchFamily="18" charset="0"/>
              </a:rPr>
              <a:t>1 FG – 5 osalejat</a:t>
            </a:r>
          </a:p>
          <a:p>
            <a:pPr marL="285750" indent="-285750">
              <a:buFont typeface="Arial" panose="020B0604020202020204" pitchFamily="34" charset="0"/>
              <a:buChar char="•"/>
            </a:pPr>
            <a:r>
              <a:rPr lang="et-EE" sz="1800" dirty="0">
                <a:effectLst/>
                <a:latin typeface="IBM Plex Sans" panose="020B0503050203000203" pitchFamily="34" charset="-70"/>
                <a:ea typeface="Times New Roman" panose="02020603050405020304" pitchFamily="18" charset="0"/>
                <a:cs typeface="Times New Roman" panose="02020603050405020304" pitchFamily="18" charset="0"/>
              </a:rPr>
              <a:t>Noored</a:t>
            </a:r>
          </a:p>
          <a:p>
            <a:pPr marL="537750" lvl="1" indent="-285750">
              <a:buFont typeface="Arial" panose="020B0604020202020204" pitchFamily="34" charset="0"/>
              <a:buChar char="•"/>
            </a:pPr>
            <a:r>
              <a:rPr lang="et-EE" sz="1200" dirty="0">
                <a:effectLst/>
                <a:latin typeface="IBM Plex Sans" panose="020B0503050203000203" pitchFamily="34" charset="-70"/>
                <a:ea typeface="Times New Roman" panose="02020603050405020304" pitchFamily="18" charset="0"/>
                <a:cs typeface="Times New Roman" panose="02020603050405020304" pitchFamily="18" charset="0"/>
              </a:rPr>
              <a:t>Esindatud erinevad Eesti piirkonnad, tihedama ja hõredama asustusega kohast pärit, erinevas vanuses ja erineva emakeelega, eri soost, erineva perekondliku jm taustaga noored</a:t>
            </a:r>
          </a:p>
          <a:p>
            <a:pPr marL="537750" lvl="1" indent="-285750">
              <a:buFont typeface="Arial" panose="020B0604020202020204" pitchFamily="34" charset="0"/>
              <a:buChar char="•"/>
            </a:pPr>
            <a:r>
              <a:rPr lang="et-EE" sz="1200" dirty="0">
                <a:effectLst/>
                <a:latin typeface="IBM Plex Sans" panose="020B0503050203000203" pitchFamily="34" charset="-70"/>
                <a:ea typeface="Times New Roman" panose="02020603050405020304" pitchFamily="18" charset="0"/>
                <a:cs typeface="Times New Roman" panose="02020603050405020304" pitchFamily="18" charset="0"/>
              </a:rPr>
              <a:t>15 personaalintervjuud, 3 paarisintervjuud – kokku 21 </a:t>
            </a:r>
            <a:r>
              <a:rPr lang="et-EE" sz="1200" dirty="0">
                <a:latin typeface="IBM Plex Sans" panose="020B0503050203000203" pitchFamily="34" charset="-70"/>
                <a:ea typeface="Times New Roman" panose="02020603050405020304" pitchFamily="18" charset="0"/>
                <a:cs typeface="Times New Roman" panose="02020603050405020304" pitchFamily="18" charset="0"/>
              </a:rPr>
              <a:t>noort</a:t>
            </a:r>
          </a:p>
          <a:p>
            <a:pPr marL="537750" lvl="1" indent="-285750">
              <a:buFont typeface="Arial" panose="020B0604020202020204" pitchFamily="34" charset="0"/>
              <a:buChar char="•"/>
            </a:pPr>
            <a:r>
              <a:rPr lang="et-EE" sz="1200" dirty="0">
                <a:latin typeface="IBM Plex Sans" panose="020B0503050203000203" pitchFamily="34" charset="-70"/>
                <a:ea typeface="Times New Roman" panose="02020603050405020304" pitchFamily="18" charset="0"/>
                <a:cs typeface="Times New Roman" panose="02020603050405020304" pitchFamily="18" charset="0"/>
              </a:rPr>
              <a:t>1 FG – 2 osalejat</a:t>
            </a:r>
          </a:p>
          <a:p>
            <a:pPr marL="285750" indent="-285750">
              <a:buFont typeface="Arial" panose="020B0604020202020204" pitchFamily="34" charset="0"/>
              <a:buChar char="•"/>
            </a:pPr>
            <a:r>
              <a:rPr lang="et-EE" sz="1800" dirty="0">
                <a:effectLst/>
                <a:latin typeface="IBM Plex Sans" panose="020B0503050203000203" pitchFamily="34" charset="-70"/>
                <a:ea typeface="Times New Roman" panose="02020603050405020304" pitchFamily="18" charset="0"/>
                <a:cs typeface="Times New Roman" panose="02020603050405020304" pitchFamily="18" charset="0"/>
              </a:rPr>
              <a:t>Täiendav: Uuringu „Noorsootöös osalevate noorte rahulolu noorsootööga 2020“ küsitluse vastused ja osade fookusgrupi</a:t>
            </a:r>
            <a:r>
              <a:rPr lang="en-US" sz="1800" dirty="0">
                <a:effectLst/>
                <a:latin typeface="IBM Plex Sans" panose="020B0503050203000203" pitchFamily="34" charset="-70"/>
                <a:ea typeface="Times New Roman" panose="02020603050405020304" pitchFamily="18" charset="0"/>
                <a:cs typeface="Times New Roman" panose="02020603050405020304" pitchFamily="18" charset="0"/>
              </a:rPr>
              <a:t> </a:t>
            </a:r>
            <a:r>
              <a:rPr lang="et-EE" sz="1800" dirty="0">
                <a:effectLst/>
                <a:latin typeface="IBM Plex Sans" panose="020B0503050203000203" pitchFamily="34" charset="-70"/>
                <a:ea typeface="Times New Roman" panose="02020603050405020304" pitchFamily="18" charset="0"/>
                <a:cs typeface="Times New Roman" panose="02020603050405020304" pitchFamily="18" charset="0"/>
              </a:rPr>
              <a:t>intervjuude tulemused</a:t>
            </a:r>
            <a:endParaRPr lang="en-US" dirty="0"/>
          </a:p>
          <a:p>
            <a:endParaRPr lang="et-EE" dirty="0"/>
          </a:p>
        </p:txBody>
      </p:sp>
      <p:sp>
        <p:nvSpPr>
          <p:cNvPr id="4" name="Slide Number Placeholder 3"/>
          <p:cNvSpPr>
            <a:spLocks noGrp="1"/>
          </p:cNvSpPr>
          <p:nvPr>
            <p:ph type="sldNum" sz="quarter" idx="5"/>
          </p:nvPr>
        </p:nvSpPr>
        <p:spPr/>
        <p:txBody>
          <a:bodyPr/>
          <a:lstStyle/>
          <a:p>
            <a:fld id="{15A52847-DA62-8C40-9A60-B0BB2689775A}" type="slidenum">
              <a:rPr lang="et-EE" smtClean="0"/>
              <a:t>3</a:t>
            </a:fld>
            <a:endParaRPr lang="et-EE"/>
          </a:p>
        </p:txBody>
      </p:sp>
    </p:spTree>
    <p:extLst>
      <p:ext uri="{BB962C8B-B14F-4D97-AF65-F5344CB8AC3E}">
        <p14:creationId xmlns:p14="http://schemas.microsoft.com/office/powerpoint/2010/main" val="201048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15A52847-DA62-8C40-9A60-B0BB2689775A}" type="slidenum">
              <a:rPr lang="et-EE" smtClean="0"/>
              <a:t>4</a:t>
            </a:fld>
            <a:endParaRPr lang="et-EE"/>
          </a:p>
        </p:txBody>
      </p:sp>
    </p:spTree>
    <p:extLst>
      <p:ext uri="{BB962C8B-B14F-4D97-AF65-F5344CB8AC3E}">
        <p14:creationId xmlns:p14="http://schemas.microsoft.com/office/powerpoint/2010/main" val="514835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15A52847-DA62-8C40-9A60-B0BB2689775A}" type="slidenum">
              <a:rPr lang="et-EE" smtClean="0"/>
              <a:t>5</a:t>
            </a:fld>
            <a:endParaRPr lang="et-EE"/>
          </a:p>
        </p:txBody>
      </p:sp>
    </p:spTree>
    <p:extLst>
      <p:ext uri="{BB962C8B-B14F-4D97-AF65-F5344CB8AC3E}">
        <p14:creationId xmlns:p14="http://schemas.microsoft.com/office/powerpoint/2010/main" val="2914622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15A52847-DA62-8C40-9A60-B0BB2689775A}" type="slidenum">
              <a:rPr lang="et-EE" smtClean="0"/>
              <a:t>6</a:t>
            </a:fld>
            <a:endParaRPr lang="et-EE"/>
          </a:p>
        </p:txBody>
      </p:sp>
    </p:spTree>
    <p:extLst>
      <p:ext uri="{BB962C8B-B14F-4D97-AF65-F5344CB8AC3E}">
        <p14:creationId xmlns:p14="http://schemas.microsoft.com/office/powerpoint/2010/main" val="1560362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15A52847-DA62-8C40-9A60-B0BB2689775A}" type="slidenum">
              <a:rPr lang="et-EE" smtClean="0"/>
              <a:t>7</a:t>
            </a:fld>
            <a:endParaRPr lang="et-EE"/>
          </a:p>
        </p:txBody>
      </p:sp>
    </p:spTree>
    <p:extLst>
      <p:ext uri="{BB962C8B-B14F-4D97-AF65-F5344CB8AC3E}">
        <p14:creationId xmlns:p14="http://schemas.microsoft.com/office/powerpoint/2010/main" val="4115971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15A52847-DA62-8C40-9A60-B0BB2689775A}" type="slidenum">
              <a:rPr lang="et-EE" smtClean="0"/>
              <a:t>8</a:t>
            </a:fld>
            <a:endParaRPr lang="et-EE"/>
          </a:p>
        </p:txBody>
      </p:sp>
    </p:spTree>
    <p:extLst>
      <p:ext uri="{BB962C8B-B14F-4D97-AF65-F5344CB8AC3E}">
        <p14:creationId xmlns:p14="http://schemas.microsoft.com/office/powerpoint/2010/main" val="1902708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15A52847-DA62-8C40-9A60-B0BB2689775A}" type="slidenum">
              <a:rPr lang="et-EE" smtClean="0"/>
              <a:t>9</a:t>
            </a:fld>
            <a:endParaRPr lang="et-EE"/>
          </a:p>
        </p:txBody>
      </p:sp>
    </p:spTree>
    <p:extLst>
      <p:ext uri="{BB962C8B-B14F-4D97-AF65-F5344CB8AC3E}">
        <p14:creationId xmlns:p14="http://schemas.microsoft.com/office/powerpoint/2010/main" val="30239129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Kaaneslaid EK">
    <p:bg>
      <p:bgPr>
        <a:solidFill>
          <a:schemeClr val="tx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76D019-C695-F74D-92AE-4704E91FE41E}"/>
              </a:ext>
            </a:extLst>
          </p:cNvPr>
          <p:cNvSpPr/>
          <p:nvPr userDrawn="1"/>
        </p:nvSpPr>
        <p:spPr>
          <a:xfrm flipH="1">
            <a:off x="0" y="0"/>
            <a:ext cx="8688388" cy="6858000"/>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Rectangle 6">
            <a:extLst>
              <a:ext uri="{FF2B5EF4-FFF2-40B4-BE49-F238E27FC236}">
                <a16:creationId xmlns:a16="http://schemas.microsoft.com/office/drawing/2014/main" id="{60F180B7-6E07-A341-90F9-293D823A9CD9}"/>
              </a:ext>
            </a:extLst>
          </p:cNvPr>
          <p:cNvSpPr/>
          <p:nvPr userDrawn="1"/>
        </p:nvSpPr>
        <p:spPr>
          <a:xfrm flipH="1">
            <a:off x="8688388" y="0"/>
            <a:ext cx="350361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A6F41ADB-5677-AA47-8C20-83B7B9EC9B57}"/>
              </a:ext>
            </a:extLst>
          </p:cNvPr>
          <p:cNvSpPr>
            <a:spLocks noGrp="1"/>
          </p:cNvSpPr>
          <p:nvPr>
            <p:ph type="ctrTitle"/>
          </p:nvPr>
        </p:nvSpPr>
        <p:spPr>
          <a:xfrm>
            <a:off x="858836" y="863601"/>
            <a:ext cx="6970715" cy="3246486"/>
          </a:xfrm>
        </p:spPr>
        <p:txBody>
          <a:bodyPr wrap="square" anchor="t">
            <a:normAutofit/>
          </a:bodyPr>
          <a:lstStyle>
            <a:lvl1pPr algn="l">
              <a:defRPr sz="48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8A77FD1-568B-2D4D-BE24-4B83B328B2A1}"/>
              </a:ext>
            </a:extLst>
          </p:cNvPr>
          <p:cNvSpPr>
            <a:spLocks noGrp="1"/>
          </p:cNvSpPr>
          <p:nvPr>
            <p:ph type="subTitle" idx="1"/>
          </p:nvPr>
        </p:nvSpPr>
        <p:spPr>
          <a:xfrm>
            <a:off x="858836" y="3429000"/>
            <a:ext cx="6970715" cy="1369243"/>
          </a:xfrm>
        </p:spPr>
        <p:txBody>
          <a:bodyPr anchor="b"/>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ext Placeholder 8">
            <a:extLst>
              <a:ext uri="{FF2B5EF4-FFF2-40B4-BE49-F238E27FC236}">
                <a16:creationId xmlns:a16="http://schemas.microsoft.com/office/drawing/2014/main" id="{C43EA0F0-BA0F-CE4C-B1DF-3181CF6E3BE0}"/>
              </a:ext>
            </a:extLst>
          </p:cNvPr>
          <p:cNvSpPr>
            <a:spLocks noGrp="1"/>
          </p:cNvSpPr>
          <p:nvPr>
            <p:ph type="body" sz="quarter" idx="10" hasCustomPrompt="1"/>
          </p:nvPr>
        </p:nvSpPr>
        <p:spPr>
          <a:xfrm>
            <a:off x="858835" y="5232400"/>
            <a:ext cx="6970715" cy="810181"/>
          </a:xfrm>
        </p:spPr>
        <p:txBody>
          <a:bodyPr anchor="b">
            <a:normAutofit/>
          </a:bodyPr>
          <a:lstStyle>
            <a:lvl1pPr marL="0" indent="0">
              <a:buNone/>
              <a:defRPr sz="1800">
                <a:solidFill>
                  <a:schemeClr val="bg1"/>
                </a:solidFill>
              </a:defRPr>
            </a:lvl1pPr>
            <a:lvl2pPr marL="252000" indent="0">
              <a:buNone/>
              <a:defRPr>
                <a:solidFill>
                  <a:schemeClr val="bg1"/>
                </a:solidFill>
              </a:defRPr>
            </a:lvl2pPr>
            <a:lvl3pPr marL="504000" indent="0">
              <a:buNone/>
              <a:defRPr>
                <a:solidFill>
                  <a:schemeClr val="bg1"/>
                </a:solidFill>
              </a:defRPr>
            </a:lvl3pPr>
            <a:lvl4pPr marL="756000" indent="0">
              <a:buNone/>
              <a:defRPr>
                <a:solidFill>
                  <a:schemeClr val="bg1"/>
                </a:solidFill>
              </a:defRPr>
            </a:lvl4pPr>
            <a:lvl5pPr marL="1008000" indent="0">
              <a:buNone/>
              <a:defRPr>
                <a:solidFill>
                  <a:schemeClr val="bg1"/>
                </a:solidFill>
              </a:defRPr>
            </a:lvl5pPr>
          </a:lstStyle>
          <a:p>
            <a:pPr lvl="0"/>
            <a:r>
              <a:rPr lang="en-US"/>
              <a:t>Esitleja nimi</a:t>
            </a:r>
          </a:p>
        </p:txBody>
      </p:sp>
      <p:pic>
        <p:nvPicPr>
          <p:cNvPr id="10" name="Picture 9">
            <a:extLst>
              <a:ext uri="{FF2B5EF4-FFF2-40B4-BE49-F238E27FC236}">
                <a16:creationId xmlns:a16="http://schemas.microsoft.com/office/drawing/2014/main" id="{DADE43BE-C365-274E-983E-D50E1E364930}"/>
              </a:ext>
            </a:extLst>
          </p:cNvPr>
          <p:cNvPicPr>
            <a:picLocks noChangeAspect="1"/>
          </p:cNvPicPr>
          <p:nvPr userDrawn="1"/>
        </p:nvPicPr>
        <p:blipFill>
          <a:blip r:embed="rId2"/>
          <a:stretch>
            <a:fillRect/>
          </a:stretch>
        </p:blipFill>
        <p:spPr>
          <a:xfrm>
            <a:off x="9271534" y="3149075"/>
            <a:ext cx="1608288" cy="559847"/>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833A3CEE-1383-45A2-BC14-6644182039C9}"/>
              </a:ext>
            </a:extLst>
          </p:cNvPr>
          <p:cNvPicPr>
            <a:picLocks noChangeAspect="1"/>
          </p:cNvPicPr>
          <p:nvPr userDrawn="1"/>
        </p:nvPicPr>
        <p:blipFill>
          <a:blip r:embed="rId3"/>
          <a:stretch>
            <a:fillRect/>
          </a:stretch>
        </p:blipFill>
        <p:spPr>
          <a:xfrm>
            <a:off x="9271534" y="857947"/>
            <a:ext cx="1608288" cy="848385"/>
          </a:xfrm>
          <a:prstGeom prst="rect">
            <a:avLst/>
          </a:prstGeom>
        </p:spPr>
      </p:pic>
      <p:pic>
        <p:nvPicPr>
          <p:cNvPr id="5" name="Picture 4" descr="Graphical user interface, text&#10;&#10;Description automatically generated">
            <a:extLst>
              <a:ext uri="{FF2B5EF4-FFF2-40B4-BE49-F238E27FC236}">
                <a16:creationId xmlns:a16="http://schemas.microsoft.com/office/drawing/2014/main" id="{49E00453-B15E-48DE-B568-144A517DE001}"/>
              </a:ext>
            </a:extLst>
          </p:cNvPr>
          <p:cNvPicPr>
            <a:picLocks noChangeAspect="1"/>
          </p:cNvPicPr>
          <p:nvPr userDrawn="1"/>
        </p:nvPicPr>
        <p:blipFill>
          <a:blip r:embed="rId4"/>
          <a:stretch>
            <a:fillRect/>
          </a:stretch>
        </p:blipFill>
        <p:spPr>
          <a:xfrm>
            <a:off x="9015196" y="2004433"/>
            <a:ext cx="2120963" cy="848385"/>
          </a:xfrm>
          <a:prstGeom prst="rect">
            <a:avLst/>
          </a:prstGeom>
        </p:spPr>
      </p:pic>
    </p:spTree>
    <p:extLst>
      <p:ext uri="{BB962C8B-B14F-4D97-AF65-F5344CB8AC3E}">
        <p14:creationId xmlns:p14="http://schemas.microsoft.com/office/powerpoint/2010/main" val="3276249542"/>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
                                        <p:tgtEl>
                                          <p:spTgt spid="2"/>
                                        </p:tgtEl>
                                      </p:cBhvr>
                                    </p:animEffect>
                                  </p:childTnLst>
                                </p:cTn>
                              </p:par>
                            </p:childTnLst>
                          </p:cTn>
                        </p:par>
                        <p:par>
                          <p:cTn id="8" fill="hold">
                            <p:stCondLst>
                              <p:cond delay="2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
                                        <p:tgtEl>
                                          <p:spTgt spid="3">
                                            <p:txEl>
                                              <p:pRg st="0" end="0"/>
                                            </p:txEl>
                                          </p:spTgt>
                                        </p:tgtEl>
                                      </p:cBhvr>
                                    </p:animEffect>
                                  </p:childTnLst>
                                </p:cTn>
                              </p:par>
                            </p:childTnLst>
                          </p:cTn>
                        </p:par>
                        <p:par>
                          <p:cTn id="12" fill="hold">
                            <p:stCondLst>
                              <p:cond delay="400"/>
                            </p:stCondLst>
                            <p:childTnLst>
                              <p:par>
                                <p:cTn id="13" presetID="10" presetClass="entr" presetSubtype="0" fill="hold" grpId="0"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2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
                        <p:tgtEl>
                          <p:spTgt spid="3"/>
                        </p:tgtEl>
                      </p:cBhvr>
                    </p:animEffect>
                  </p:childTnLst>
                </p:cTn>
              </p:par>
            </p:tnLst>
          </p:tmpl>
        </p:tmplLst>
      </p:bldP>
      <p:bldP spid="9" grpId="0" build="p">
        <p:tmplLst>
          <p:tmpl lvl="1">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200"/>
                        <p:tgtEl>
                          <p:spTgt spid="9"/>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aneslaid IK">
    <p:bg>
      <p:bgPr>
        <a:solidFill>
          <a:schemeClr val="tx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0F180B7-6E07-A341-90F9-293D823A9CD9}"/>
              </a:ext>
            </a:extLst>
          </p:cNvPr>
          <p:cNvSpPr/>
          <p:nvPr userDrawn="1"/>
        </p:nvSpPr>
        <p:spPr>
          <a:xfrm flipH="1">
            <a:off x="8688388" y="0"/>
            <a:ext cx="350361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A6F41ADB-5677-AA47-8C20-83B7B9EC9B57}"/>
              </a:ext>
            </a:extLst>
          </p:cNvPr>
          <p:cNvSpPr>
            <a:spLocks noGrp="1"/>
          </p:cNvSpPr>
          <p:nvPr>
            <p:ph type="ctrTitle"/>
          </p:nvPr>
        </p:nvSpPr>
        <p:spPr>
          <a:xfrm>
            <a:off x="858836" y="863601"/>
            <a:ext cx="6970715" cy="3255912"/>
          </a:xfrm>
        </p:spPr>
        <p:txBody>
          <a:bodyPr anchor="t">
            <a:normAutofit/>
          </a:bodyPr>
          <a:lstStyle>
            <a:lvl1pPr algn="l">
              <a:defRPr sz="48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8A77FD1-568B-2D4D-BE24-4B83B328B2A1}"/>
              </a:ext>
            </a:extLst>
          </p:cNvPr>
          <p:cNvSpPr>
            <a:spLocks noGrp="1"/>
          </p:cNvSpPr>
          <p:nvPr>
            <p:ph type="subTitle" idx="1"/>
          </p:nvPr>
        </p:nvSpPr>
        <p:spPr>
          <a:xfrm>
            <a:off x="858836" y="3429000"/>
            <a:ext cx="6970715" cy="1369243"/>
          </a:xfrm>
        </p:spPr>
        <p:txBody>
          <a:bodyPr anchor="b"/>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ext Placeholder 8">
            <a:extLst>
              <a:ext uri="{FF2B5EF4-FFF2-40B4-BE49-F238E27FC236}">
                <a16:creationId xmlns:a16="http://schemas.microsoft.com/office/drawing/2014/main" id="{C43EA0F0-BA0F-CE4C-B1DF-3181CF6E3BE0}"/>
              </a:ext>
            </a:extLst>
          </p:cNvPr>
          <p:cNvSpPr>
            <a:spLocks noGrp="1"/>
          </p:cNvSpPr>
          <p:nvPr>
            <p:ph type="body" sz="quarter" idx="10" hasCustomPrompt="1"/>
          </p:nvPr>
        </p:nvSpPr>
        <p:spPr>
          <a:xfrm>
            <a:off x="858835" y="5232400"/>
            <a:ext cx="6970715" cy="810181"/>
          </a:xfrm>
        </p:spPr>
        <p:txBody>
          <a:bodyPr anchor="b">
            <a:normAutofit/>
          </a:bodyPr>
          <a:lstStyle>
            <a:lvl1pPr marL="0" indent="0">
              <a:buNone/>
              <a:defRPr sz="1800">
                <a:solidFill>
                  <a:schemeClr val="bg1"/>
                </a:solidFill>
              </a:defRPr>
            </a:lvl1pPr>
            <a:lvl2pPr marL="252000" indent="0">
              <a:buNone/>
              <a:defRPr>
                <a:solidFill>
                  <a:schemeClr val="bg1"/>
                </a:solidFill>
              </a:defRPr>
            </a:lvl2pPr>
            <a:lvl3pPr marL="504000" indent="0">
              <a:buNone/>
              <a:defRPr>
                <a:solidFill>
                  <a:schemeClr val="bg1"/>
                </a:solidFill>
              </a:defRPr>
            </a:lvl3pPr>
            <a:lvl4pPr marL="756000" indent="0">
              <a:buNone/>
              <a:defRPr>
                <a:solidFill>
                  <a:schemeClr val="bg1"/>
                </a:solidFill>
              </a:defRPr>
            </a:lvl4pPr>
            <a:lvl5pPr marL="1008000" indent="0">
              <a:buNone/>
              <a:defRPr>
                <a:solidFill>
                  <a:schemeClr val="bg1"/>
                </a:solidFill>
              </a:defRPr>
            </a:lvl5pPr>
          </a:lstStyle>
          <a:p>
            <a:pPr lvl="0"/>
            <a:r>
              <a:rPr lang="en-US"/>
              <a:t>Esitleja nimi</a:t>
            </a:r>
          </a:p>
        </p:txBody>
      </p:sp>
      <p:pic>
        <p:nvPicPr>
          <p:cNvPr id="8" name="Picture 7">
            <a:extLst>
              <a:ext uri="{FF2B5EF4-FFF2-40B4-BE49-F238E27FC236}">
                <a16:creationId xmlns:a16="http://schemas.microsoft.com/office/drawing/2014/main" id="{8DFEB6F2-7F5D-6A41-BA08-44579D2ABE6D}"/>
              </a:ext>
            </a:extLst>
          </p:cNvPr>
          <p:cNvPicPr>
            <a:picLocks noChangeAspect="1"/>
          </p:cNvPicPr>
          <p:nvPr userDrawn="1"/>
        </p:nvPicPr>
        <p:blipFill>
          <a:blip r:embed="rId2"/>
          <a:stretch>
            <a:fillRect/>
          </a:stretch>
        </p:blipFill>
        <p:spPr>
          <a:xfrm>
            <a:off x="9254656" y="863600"/>
            <a:ext cx="1606312" cy="559847"/>
          </a:xfrm>
          <a:prstGeom prst="rect">
            <a:avLst/>
          </a:prstGeom>
        </p:spPr>
      </p:pic>
    </p:spTree>
    <p:extLst>
      <p:ext uri="{BB962C8B-B14F-4D97-AF65-F5344CB8AC3E}">
        <p14:creationId xmlns:p14="http://schemas.microsoft.com/office/powerpoint/2010/main" val="4059109859"/>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
                                        <p:tgtEl>
                                          <p:spTgt spid="2"/>
                                        </p:tgtEl>
                                      </p:cBhvr>
                                    </p:animEffect>
                                  </p:childTnLst>
                                </p:cTn>
                              </p:par>
                            </p:childTnLst>
                          </p:cTn>
                        </p:par>
                        <p:par>
                          <p:cTn id="8" fill="hold">
                            <p:stCondLst>
                              <p:cond delay="2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
                                        <p:tgtEl>
                                          <p:spTgt spid="3">
                                            <p:txEl>
                                              <p:pRg st="0" end="0"/>
                                            </p:txEl>
                                          </p:spTgt>
                                        </p:tgtEl>
                                      </p:cBhvr>
                                    </p:animEffect>
                                  </p:childTnLst>
                                </p:cTn>
                              </p:par>
                            </p:childTnLst>
                          </p:cTn>
                        </p:par>
                        <p:par>
                          <p:cTn id="12" fill="hold">
                            <p:stCondLst>
                              <p:cond delay="400"/>
                            </p:stCondLst>
                            <p:childTnLst>
                              <p:par>
                                <p:cTn id="13" presetID="10" presetClass="entr" presetSubtype="0" fill="hold" grpId="0"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2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
                        <p:tgtEl>
                          <p:spTgt spid="3"/>
                        </p:tgtEl>
                      </p:cBhvr>
                    </p:animEffect>
                  </p:childTnLst>
                </p:cTn>
              </p:par>
            </p:tnLst>
          </p:tmpl>
        </p:tmplLst>
      </p:bldP>
      <p:bldP spid="9" grpId="0" build="p">
        <p:tmplLst>
          <p:tmpl lvl="1">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200"/>
                        <p:tgtEl>
                          <p:spTgt spid="9"/>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suslai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D19FAC-FEF2-6C4E-9960-38E86026E9C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0957ECFB-2275-3D45-8334-138161BDE74F}"/>
              </a:ext>
            </a:extLst>
          </p:cNvPr>
          <p:cNvSpPr/>
          <p:nvPr userDrawn="1"/>
        </p:nvSpPr>
        <p:spPr>
          <a:xfrm>
            <a:off x="1" y="0"/>
            <a:ext cx="11312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Date Placeholder 8">
            <a:extLst>
              <a:ext uri="{FF2B5EF4-FFF2-40B4-BE49-F238E27FC236}">
                <a16:creationId xmlns:a16="http://schemas.microsoft.com/office/drawing/2014/main" id="{4FFF139B-75AD-564B-8803-458F1AF365CA}"/>
              </a:ext>
            </a:extLst>
          </p:cNvPr>
          <p:cNvSpPr>
            <a:spLocks noGrp="1"/>
          </p:cNvSpPr>
          <p:nvPr>
            <p:ph type="dt" sz="half" idx="10"/>
          </p:nvPr>
        </p:nvSpPr>
        <p:spPr/>
        <p:txBody>
          <a:bodyPr/>
          <a:lstStyle/>
          <a:p>
            <a:fld id="{7C994002-8699-4835-853E-9F2B5E418D8F}" type="datetime1">
              <a:rPr lang="en-US" smtClean="0"/>
              <a:t>5/6/2021</a:t>
            </a:fld>
            <a:endParaRPr lang="en-US"/>
          </a:p>
        </p:txBody>
      </p:sp>
      <p:sp>
        <p:nvSpPr>
          <p:cNvPr id="10" name="Footer Placeholder 9">
            <a:extLst>
              <a:ext uri="{FF2B5EF4-FFF2-40B4-BE49-F238E27FC236}">
                <a16:creationId xmlns:a16="http://schemas.microsoft.com/office/drawing/2014/main" id="{731E261A-5784-7F47-B3D6-89E1E08E4474}"/>
              </a:ext>
            </a:extLst>
          </p:cNvPr>
          <p:cNvSpPr>
            <a:spLocks noGrp="1"/>
          </p:cNvSpPr>
          <p:nvPr>
            <p:ph type="ftr" sz="quarter" idx="11"/>
          </p:nvPr>
        </p:nvSpPr>
        <p:spPr/>
        <p:txBody>
          <a:bodyPr/>
          <a:lstStyle/>
          <a:p>
            <a:r>
              <a:rPr lang="en-US"/>
              <a:t>Pealkiri</a:t>
            </a:r>
          </a:p>
        </p:txBody>
      </p:sp>
      <p:sp>
        <p:nvSpPr>
          <p:cNvPr id="11" name="Slide Number Placeholder 10">
            <a:extLst>
              <a:ext uri="{FF2B5EF4-FFF2-40B4-BE49-F238E27FC236}">
                <a16:creationId xmlns:a16="http://schemas.microsoft.com/office/drawing/2014/main" id="{A051473B-2574-4E41-A8F5-8EA914B766B4}"/>
              </a:ext>
            </a:extLst>
          </p:cNvPr>
          <p:cNvSpPr>
            <a:spLocks noGrp="1"/>
          </p:cNvSpPr>
          <p:nvPr>
            <p:ph type="sldNum" sz="quarter" idx="12"/>
          </p:nvPr>
        </p:nvSpPr>
        <p:spPr/>
        <p:txBody>
          <a:bodyPr/>
          <a:lstStyle/>
          <a:p>
            <a:fld id="{27A8C4F1-A6E5-8F45-93C6-EBCF9761B6BC}" type="slidenum">
              <a:rPr lang="en-US"/>
              <a:pPr/>
              <a:t>‹#›</a:t>
            </a:fld>
            <a:endParaRPr lang="en-US"/>
          </a:p>
        </p:txBody>
      </p:sp>
      <p:sp>
        <p:nvSpPr>
          <p:cNvPr id="12" name="Title 11">
            <a:extLst>
              <a:ext uri="{FF2B5EF4-FFF2-40B4-BE49-F238E27FC236}">
                <a16:creationId xmlns:a16="http://schemas.microsoft.com/office/drawing/2014/main" id="{CFF2B266-8C86-EC4F-99E6-4B40CF8A89C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4541883"/>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
                                        <p:tgtEl>
                                          <p:spTgt spid="12"/>
                                        </p:tgtEl>
                                      </p:cBhvr>
                                    </p:animEffect>
                                  </p:childTnLst>
                                </p:cTn>
                              </p:par>
                            </p:childTnLst>
                          </p:cTn>
                        </p:par>
                        <p:par>
                          <p:cTn id="8" fill="hold">
                            <p:stCondLst>
                              <p:cond delay="2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
                        <p:tgtEl>
                          <p:spTgt spid="3"/>
                        </p:tgtEl>
                      </p:cBhvr>
                    </p:animEffect>
                  </p:childTnLst>
                </p:cTn>
              </p:par>
            </p:tnLst>
          </p:tmpl>
        </p:tmplLst>
      </p:bldP>
      <p:bldP spid="12"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ogod kopeerimisek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89A808E-3504-6F41-9F0F-8C804AF38C3A}"/>
              </a:ext>
            </a:extLst>
          </p:cNvPr>
          <p:cNvPicPr>
            <a:picLocks noChangeAspect="1"/>
          </p:cNvPicPr>
          <p:nvPr userDrawn="1"/>
        </p:nvPicPr>
        <p:blipFill>
          <a:blip r:embed="rId2"/>
          <a:stretch>
            <a:fillRect/>
          </a:stretch>
        </p:blipFill>
        <p:spPr>
          <a:xfrm>
            <a:off x="866775" y="863600"/>
            <a:ext cx="1608288" cy="559847"/>
          </a:xfrm>
          <a:prstGeom prst="rect">
            <a:avLst/>
          </a:prstGeom>
        </p:spPr>
      </p:pic>
      <p:pic>
        <p:nvPicPr>
          <p:cNvPr id="7" name="Picture 6">
            <a:extLst>
              <a:ext uri="{FF2B5EF4-FFF2-40B4-BE49-F238E27FC236}">
                <a16:creationId xmlns:a16="http://schemas.microsoft.com/office/drawing/2014/main" id="{17101E19-5E24-4E4E-A867-A5F687A41BC6}"/>
              </a:ext>
            </a:extLst>
          </p:cNvPr>
          <p:cNvPicPr>
            <a:picLocks noChangeAspect="1"/>
          </p:cNvPicPr>
          <p:nvPr userDrawn="1"/>
        </p:nvPicPr>
        <p:blipFill>
          <a:blip r:embed="rId3"/>
          <a:stretch>
            <a:fillRect/>
          </a:stretch>
        </p:blipFill>
        <p:spPr>
          <a:xfrm>
            <a:off x="3503613" y="863600"/>
            <a:ext cx="1606312" cy="559847"/>
          </a:xfrm>
          <a:prstGeom prst="rect">
            <a:avLst/>
          </a:prstGeom>
        </p:spPr>
      </p:pic>
      <p:pic>
        <p:nvPicPr>
          <p:cNvPr id="14" name="Picture 13" descr="A close up of a logo&#10;&#10;Description automatically generated">
            <a:extLst>
              <a:ext uri="{FF2B5EF4-FFF2-40B4-BE49-F238E27FC236}">
                <a16:creationId xmlns:a16="http://schemas.microsoft.com/office/drawing/2014/main" id="{30C4BB15-4A45-B649-B716-4668B12616EA}"/>
              </a:ext>
            </a:extLst>
          </p:cNvPr>
          <p:cNvPicPr>
            <a:picLocks noChangeAspect="1"/>
          </p:cNvPicPr>
          <p:nvPr userDrawn="1"/>
        </p:nvPicPr>
        <p:blipFill>
          <a:blip r:embed="rId4"/>
          <a:stretch>
            <a:fillRect/>
          </a:stretch>
        </p:blipFill>
        <p:spPr>
          <a:xfrm>
            <a:off x="866776" y="2911263"/>
            <a:ext cx="1734103" cy="669303"/>
          </a:xfrm>
          <a:prstGeom prst="rect">
            <a:avLst/>
          </a:prstGeom>
        </p:spPr>
      </p:pic>
      <p:pic>
        <p:nvPicPr>
          <p:cNvPr id="15" name="Picture 14" descr="A close up of a logo&#10;&#10;Description automatically generated">
            <a:extLst>
              <a:ext uri="{FF2B5EF4-FFF2-40B4-BE49-F238E27FC236}">
                <a16:creationId xmlns:a16="http://schemas.microsoft.com/office/drawing/2014/main" id="{70F3AAD3-CEB9-8241-96AF-26FF8175E646}"/>
              </a:ext>
            </a:extLst>
          </p:cNvPr>
          <p:cNvPicPr>
            <a:picLocks noChangeAspect="1"/>
          </p:cNvPicPr>
          <p:nvPr userDrawn="1"/>
        </p:nvPicPr>
        <p:blipFill>
          <a:blip r:embed="rId5"/>
          <a:stretch>
            <a:fillRect/>
          </a:stretch>
        </p:blipFill>
        <p:spPr>
          <a:xfrm>
            <a:off x="871994" y="3899074"/>
            <a:ext cx="1277317" cy="264810"/>
          </a:xfrm>
          <a:prstGeom prst="rect">
            <a:avLst/>
          </a:prstGeom>
        </p:spPr>
      </p:pic>
      <p:pic>
        <p:nvPicPr>
          <p:cNvPr id="16" name="Picture 15">
            <a:extLst>
              <a:ext uri="{FF2B5EF4-FFF2-40B4-BE49-F238E27FC236}">
                <a16:creationId xmlns:a16="http://schemas.microsoft.com/office/drawing/2014/main" id="{05B0275E-2A4A-FE4A-BBD3-B1D4086E897E}"/>
              </a:ext>
            </a:extLst>
          </p:cNvPr>
          <p:cNvPicPr>
            <a:picLocks noChangeAspect="1"/>
          </p:cNvPicPr>
          <p:nvPr userDrawn="1"/>
        </p:nvPicPr>
        <p:blipFill>
          <a:blip r:embed="rId6"/>
          <a:stretch>
            <a:fillRect/>
          </a:stretch>
        </p:blipFill>
        <p:spPr>
          <a:xfrm>
            <a:off x="866775" y="2168525"/>
            <a:ext cx="2064961" cy="427233"/>
          </a:xfrm>
          <a:prstGeom prst="rect">
            <a:avLst/>
          </a:prstGeom>
        </p:spPr>
      </p:pic>
    </p:spTree>
    <p:extLst>
      <p:ext uri="{BB962C8B-B14F-4D97-AF65-F5344CB8AC3E}">
        <p14:creationId xmlns:p14="http://schemas.microsoft.com/office/powerpoint/2010/main" val="585816672"/>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Lõpuslaid EK">
    <p:bg>
      <p:bgPr>
        <a:solidFill>
          <a:schemeClr val="tx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76D019-C695-F74D-92AE-4704E91FE41E}"/>
              </a:ext>
            </a:extLst>
          </p:cNvPr>
          <p:cNvSpPr/>
          <p:nvPr userDrawn="1"/>
        </p:nvSpPr>
        <p:spPr>
          <a:xfrm flipH="1">
            <a:off x="0" y="0"/>
            <a:ext cx="8688388" cy="6858000"/>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Rectangle 6">
            <a:extLst>
              <a:ext uri="{FF2B5EF4-FFF2-40B4-BE49-F238E27FC236}">
                <a16:creationId xmlns:a16="http://schemas.microsoft.com/office/drawing/2014/main" id="{60F180B7-6E07-A341-90F9-293D823A9CD9}"/>
              </a:ext>
            </a:extLst>
          </p:cNvPr>
          <p:cNvSpPr/>
          <p:nvPr userDrawn="1"/>
        </p:nvSpPr>
        <p:spPr>
          <a:xfrm flipH="1">
            <a:off x="8688388" y="0"/>
            <a:ext cx="350361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A6F41ADB-5677-AA47-8C20-83B7B9EC9B57}"/>
              </a:ext>
            </a:extLst>
          </p:cNvPr>
          <p:cNvSpPr>
            <a:spLocks noGrp="1"/>
          </p:cNvSpPr>
          <p:nvPr>
            <p:ph type="ctrTitle" hasCustomPrompt="1"/>
          </p:nvPr>
        </p:nvSpPr>
        <p:spPr>
          <a:xfrm>
            <a:off x="858836" y="863601"/>
            <a:ext cx="6970715" cy="2657812"/>
          </a:xfrm>
        </p:spPr>
        <p:txBody>
          <a:bodyPr wrap="square" anchor="b">
            <a:normAutofit/>
          </a:bodyPr>
          <a:lstStyle>
            <a:lvl1pPr algn="l">
              <a:defRPr sz="3200">
                <a:solidFill>
                  <a:schemeClr val="bg1"/>
                </a:solidFill>
              </a:defRPr>
            </a:lvl1pPr>
          </a:lstStyle>
          <a:p>
            <a:r>
              <a:rPr lang="en-US"/>
              <a:t>Tänusõnad</a:t>
            </a:r>
          </a:p>
        </p:txBody>
      </p:sp>
      <p:sp>
        <p:nvSpPr>
          <p:cNvPr id="3" name="Subtitle 2">
            <a:extLst>
              <a:ext uri="{FF2B5EF4-FFF2-40B4-BE49-F238E27FC236}">
                <a16:creationId xmlns:a16="http://schemas.microsoft.com/office/drawing/2014/main" id="{38A77FD1-568B-2D4D-BE24-4B83B328B2A1}"/>
              </a:ext>
            </a:extLst>
          </p:cNvPr>
          <p:cNvSpPr>
            <a:spLocks noGrp="1"/>
          </p:cNvSpPr>
          <p:nvPr>
            <p:ph type="subTitle" idx="1" hasCustomPrompt="1"/>
          </p:nvPr>
        </p:nvSpPr>
        <p:spPr>
          <a:xfrm>
            <a:off x="858836" y="4685490"/>
            <a:ext cx="6970715" cy="1399702"/>
          </a:xfrm>
        </p:spPr>
        <p:txBody>
          <a:bodyPr anchor="t"/>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Nimi</a:t>
            </a:r>
          </a:p>
        </p:txBody>
      </p:sp>
      <p:sp>
        <p:nvSpPr>
          <p:cNvPr id="8" name="Text Placeholder 8">
            <a:extLst>
              <a:ext uri="{FF2B5EF4-FFF2-40B4-BE49-F238E27FC236}">
                <a16:creationId xmlns:a16="http://schemas.microsoft.com/office/drawing/2014/main" id="{03153532-DC5B-9146-B119-0D5D6E04121C}"/>
              </a:ext>
            </a:extLst>
          </p:cNvPr>
          <p:cNvSpPr>
            <a:spLocks noGrp="1"/>
          </p:cNvSpPr>
          <p:nvPr>
            <p:ph type="body" sz="quarter" idx="10" hasCustomPrompt="1"/>
          </p:nvPr>
        </p:nvSpPr>
        <p:spPr>
          <a:xfrm>
            <a:off x="858835" y="5232400"/>
            <a:ext cx="6970715" cy="810181"/>
          </a:xfrm>
        </p:spPr>
        <p:txBody>
          <a:bodyPr anchor="b">
            <a:normAutofit/>
          </a:bodyPr>
          <a:lstStyle>
            <a:lvl1pPr marL="0" indent="0">
              <a:buNone/>
              <a:defRPr sz="1800" baseline="0">
                <a:solidFill>
                  <a:schemeClr val="bg1"/>
                </a:solidFill>
              </a:defRPr>
            </a:lvl1pPr>
            <a:lvl2pPr marL="252000" indent="0">
              <a:buNone/>
              <a:defRPr>
                <a:solidFill>
                  <a:schemeClr val="bg1"/>
                </a:solidFill>
              </a:defRPr>
            </a:lvl2pPr>
            <a:lvl3pPr marL="504000" indent="0">
              <a:buNone/>
              <a:defRPr>
                <a:solidFill>
                  <a:schemeClr val="bg1"/>
                </a:solidFill>
              </a:defRPr>
            </a:lvl3pPr>
            <a:lvl4pPr marL="756000" indent="0">
              <a:buNone/>
              <a:defRPr>
                <a:solidFill>
                  <a:schemeClr val="bg1"/>
                </a:solidFill>
              </a:defRPr>
            </a:lvl4pPr>
            <a:lvl5pPr marL="1008000" indent="0">
              <a:buNone/>
              <a:defRPr>
                <a:solidFill>
                  <a:schemeClr val="bg1"/>
                </a:solidFill>
              </a:defRPr>
            </a:lvl5pPr>
          </a:lstStyle>
          <a:p>
            <a:pPr lvl="0"/>
            <a:r>
              <a:rPr lang="en-US"/>
              <a:t>Kontaktandmed (kui tarvis)</a:t>
            </a:r>
          </a:p>
        </p:txBody>
      </p:sp>
      <p:pic>
        <p:nvPicPr>
          <p:cNvPr id="9" name="Picture 9">
            <a:extLst>
              <a:ext uri="{FF2B5EF4-FFF2-40B4-BE49-F238E27FC236}">
                <a16:creationId xmlns:a16="http://schemas.microsoft.com/office/drawing/2014/main" id="{3D0496BF-0EDF-DD43-8B33-224E8549730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271533" y="3150919"/>
            <a:ext cx="1604056" cy="559847"/>
          </a:xfrm>
          <a:prstGeom prst="rect">
            <a:avLst/>
          </a:prstGeom>
        </p:spPr>
      </p:pic>
      <p:pic>
        <p:nvPicPr>
          <p:cNvPr id="10" name="Picture 9" descr="A picture containing shape&#10;&#10;Description automatically generated">
            <a:extLst>
              <a:ext uri="{FF2B5EF4-FFF2-40B4-BE49-F238E27FC236}">
                <a16:creationId xmlns:a16="http://schemas.microsoft.com/office/drawing/2014/main" id="{50614AC8-6DC7-475E-802B-1167374B360E}"/>
              </a:ext>
            </a:extLst>
          </p:cNvPr>
          <p:cNvPicPr>
            <a:picLocks noChangeAspect="1"/>
          </p:cNvPicPr>
          <p:nvPr userDrawn="1"/>
        </p:nvPicPr>
        <p:blipFill>
          <a:blip r:embed="rId4"/>
          <a:stretch>
            <a:fillRect/>
          </a:stretch>
        </p:blipFill>
        <p:spPr>
          <a:xfrm>
            <a:off x="9271534" y="857947"/>
            <a:ext cx="1608288" cy="848385"/>
          </a:xfrm>
          <a:prstGeom prst="rect">
            <a:avLst/>
          </a:prstGeom>
        </p:spPr>
      </p:pic>
      <p:pic>
        <p:nvPicPr>
          <p:cNvPr id="12" name="Picture 11" descr="Graphical user interface, text&#10;&#10;Description automatically generated">
            <a:extLst>
              <a:ext uri="{FF2B5EF4-FFF2-40B4-BE49-F238E27FC236}">
                <a16:creationId xmlns:a16="http://schemas.microsoft.com/office/drawing/2014/main" id="{4B1DF3C9-B751-43F8-B5E8-A4AFC49F14E2}"/>
              </a:ext>
            </a:extLst>
          </p:cNvPr>
          <p:cNvPicPr>
            <a:picLocks noChangeAspect="1"/>
          </p:cNvPicPr>
          <p:nvPr userDrawn="1"/>
        </p:nvPicPr>
        <p:blipFill>
          <a:blip r:embed="rId5"/>
          <a:stretch>
            <a:fillRect/>
          </a:stretch>
        </p:blipFill>
        <p:spPr>
          <a:xfrm>
            <a:off x="9013080" y="2004433"/>
            <a:ext cx="2120963" cy="848385"/>
          </a:xfrm>
          <a:prstGeom prst="rect">
            <a:avLst/>
          </a:prstGeom>
        </p:spPr>
      </p:pic>
    </p:spTree>
    <p:extLst>
      <p:ext uri="{BB962C8B-B14F-4D97-AF65-F5344CB8AC3E}">
        <p14:creationId xmlns:p14="http://schemas.microsoft.com/office/powerpoint/2010/main" val="3379132678"/>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
                                        <p:tgtEl>
                                          <p:spTgt spid="2"/>
                                        </p:tgtEl>
                                      </p:cBhvr>
                                    </p:animEffect>
                                  </p:childTnLst>
                                </p:cTn>
                              </p:par>
                            </p:childTnLst>
                          </p:cTn>
                        </p:par>
                        <p:par>
                          <p:cTn id="8" fill="hold">
                            <p:stCondLst>
                              <p:cond delay="2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
                                        <p:tgtEl>
                                          <p:spTgt spid="3">
                                            <p:txEl>
                                              <p:pRg st="0" end="0"/>
                                            </p:txEl>
                                          </p:spTgt>
                                        </p:tgtEl>
                                      </p:cBhvr>
                                    </p:animEffect>
                                  </p:childTnLst>
                                </p:cTn>
                              </p:par>
                            </p:childTnLst>
                          </p:cTn>
                        </p:par>
                        <p:par>
                          <p:cTn id="12" fill="hold">
                            <p:stCondLst>
                              <p:cond delay="400"/>
                            </p:stCondLst>
                            <p:childTnLst>
                              <p:par>
                                <p:cTn id="13" presetID="10" presetClass="entr" presetSubtype="0" fill="hold" grpId="0" nodeType="after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fade">
                                      <p:cBhvr>
                                        <p:cTn id="15" dur="2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
                        <p:tgtEl>
                          <p:spTgt spid="3"/>
                        </p:tgtEl>
                      </p:cBhvr>
                    </p:animEffect>
                  </p:childTnLst>
                </p:cTn>
              </p:par>
            </p:tnLst>
          </p:tmpl>
        </p:tmplLst>
      </p:bldP>
      <p:bldP spid="8" grpId="0" build="p">
        <p:tmplLst>
          <p:tmpl lvl="1">
            <p:tnLst>
              <p:par>
                <p:cTn presetID="10" presetClass="entr" presetSubtype="0" fill="hold" nodeType="after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200"/>
                        <p:tgtEl>
                          <p:spTgt spid="8"/>
                        </p:tgtEl>
                      </p:cBhvr>
                    </p:animEffect>
                  </p:childTnLst>
                </p:cTn>
              </p:par>
            </p:tnLst>
          </p:tmpl>
        </p:tmplLst>
      </p:bldP>
    </p:bld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1FFB8F-4940-D74C-9A1E-94EBC6424DAE}"/>
              </a:ext>
            </a:extLst>
          </p:cNvPr>
          <p:cNvSpPr>
            <a:spLocks noGrp="1"/>
          </p:cNvSpPr>
          <p:nvPr>
            <p:ph type="title"/>
          </p:nvPr>
        </p:nvSpPr>
        <p:spPr>
          <a:xfrm>
            <a:off x="866775" y="864000"/>
            <a:ext cx="10464613" cy="826688"/>
          </a:xfrm>
          <a:prstGeom prst="rect">
            <a:avLst/>
          </a:prstGeom>
        </p:spPr>
        <p:txBody>
          <a:bodyPr vert="horz" lIns="0" tIns="0" rIns="0" bIns="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1AB9023E-E065-8A4D-98CE-229C5D7A91EF}"/>
              </a:ext>
            </a:extLst>
          </p:cNvPr>
          <p:cNvSpPr>
            <a:spLocks noGrp="1"/>
          </p:cNvSpPr>
          <p:nvPr>
            <p:ph type="body" idx="1"/>
          </p:nvPr>
        </p:nvSpPr>
        <p:spPr>
          <a:xfrm>
            <a:off x="866775" y="1825625"/>
            <a:ext cx="10464613" cy="4159250"/>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E109B7-9902-4943-8D4A-32E51259E340}"/>
              </a:ext>
            </a:extLst>
          </p:cNvPr>
          <p:cNvSpPr>
            <a:spLocks noGrp="1"/>
          </p:cNvSpPr>
          <p:nvPr>
            <p:ph type="dt" sz="half" idx="2"/>
          </p:nvPr>
        </p:nvSpPr>
        <p:spPr>
          <a:xfrm>
            <a:off x="6096000" y="6233801"/>
            <a:ext cx="2592388" cy="365125"/>
          </a:xfrm>
          <a:prstGeom prst="rect">
            <a:avLst/>
          </a:prstGeom>
        </p:spPr>
        <p:txBody>
          <a:bodyPr vert="horz" lIns="0" tIns="0" rIns="0" bIns="0" rtlCol="0" anchor="ctr"/>
          <a:lstStyle>
            <a:lvl1pPr algn="r">
              <a:defRPr sz="1000">
                <a:solidFill>
                  <a:schemeClr val="tx2"/>
                </a:solidFill>
                <a:latin typeface="+mn-lt"/>
              </a:defRPr>
            </a:lvl1pPr>
          </a:lstStyle>
          <a:p>
            <a:fld id="{4B136744-49DB-470E-943B-C9D340B9ED41}" type="datetime1">
              <a:rPr lang="en-US" smtClean="0"/>
              <a:t>5/6/2021</a:t>
            </a:fld>
            <a:endParaRPr lang="en-US"/>
          </a:p>
        </p:txBody>
      </p:sp>
      <p:sp>
        <p:nvSpPr>
          <p:cNvPr id="5" name="Footer Placeholder 4">
            <a:extLst>
              <a:ext uri="{FF2B5EF4-FFF2-40B4-BE49-F238E27FC236}">
                <a16:creationId xmlns:a16="http://schemas.microsoft.com/office/drawing/2014/main" id="{A44F26EA-5C7E-1E4F-A0AF-144B6707F3AF}"/>
              </a:ext>
            </a:extLst>
          </p:cNvPr>
          <p:cNvSpPr>
            <a:spLocks noGrp="1"/>
          </p:cNvSpPr>
          <p:nvPr>
            <p:ph type="ftr" sz="quarter" idx="3"/>
          </p:nvPr>
        </p:nvSpPr>
        <p:spPr>
          <a:xfrm>
            <a:off x="470849" y="6233801"/>
            <a:ext cx="4989142" cy="365125"/>
          </a:xfrm>
          <a:prstGeom prst="rect">
            <a:avLst/>
          </a:prstGeom>
        </p:spPr>
        <p:txBody>
          <a:bodyPr vert="horz" lIns="0" tIns="0" rIns="0" bIns="0" rtlCol="0" anchor="ctr"/>
          <a:lstStyle>
            <a:lvl1pPr algn="l">
              <a:defRPr sz="1000">
                <a:solidFill>
                  <a:schemeClr val="tx2"/>
                </a:solidFill>
                <a:latin typeface="+mn-lt"/>
              </a:defRPr>
            </a:lvl1pPr>
          </a:lstStyle>
          <a:p>
            <a:r>
              <a:rPr lang="en-US"/>
              <a:t>Pealkiri</a:t>
            </a:r>
          </a:p>
        </p:txBody>
      </p:sp>
      <p:sp>
        <p:nvSpPr>
          <p:cNvPr id="6" name="Slide Number Placeholder 5">
            <a:extLst>
              <a:ext uri="{FF2B5EF4-FFF2-40B4-BE49-F238E27FC236}">
                <a16:creationId xmlns:a16="http://schemas.microsoft.com/office/drawing/2014/main" id="{982EF086-8065-E140-B2DA-06011AE4A7FA}"/>
              </a:ext>
            </a:extLst>
          </p:cNvPr>
          <p:cNvSpPr>
            <a:spLocks noGrp="1"/>
          </p:cNvSpPr>
          <p:nvPr>
            <p:ph type="sldNum" sz="quarter" idx="4"/>
          </p:nvPr>
        </p:nvSpPr>
        <p:spPr>
          <a:xfrm>
            <a:off x="8688387" y="6233801"/>
            <a:ext cx="2680339" cy="365125"/>
          </a:xfrm>
          <a:prstGeom prst="rect">
            <a:avLst/>
          </a:prstGeom>
        </p:spPr>
        <p:txBody>
          <a:bodyPr vert="horz" lIns="0" tIns="0" rIns="0" bIns="0" rtlCol="0" anchor="ctr"/>
          <a:lstStyle>
            <a:lvl1pPr algn="r">
              <a:defRPr sz="1000">
                <a:solidFill>
                  <a:schemeClr val="tx2"/>
                </a:solidFill>
                <a:latin typeface="+mn-lt"/>
              </a:defRPr>
            </a:lvl1pPr>
          </a:lstStyle>
          <a:p>
            <a:fld id="{27A8C4F1-A6E5-8F45-93C6-EBCF9761B6BC}" type="slidenum">
              <a:rPr lang="en-US"/>
              <a:pPr/>
              <a:t>‹#›</a:t>
            </a:fld>
            <a:endParaRPr lang="en-US"/>
          </a:p>
        </p:txBody>
      </p:sp>
    </p:spTree>
    <p:extLst>
      <p:ext uri="{BB962C8B-B14F-4D97-AF65-F5344CB8AC3E}">
        <p14:creationId xmlns:p14="http://schemas.microsoft.com/office/powerpoint/2010/main" val="32785452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Lst>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800"/>
        </a:spcBef>
        <a:buClr>
          <a:schemeClr val="tx2"/>
        </a:buClr>
        <a:buFont typeface="Arial" panose="020B0604020202020204" pitchFamily="34" charset="0"/>
        <a:buNone/>
        <a:defRPr sz="2400" kern="1200">
          <a:solidFill>
            <a:schemeClr val="tx1"/>
          </a:solidFill>
          <a:latin typeface="+mn-lt"/>
          <a:ea typeface="+mn-ea"/>
          <a:cs typeface="+mn-cs"/>
        </a:defRPr>
      </a:lvl1pPr>
      <a:lvl2pPr marL="252000" indent="0" algn="l" defTabSz="914400" rtl="0" eaLnBrk="1" latinLnBrk="0" hangingPunct="1">
        <a:lnSpc>
          <a:spcPct val="100000"/>
        </a:lnSpc>
        <a:spcBef>
          <a:spcPts val="800"/>
        </a:spcBef>
        <a:buClr>
          <a:schemeClr val="tx2"/>
        </a:buClr>
        <a:buFont typeface="Arial" panose="020B0604020202020204" pitchFamily="34" charset="0"/>
        <a:buNone/>
        <a:defRPr sz="1800" kern="1200">
          <a:solidFill>
            <a:schemeClr val="tx1"/>
          </a:solidFill>
          <a:latin typeface="+mn-lt"/>
          <a:ea typeface="+mn-ea"/>
          <a:cs typeface="+mn-cs"/>
        </a:defRPr>
      </a:lvl2pPr>
      <a:lvl3pPr marL="504000" indent="0" algn="l" defTabSz="914400" rtl="0" eaLnBrk="1" latinLnBrk="0" hangingPunct="1">
        <a:lnSpc>
          <a:spcPct val="100000"/>
        </a:lnSpc>
        <a:spcBef>
          <a:spcPts val="800"/>
        </a:spcBef>
        <a:buClr>
          <a:schemeClr val="tx2"/>
        </a:buClr>
        <a:buFont typeface="Arial" panose="020B0604020202020204" pitchFamily="34" charset="0"/>
        <a:buNone/>
        <a:defRPr sz="1800" kern="1200">
          <a:solidFill>
            <a:schemeClr val="tx1"/>
          </a:solidFill>
          <a:latin typeface="+mn-lt"/>
          <a:ea typeface="+mn-ea"/>
          <a:cs typeface="+mn-cs"/>
        </a:defRPr>
      </a:lvl3pPr>
      <a:lvl4pPr marL="756000" indent="0" algn="l" defTabSz="914400" rtl="0" eaLnBrk="1" latinLnBrk="0" hangingPunct="1">
        <a:lnSpc>
          <a:spcPct val="100000"/>
        </a:lnSpc>
        <a:spcBef>
          <a:spcPts val="800"/>
        </a:spcBef>
        <a:buClr>
          <a:schemeClr val="tx2"/>
        </a:buClr>
        <a:buFont typeface="Arial" panose="020B0604020202020204" pitchFamily="34" charset="0"/>
        <a:buNone/>
        <a:defRPr sz="1800" kern="1200">
          <a:solidFill>
            <a:schemeClr val="tx1"/>
          </a:solidFill>
          <a:latin typeface="+mn-lt"/>
          <a:ea typeface="+mn-ea"/>
          <a:cs typeface="+mn-cs"/>
        </a:defRPr>
      </a:lvl4pPr>
      <a:lvl5pPr marL="1008000" indent="0" algn="l" defTabSz="914400" rtl="0" eaLnBrk="1" latinLnBrk="0" hangingPunct="1">
        <a:lnSpc>
          <a:spcPct val="100000"/>
        </a:lnSpc>
        <a:spcBef>
          <a:spcPts val="800"/>
        </a:spcBef>
        <a:buClr>
          <a:schemeClr val="tx2"/>
        </a:buClr>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546">
          <p15:clr>
            <a:srgbClr val="F26B43"/>
          </p15:clr>
        </p15:guide>
        <p15:guide id="3" pos="7139">
          <p15:clr>
            <a:srgbClr val="F26B43"/>
          </p15:clr>
        </p15:guide>
        <p15:guide id="4" orient="horz" pos="2160">
          <p15:clr>
            <a:srgbClr val="F26B43"/>
          </p15:clr>
        </p15:guide>
        <p15:guide id="5" orient="horz" pos="544">
          <p15:clr>
            <a:srgbClr val="F26B43"/>
          </p15:clr>
        </p15:guide>
        <p15:guide id="6" orient="horz" pos="3770">
          <p15:clr>
            <a:srgbClr val="F26B43"/>
          </p15:clr>
        </p15:guide>
        <p15:guide id="7" pos="2207">
          <p15:clr>
            <a:srgbClr val="F26B43"/>
          </p15:clr>
        </p15:guide>
        <p15:guide id="8" pos="5473">
          <p15:clr>
            <a:srgbClr val="F26B43"/>
          </p15:clr>
        </p15:guide>
        <p15:guide id="9" orient="horz" pos="2976">
          <p15:clr>
            <a:srgbClr val="F26B43"/>
          </p15:clr>
        </p15:guide>
        <p15:guide id="10" orient="horz" pos="1366">
          <p15:clr>
            <a:srgbClr val="F26B43"/>
          </p15:clr>
        </p15:guide>
        <p15:guide id="11" pos="583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mailto:reelika.pirk@hm.ee" TargetMode="External"/><Relationship Id="rId2" Type="http://schemas.openxmlformats.org/officeDocument/2006/relationships/hyperlink" Target="mailto:maarja@ibs.ee" TargetMode="External"/><Relationship Id="rId1" Type="http://schemas.openxmlformats.org/officeDocument/2006/relationships/slideLayout" Target="../slideLayouts/slideLayout5.xml"/><Relationship Id="rId4" Type="http://schemas.openxmlformats.org/officeDocument/2006/relationships/hyperlink" Target="http://www.ibs.ee/publikatsioonid/noortetorjutuskaasat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62988B-6A20-344A-B5A6-ED2B5D010F59}"/>
              </a:ext>
            </a:extLst>
          </p:cNvPr>
          <p:cNvSpPr>
            <a:spLocks noGrp="1"/>
          </p:cNvSpPr>
          <p:nvPr>
            <p:ph type="ctrTitle"/>
          </p:nvPr>
        </p:nvSpPr>
        <p:spPr>
          <a:xfrm>
            <a:off x="858836" y="1632029"/>
            <a:ext cx="6970715" cy="2478057"/>
          </a:xfrm>
        </p:spPr>
        <p:txBody>
          <a:bodyPr>
            <a:noAutofit/>
          </a:bodyPr>
          <a:lstStyle/>
          <a:p>
            <a:r>
              <a:rPr lang="et-EE" sz="3200" dirty="0"/>
              <a:t>Avatud noorsootöö, huvihariduse ja huvitegevuse võimalused noorte, eelkõige tõrjutusriskis noorte, sotsiaalse kaasatuse suurendamiseks ning vajadused nende võimaluste arendamiseks</a:t>
            </a:r>
            <a:endParaRPr lang="en-US" sz="3200" dirty="0"/>
          </a:p>
        </p:txBody>
      </p:sp>
      <p:sp>
        <p:nvSpPr>
          <p:cNvPr id="5" name="Subtitle 4">
            <a:extLst>
              <a:ext uri="{FF2B5EF4-FFF2-40B4-BE49-F238E27FC236}">
                <a16:creationId xmlns:a16="http://schemas.microsoft.com/office/drawing/2014/main" id="{0D6301B0-A5C0-A447-B30B-CD9C3C2CF902}"/>
              </a:ext>
            </a:extLst>
          </p:cNvPr>
          <p:cNvSpPr>
            <a:spLocks noGrp="1"/>
          </p:cNvSpPr>
          <p:nvPr>
            <p:ph type="subTitle" idx="1"/>
          </p:nvPr>
        </p:nvSpPr>
        <p:spPr>
          <a:xfrm>
            <a:off x="858834" y="3856728"/>
            <a:ext cx="6970715" cy="1369243"/>
          </a:xfrm>
        </p:spPr>
        <p:txBody>
          <a:bodyPr/>
          <a:lstStyle/>
          <a:p>
            <a:r>
              <a:rPr lang="et-EE" dirty="0"/>
              <a:t>Lühiülevaade uuringust ja selle tulemustest</a:t>
            </a:r>
            <a:endParaRPr lang="en-US" dirty="0"/>
          </a:p>
        </p:txBody>
      </p:sp>
      <p:sp>
        <p:nvSpPr>
          <p:cNvPr id="6" name="Text Placeholder 5">
            <a:extLst>
              <a:ext uri="{FF2B5EF4-FFF2-40B4-BE49-F238E27FC236}">
                <a16:creationId xmlns:a16="http://schemas.microsoft.com/office/drawing/2014/main" id="{0D324DBD-BDFB-A841-8A57-42C7EA57E28D}"/>
              </a:ext>
            </a:extLst>
          </p:cNvPr>
          <p:cNvSpPr>
            <a:spLocks noGrp="1"/>
          </p:cNvSpPr>
          <p:nvPr>
            <p:ph type="body" sz="quarter" idx="10"/>
          </p:nvPr>
        </p:nvSpPr>
        <p:spPr/>
        <p:txBody>
          <a:bodyPr/>
          <a:lstStyle/>
          <a:p>
            <a:r>
              <a:rPr lang="et-EE" dirty="0"/>
              <a:t>Maarja Käger ja Kats Kivistik, Balti Uuringute Instituut</a:t>
            </a:r>
            <a:endParaRPr lang="en-US" dirty="0"/>
          </a:p>
        </p:txBody>
      </p:sp>
    </p:spTree>
    <p:extLst>
      <p:ext uri="{BB962C8B-B14F-4D97-AF65-F5344CB8AC3E}">
        <p14:creationId xmlns:p14="http://schemas.microsoft.com/office/powerpoint/2010/main" val="4150525416"/>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599EAF-FC99-4FF0-A5A4-BF1BAB5D6FAF}"/>
              </a:ext>
            </a:extLst>
          </p:cNvPr>
          <p:cNvSpPr>
            <a:spLocks noGrp="1"/>
          </p:cNvSpPr>
          <p:nvPr>
            <p:ph idx="1"/>
          </p:nvPr>
        </p:nvSpPr>
        <p:spPr>
          <a:xfrm>
            <a:off x="866775" y="1441938"/>
            <a:ext cx="10464613" cy="5172222"/>
          </a:xfrm>
        </p:spPr>
        <p:txBody>
          <a:bodyPr>
            <a:normAutofit/>
          </a:bodyPr>
          <a:lstStyle/>
          <a:p>
            <a:r>
              <a:rPr lang="fi-FI" sz="2400" b="1" i="0" u="none" strike="noStrike" baseline="0" dirty="0" err="1"/>
              <a:t>Noorsootöötajate</a:t>
            </a:r>
            <a:r>
              <a:rPr lang="fi-FI" sz="2400" b="1" i="0" u="none" strike="noStrike" baseline="0" dirty="0"/>
              <a:t> </a:t>
            </a:r>
            <a:r>
              <a:rPr lang="fi-FI" sz="2400" b="1" i="0" u="none" strike="noStrike" baseline="0" dirty="0" err="1"/>
              <a:t>enesetäiendamine</a:t>
            </a:r>
            <a:r>
              <a:rPr lang="fi-FI" sz="2400" b="1" i="0" u="none" strike="noStrike" baseline="0" dirty="0"/>
              <a:t> ja</a:t>
            </a:r>
            <a:r>
              <a:rPr lang="et-EE" sz="2400" b="1" i="0" u="none" strike="noStrike" baseline="0" dirty="0"/>
              <a:t> </a:t>
            </a:r>
            <a:r>
              <a:rPr lang="fi-FI" sz="2400" b="1" i="0" u="none" strike="noStrike" baseline="0" dirty="0" err="1"/>
              <a:t>omavaheline</a:t>
            </a:r>
            <a:r>
              <a:rPr lang="fi-FI" sz="2400" b="1" i="0" u="none" strike="noStrike" baseline="0" dirty="0"/>
              <a:t> </a:t>
            </a:r>
            <a:r>
              <a:rPr lang="fi-FI" sz="2400" b="1" i="0" u="none" strike="noStrike" baseline="0" dirty="0" err="1"/>
              <a:t>kogemuse</a:t>
            </a:r>
            <a:r>
              <a:rPr lang="fi-FI" sz="2400" b="1" i="0" u="none" strike="noStrike" baseline="0" dirty="0"/>
              <a:t> </a:t>
            </a:r>
            <a:r>
              <a:rPr lang="fi-FI" sz="2400" b="1" i="0" u="none" strike="noStrike" baseline="0" dirty="0" err="1"/>
              <a:t>jagamine</a:t>
            </a:r>
            <a:endParaRPr lang="et-EE" sz="2400" b="1" i="0" u="none" strike="noStrike" baseline="0" dirty="0"/>
          </a:p>
          <a:p>
            <a:pPr marL="342900" indent="-342900">
              <a:buFont typeface="Arial" panose="020B0604020202020204" pitchFamily="34" charset="0"/>
              <a:buChar char="•"/>
            </a:pPr>
            <a:r>
              <a:rPr lang="et-EE" sz="2400" b="0" i="0" u="none" strike="noStrike" baseline="0" dirty="0" err="1"/>
              <a:t>Ol</a:t>
            </a:r>
            <a:r>
              <a:rPr lang="en-US" sz="2400" b="0" i="0" u="none" strike="noStrike" baseline="0" dirty="0"/>
              <a:t>la</a:t>
            </a:r>
            <a:r>
              <a:rPr lang="et-EE" sz="2400" b="0" i="0" u="none" strike="noStrike" baseline="0" dirty="0"/>
              <a:t> järjepidevalt kursis noorte huvide ja vajadustega ning tõenduspõhiste noorsootöös kasutatavate meetoditega</a:t>
            </a:r>
          </a:p>
          <a:p>
            <a:pPr marL="342900" indent="-342900">
              <a:buFont typeface="Arial" panose="020B0604020202020204" pitchFamily="34" charset="0"/>
              <a:buChar char="•"/>
            </a:pPr>
            <a:r>
              <a:rPr lang="et-EE" sz="2400" b="0" i="0" u="none" strike="noStrike" baseline="0" dirty="0"/>
              <a:t>Koolituste ja teooria kõrval tuleb pöörata suurt rõhku praktikale, sh vaatlusele, töövarjutamisele, teistes noorsootöö asutustes lühiaegsele töötamisele / praktiseerimisele, mentorlusele vms</a:t>
            </a:r>
          </a:p>
          <a:p>
            <a:pPr marL="342900" indent="-342900">
              <a:buFont typeface="Arial" panose="020B0604020202020204" pitchFamily="34" charset="0"/>
              <a:buChar char="•"/>
            </a:pPr>
            <a:r>
              <a:rPr lang="et-EE" sz="2400" b="0" i="0" u="none" strike="noStrike" baseline="0" dirty="0"/>
              <a:t>Kogemuste vahetamine ja erinevate võimaluste ning olukordade nägemine on oluline noorsootöö kvaliteedi tõstmiseks ning arenguks</a:t>
            </a:r>
          </a:p>
        </p:txBody>
      </p:sp>
      <p:sp>
        <p:nvSpPr>
          <p:cNvPr id="3" name="Title 2">
            <a:extLst>
              <a:ext uri="{FF2B5EF4-FFF2-40B4-BE49-F238E27FC236}">
                <a16:creationId xmlns:a16="http://schemas.microsoft.com/office/drawing/2014/main" id="{95D5EF80-255E-4A96-A7D6-9E85B1F906D0}"/>
              </a:ext>
            </a:extLst>
          </p:cNvPr>
          <p:cNvSpPr>
            <a:spLocks noGrp="1"/>
          </p:cNvSpPr>
          <p:nvPr>
            <p:ph type="title"/>
          </p:nvPr>
        </p:nvSpPr>
        <p:spPr>
          <a:xfrm>
            <a:off x="863693" y="408214"/>
            <a:ext cx="10464613" cy="826688"/>
          </a:xfrm>
        </p:spPr>
        <p:txBody>
          <a:bodyPr>
            <a:normAutofit fontScale="90000"/>
          </a:bodyPr>
          <a:lstStyle/>
          <a:p>
            <a:r>
              <a:rPr lang="fi-FI" dirty="0" err="1"/>
              <a:t>Kuidas</a:t>
            </a:r>
            <a:r>
              <a:rPr lang="fi-FI" dirty="0"/>
              <a:t> </a:t>
            </a:r>
            <a:r>
              <a:rPr lang="fi-FI" dirty="0" err="1"/>
              <a:t>saab</a:t>
            </a:r>
            <a:r>
              <a:rPr lang="fi-FI" dirty="0"/>
              <a:t> </a:t>
            </a:r>
            <a:r>
              <a:rPr lang="fi-FI" dirty="0" err="1"/>
              <a:t>noortevaldkonna</a:t>
            </a:r>
            <a:r>
              <a:rPr lang="fi-FI" dirty="0"/>
              <a:t> </a:t>
            </a:r>
            <a:r>
              <a:rPr lang="fi-FI" dirty="0" err="1"/>
              <a:t>töötaja</a:t>
            </a:r>
            <a:r>
              <a:rPr lang="fi-FI" dirty="0"/>
              <a:t> </a:t>
            </a:r>
            <a:r>
              <a:rPr lang="fi-FI" dirty="0" err="1"/>
              <a:t>tõrjutust</a:t>
            </a:r>
            <a:r>
              <a:rPr lang="fi-FI" dirty="0"/>
              <a:t> </a:t>
            </a:r>
            <a:r>
              <a:rPr lang="fi-FI" dirty="0" err="1"/>
              <a:t>vähendada</a:t>
            </a:r>
            <a:r>
              <a:rPr lang="fi-FI" dirty="0"/>
              <a:t> ja </a:t>
            </a:r>
            <a:r>
              <a:rPr lang="fi-FI" dirty="0" err="1"/>
              <a:t>kaasatust</a:t>
            </a:r>
            <a:r>
              <a:rPr lang="et-EE" dirty="0"/>
              <a:t> </a:t>
            </a:r>
            <a:r>
              <a:rPr lang="fi-FI" dirty="0"/>
              <a:t>suurendada?</a:t>
            </a:r>
            <a:r>
              <a:rPr lang="et-EE" dirty="0"/>
              <a:t> (V)</a:t>
            </a:r>
          </a:p>
        </p:txBody>
      </p:sp>
    </p:spTree>
    <p:extLst>
      <p:ext uri="{BB962C8B-B14F-4D97-AF65-F5344CB8AC3E}">
        <p14:creationId xmlns:p14="http://schemas.microsoft.com/office/powerpoint/2010/main" val="234338983"/>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CF905A2-9591-0C4C-9D3B-1A7BA1F2EDD5}"/>
              </a:ext>
            </a:extLst>
          </p:cNvPr>
          <p:cNvSpPr>
            <a:spLocks noGrp="1"/>
          </p:cNvSpPr>
          <p:nvPr>
            <p:ph type="subTitle" idx="1"/>
          </p:nvPr>
        </p:nvSpPr>
        <p:spPr>
          <a:xfrm>
            <a:off x="858836" y="3643952"/>
            <a:ext cx="6970715" cy="2441240"/>
          </a:xfrm>
        </p:spPr>
        <p:txBody>
          <a:bodyPr>
            <a:normAutofit lnSpcReduction="10000"/>
          </a:bodyPr>
          <a:lstStyle/>
          <a:p>
            <a:pPr>
              <a:spcBef>
                <a:spcPts val="0"/>
              </a:spcBef>
            </a:pPr>
            <a:endParaRPr lang="et-EE" sz="1800" b="1" dirty="0"/>
          </a:p>
          <a:p>
            <a:pPr>
              <a:spcBef>
                <a:spcPts val="0"/>
              </a:spcBef>
            </a:pPr>
            <a:r>
              <a:rPr lang="et-EE" sz="1800" b="1" dirty="0"/>
              <a:t>Kontaktid:</a:t>
            </a:r>
          </a:p>
          <a:p>
            <a:pPr>
              <a:spcBef>
                <a:spcPts val="0"/>
              </a:spcBef>
            </a:pPr>
            <a:endParaRPr lang="et-EE" sz="1800" b="1" dirty="0"/>
          </a:p>
          <a:p>
            <a:pPr>
              <a:spcBef>
                <a:spcPts val="0"/>
              </a:spcBef>
            </a:pPr>
            <a:r>
              <a:rPr lang="fi-FI" sz="1800" b="1" dirty="0"/>
              <a:t>Maarja Käger</a:t>
            </a:r>
            <a:r>
              <a:rPr lang="et-EE" sz="1800" b="1" dirty="0"/>
              <a:t>			Reelika Pirk</a:t>
            </a:r>
            <a:endParaRPr lang="fi-FI" sz="1800" b="1" dirty="0"/>
          </a:p>
          <a:p>
            <a:pPr>
              <a:spcBef>
                <a:spcPts val="0"/>
              </a:spcBef>
            </a:pPr>
            <a:r>
              <a:rPr lang="fi-FI" sz="1800" dirty="0" err="1"/>
              <a:t>Balti</a:t>
            </a:r>
            <a:r>
              <a:rPr lang="fi-FI" sz="1800" dirty="0"/>
              <a:t> </a:t>
            </a:r>
            <a:r>
              <a:rPr lang="fi-FI" sz="1800" dirty="0" err="1"/>
              <a:t>Uuringute</a:t>
            </a:r>
            <a:r>
              <a:rPr lang="fi-FI" sz="1800" dirty="0"/>
              <a:t> </a:t>
            </a:r>
            <a:r>
              <a:rPr lang="fi-FI" sz="1800" dirty="0" err="1"/>
              <a:t>Instituut</a:t>
            </a:r>
            <a:r>
              <a:rPr lang="et-EE" sz="1800" dirty="0"/>
              <a:t>		Haridus- ja Teadusministeerium</a:t>
            </a:r>
            <a:endParaRPr lang="fi-FI" sz="1800" dirty="0"/>
          </a:p>
          <a:p>
            <a:pPr>
              <a:spcBef>
                <a:spcPts val="0"/>
              </a:spcBef>
            </a:pPr>
            <a:r>
              <a:rPr lang="fi-FI" sz="1800" dirty="0" err="1"/>
              <a:t>Lai</a:t>
            </a:r>
            <a:r>
              <a:rPr lang="fi-FI" sz="1800" dirty="0"/>
              <a:t> 30, 51005 Tartu</a:t>
            </a:r>
            <a:r>
              <a:rPr lang="et-EE" sz="1800" dirty="0"/>
              <a:t>		Tõnismägi 5a, 15192 Tallinn</a:t>
            </a:r>
            <a:endParaRPr lang="fi-FI" sz="1800" dirty="0"/>
          </a:p>
          <a:p>
            <a:pPr>
              <a:spcBef>
                <a:spcPts val="0"/>
              </a:spcBef>
            </a:pPr>
            <a:r>
              <a:rPr lang="fi-FI" sz="1800" dirty="0"/>
              <a:t>5622 6938</a:t>
            </a:r>
            <a:r>
              <a:rPr lang="et-EE" sz="1800" dirty="0"/>
              <a:t>			7350141</a:t>
            </a:r>
            <a:endParaRPr lang="fi-FI" sz="1800" dirty="0"/>
          </a:p>
          <a:p>
            <a:pPr>
              <a:spcBef>
                <a:spcPts val="0"/>
              </a:spcBef>
            </a:pPr>
            <a:r>
              <a:rPr lang="fi-FI" sz="1800" dirty="0">
                <a:hlinkClick r:id="rId2"/>
              </a:rPr>
              <a:t>maarja@ibs.ee</a:t>
            </a:r>
            <a:r>
              <a:rPr lang="et-EE" sz="1800" dirty="0"/>
              <a:t>			</a:t>
            </a:r>
            <a:r>
              <a:rPr lang="et-EE" sz="1800" dirty="0">
                <a:hlinkClick r:id="rId3"/>
              </a:rPr>
              <a:t>reelika.pirk@hm.ee</a:t>
            </a:r>
            <a:r>
              <a:rPr lang="et-EE" sz="1800" dirty="0"/>
              <a:t> </a:t>
            </a:r>
            <a:endParaRPr lang="fi-FI" sz="1800" dirty="0"/>
          </a:p>
          <a:p>
            <a:pPr>
              <a:spcBef>
                <a:spcPts val="0"/>
              </a:spcBef>
            </a:pPr>
            <a:r>
              <a:rPr lang="fi-FI" sz="1800" dirty="0"/>
              <a:t>www.ibs.ee</a:t>
            </a:r>
          </a:p>
          <a:p>
            <a:endParaRPr lang="en-US" sz="1800" dirty="0"/>
          </a:p>
        </p:txBody>
      </p:sp>
      <p:sp>
        <p:nvSpPr>
          <p:cNvPr id="5" name="Subtitle 2">
            <a:extLst>
              <a:ext uri="{FF2B5EF4-FFF2-40B4-BE49-F238E27FC236}">
                <a16:creationId xmlns:a16="http://schemas.microsoft.com/office/drawing/2014/main" id="{1E32D0E8-BE43-43A5-BF78-C415B2856F53}"/>
              </a:ext>
            </a:extLst>
          </p:cNvPr>
          <p:cNvSpPr txBox="1">
            <a:spLocks/>
          </p:cNvSpPr>
          <p:nvPr/>
        </p:nvSpPr>
        <p:spPr>
          <a:xfrm>
            <a:off x="858835" y="987760"/>
            <a:ext cx="6970715" cy="2441240"/>
          </a:xfrm>
          <a:prstGeom prst="rect">
            <a:avLst/>
          </a:prstGeom>
        </p:spPr>
        <p:txBody>
          <a:bodyPr vert="horz" lIns="0" tIns="0" rIns="0" bIns="0" rtlCol="0" anchor="t">
            <a:normAutofit/>
          </a:bodyPr>
          <a:lstStyle>
            <a:lvl1pPr marL="0" indent="0" algn="l" defTabSz="914400" rtl="0" eaLnBrk="1" latinLnBrk="0" hangingPunct="1">
              <a:lnSpc>
                <a:spcPct val="100000"/>
              </a:lnSpc>
              <a:spcBef>
                <a:spcPts val="800"/>
              </a:spcBef>
              <a:buClr>
                <a:schemeClr val="tx2"/>
              </a:buClr>
              <a:buFont typeface="Arial" panose="020B0604020202020204" pitchFamily="34" charset="0"/>
              <a:buNone/>
              <a:defRPr sz="2400" kern="1200">
                <a:solidFill>
                  <a:schemeClr val="bg1"/>
                </a:solidFill>
                <a:latin typeface="+mn-lt"/>
                <a:ea typeface="+mn-ea"/>
                <a:cs typeface="+mn-cs"/>
              </a:defRPr>
            </a:lvl1pPr>
            <a:lvl2pPr marL="457200" indent="0" algn="ctr" defTabSz="914400" rtl="0" eaLnBrk="1" latinLnBrk="0" hangingPunct="1">
              <a:lnSpc>
                <a:spcPct val="100000"/>
              </a:lnSpc>
              <a:spcBef>
                <a:spcPts val="800"/>
              </a:spcBef>
              <a:buClr>
                <a:schemeClr val="tx2"/>
              </a:buClr>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800"/>
              </a:spcBef>
              <a:buClr>
                <a:schemeClr val="tx2"/>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800"/>
              </a:spcBef>
              <a:buClr>
                <a:schemeClr val="tx2"/>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800"/>
              </a:spcBef>
              <a:buClr>
                <a:schemeClr val="tx2"/>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t-EE" sz="1800" b="1" dirty="0"/>
              <a:t>Rohkem infot:</a:t>
            </a:r>
          </a:p>
          <a:p>
            <a:pPr>
              <a:spcBef>
                <a:spcPts val="0"/>
              </a:spcBef>
            </a:pPr>
            <a:endParaRPr lang="et-EE" sz="1800" b="1" dirty="0"/>
          </a:p>
          <a:p>
            <a:pPr>
              <a:spcBef>
                <a:spcPts val="0"/>
              </a:spcBef>
            </a:pPr>
            <a:r>
              <a:rPr lang="et-EE" sz="1800" dirty="0"/>
              <a:t>Käger, Kivistik, Avdonina (2021). Avatud noorsootöö, huvihariduse ja huvitegevuse võimalused noorte, eelkõige tõrjutusriskis noorte, sotsiaalse kaasatuse suurendamiseks ning vajadused nende võimaluste arendamiseks. Lõpparuanne.</a:t>
            </a:r>
          </a:p>
          <a:p>
            <a:pPr>
              <a:spcBef>
                <a:spcPts val="0"/>
              </a:spcBef>
            </a:pPr>
            <a:endParaRPr lang="et-EE" sz="1800" b="1" dirty="0"/>
          </a:p>
          <a:p>
            <a:pPr>
              <a:spcBef>
                <a:spcPts val="0"/>
              </a:spcBef>
            </a:pPr>
            <a:r>
              <a:rPr lang="et-EE" sz="1800" b="1" dirty="0">
                <a:hlinkClick r:id="rId4"/>
              </a:rPr>
              <a:t>www.ibs.ee/publikatsioonid/noortetorjutuskaasatus/</a:t>
            </a:r>
            <a:r>
              <a:rPr lang="et-EE" sz="1800" b="1" dirty="0"/>
              <a:t> </a:t>
            </a:r>
          </a:p>
          <a:p>
            <a:endParaRPr lang="en-US" sz="1800" dirty="0"/>
          </a:p>
        </p:txBody>
      </p:sp>
    </p:spTree>
    <p:extLst>
      <p:ext uri="{BB962C8B-B14F-4D97-AF65-F5344CB8AC3E}">
        <p14:creationId xmlns:p14="http://schemas.microsoft.com/office/powerpoint/2010/main" val="3082835143"/>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BF8F490-B5F2-9242-B943-9CB45282D832}"/>
              </a:ext>
            </a:extLst>
          </p:cNvPr>
          <p:cNvSpPr>
            <a:spLocks noGrp="1"/>
          </p:cNvSpPr>
          <p:nvPr>
            <p:ph idx="1"/>
          </p:nvPr>
        </p:nvSpPr>
        <p:spPr/>
        <p:txBody>
          <a:bodyPr>
            <a:normAutofit fontScale="92500"/>
          </a:bodyPr>
          <a:lstStyle/>
          <a:p>
            <a:pPr marL="342900" indent="-342900">
              <a:buFont typeface="Arial" panose="020B0604020202020204" pitchFamily="34" charset="0"/>
              <a:buChar char="•"/>
            </a:pPr>
            <a:r>
              <a:rPr lang="et-EE" dirty="0"/>
              <a:t>Anda ülevaade avatud noorsootöö ning huvihariduse ja -tegevuse potentsiaalist tõrjutust ennetada ning noori rohkem ja kaasavamalt kaasata </a:t>
            </a:r>
          </a:p>
          <a:p>
            <a:pPr marL="342900" indent="-342900">
              <a:buFont typeface="Arial" panose="020B0604020202020204" pitchFamily="34" charset="0"/>
              <a:buChar char="•"/>
            </a:pPr>
            <a:r>
              <a:rPr lang="et-EE" dirty="0"/>
              <a:t>Analüüsida, mis takistab noorsootöö potentsiaali saavutamist ning millised on arenguvajadused selle paremaks saavutamiseks</a:t>
            </a:r>
          </a:p>
          <a:p>
            <a:pPr marL="342900" indent="-342900">
              <a:buFont typeface="Arial" panose="020B0604020202020204" pitchFamily="34" charset="0"/>
              <a:buChar char="•"/>
            </a:pPr>
            <a:r>
              <a:rPr lang="et-EE" dirty="0"/>
              <a:t>Anda ülevaade noorte (sh tõrjutusriskis noorte) tajutud tõrjutuse dimensioonidest ja põhjustest</a:t>
            </a:r>
          </a:p>
          <a:p>
            <a:pPr marL="342900" indent="-342900">
              <a:buFont typeface="Arial" panose="020B0604020202020204" pitchFamily="34" charset="0"/>
              <a:buChar char="•"/>
            </a:pPr>
            <a:r>
              <a:rPr lang="et-EE" dirty="0"/>
              <a:t>Selgitada välja noorte hinnangud noorsootöös osalemise barjääride, eelistuste ja vajaduste osas sotsiaalse kaasatuse suurendamiseks</a:t>
            </a:r>
          </a:p>
          <a:p>
            <a:pPr marL="342900" indent="-342900">
              <a:buFont typeface="Arial" panose="020B0604020202020204" pitchFamily="34" charset="0"/>
              <a:buChar char="•"/>
            </a:pPr>
            <a:r>
              <a:rPr lang="et-EE" dirty="0"/>
              <a:t>Innustada noorsootöö teenusepakkujaid ja -korraldajaid sotsiaalse kaasatuse, tõrjutusriskis noorte ning tõrjutuse teemadega tegelema, sh senisest mitmekülgsemale sihtrühmale tegevusi pakkuma</a:t>
            </a:r>
          </a:p>
        </p:txBody>
      </p:sp>
      <p:sp>
        <p:nvSpPr>
          <p:cNvPr id="2" name="Title 1">
            <a:extLst>
              <a:ext uri="{FF2B5EF4-FFF2-40B4-BE49-F238E27FC236}">
                <a16:creationId xmlns:a16="http://schemas.microsoft.com/office/drawing/2014/main" id="{F3968C94-C4C5-474D-A9FD-47AF47B165AB}"/>
              </a:ext>
            </a:extLst>
          </p:cNvPr>
          <p:cNvSpPr>
            <a:spLocks noGrp="1"/>
          </p:cNvSpPr>
          <p:nvPr>
            <p:ph type="title"/>
          </p:nvPr>
        </p:nvSpPr>
        <p:spPr/>
        <p:txBody>
          <a:bodyPr/>
          <a:lstStyle/>
          <a:p>
            <a:r>
              <a:rPr lang="et-EE" dirty="0"/>
              <a:t>Uuringu eesmärk</a:t>
            </a:r>
            <a:endParaRPr lang="en-US" dirty="0"/>
          </a:p>
        </p:txBody>
      </p:sp>
    </p:spTree>
    <p:extLst>
      <p:ext uri="{BB962C8B-B14F-4D97-AF65-F5344CB8AC3E}">
        <p14:creationId xmlns:p14="http://schemas.microsoft.com/office/powerpoint/2010/main" val="4147239157"/>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BF8F490-B5F2-9242-B943-9CB45282D832}"/>
              </a:ext>
            </a:extLst>
          </p:cNvPr>
          <p:cNvSpPr>
            <a:spLocks noGrp="1"/>
          </p:cNvSpPr>
          <p:nvPr>
            <p:ph idx="1"/>
          </p:nvPr>
        </p:nvSpPr>
        <p:spPr>
          <a:xfrm>
            <a:off x="866775" y="1307120"/>
            <a:ext cx="10464613" cy="5227030"/>
          </a:xfrm>
        </p:spPr>
        <p:txBody>
          <a:bodyPr>
            <a:normAutofit/>
          </a:bodyPr>
          <a:lstStyle/>
          <a:p>
            <a:pPr marL="285750" indent="-285750">
              <a:buFont typeface="Arial" panose="020B0604020202020204" pitchFamily="34" charset="0"/>
              <a:buChar char="•"/>
            </a:pPr>
            <a:r>
              <a:rPr lang="et-EE" sz="2000" dirty="0">
                <a:effectLst/>
                <a:latin typeface="IBM Plex Sans" panose="020B0503050203000203" pitchFamily="34" charset="-70"/>
                <a:ea typeface="Times New Roman" panose="02020603050405020304" pitchFamily="18" charset="0"/>
                <a:cs typeface="Times New Roman" panose="02020603050405020304" pitchFamily="18" charset="0"/>
              </a:rPr>
              <a:t>Uuringu </a:t>
            </a:r>
            <a:r>
              <a:rPr lang="et-EE" sz="2000" u="sng" dirty="0">
                <a:effectLst/>
                <a:latin typeface="IBM Plex Sans" panose="020B0503050203000203" pitchFamily="34" charset="-70"/>
                <a:ea typeface="Times New Roman" panose="02020603050405020304" pitchFamily="18" charset="0"/>
                <a:cs typeface="Times New Roman" panose="02020603050405020304" pitchFamily="18" charset="0"/>
              </a:rPr>
              <a:t>tulemused ei ole üldistatavad</a:t>
            </a:r>
            <a:r>
              <a:rPr lang="et-EE" sz="2000" dirty="0">
                <a:effectLst/>
                <a:latin typeface="IBM Plex Sans" panose="020B0503050203000203" pitchFamily="34" charset="-70"/>
                <a:ea typeface="Times New Roman" panose="02020603050405020304" pitchFamily="18" charset="0"/>
                <a:cs typeface="Times New Roman" panose="02020603050405020304" pitchFamily="18" charset="0"/>
              </a:rPr>
              <a:t>, eesmärk oli saada paremat aimdust tõrjutuse-kaasatuse olemusest </a:t>
            </a:r>
            <a:r>
              <a:rPr lang="en-US" sz="2000" dirty="0">
                <a:effectLst/>
                <a:latin typeface="IBM Plex Sans" panose="020B0503050203000203" pitchFamily="34" charset="-70"/>
                <a:ea typeface="Times New Roman" panose="02020603050405020304" pitchFamily="18" charset="0"/>
                <a:cs typeface="Times New Roman" panose="02020603050405020304" pitchFamily="18" charset="0"/>
              </a:rPr>
              <a:t>ja </a:t>
            </a:r>
            <a:r>
              <a:rPr lang="en-US" sz="2000" dirty="0" err="1">
                <a:effectLst/>
                <a:latin typeface="IBM Plex Sans" panose="020B0503050203000203" pitchFamily="34" charset="-70"/>
                <a:ea typeface="Times New Roman" panose="02020603050405020304" pitchFamily="18" charset="0"/>
                <a:cs typeface="Times New Roman" panose="02020603050405020304" pitchFamily="18" charset="0"/>
              </a:rPr>
              <a:t>avaldumisest</a:t>
            </a:r>
            <a:r>
              <a:rPr lang="en-US" sz="2000" dirty="0">
                <a:effectLst/>
                <a:latin typeface="IBM Plex Sans" panose="020B0503050203000203" pitchFamily="34" charset="-70"/>
                <a:ea typeface="Times New Roman" panose="02020603050405020304" pitchFamily="18" charset="0"/>
                <a:cs typeface="Times New Roman" panose="02020603050405020304" pitchFamily="18" charset="0"/>
              </a:rPr>
              <a:t> </a:t>
            </a:r>
            <a:r>
              <a:rPr lang="et-EE" sz="2000" dirty="0">
                <a:effectLst/>
                <a:latin typeface="IBM Plex Sans" panose="020B0503050203000203" pitchFamily="34" charset="-70"/>
                <a:ea typeface="Times New Roman" panose="02020603050405020304" pitchFamily="18" charset="0"/>
                <a:cs typeface="Times New Roman" panose="02020603050405020304" pitchFamily="18" charset="0"/>
              </a:rPr>
              <a:t>ning noorsootöö võimalustest</a:t>
            </a:r>
          </a:p>
          <a:p>
            <a:pPr marL="285750" indent="-285750">
              <a:buFont typeface="Arial" panose="020B0604020202020204" pitchFamily="34" charset="0"/>
              <a:buChar char="•"/>
            </a:pPr>
            <a:endParaRPr lang="et-EE" sz="1800" dirty="0">
              <a:effectLst/>
              <a:latin typeface="IBM Plex Sans" panose="020B0503050203000203" pitchFamily="34" charset="-7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t-EE" sz="1800" dirty="0">
              <a:latin typeface="IBM Plex Sans" panose="020B0503050203000203" pitchFamily="34" charset="-7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t-EE" sz="1800" dirty="0">
              <a:effectLst/>
              <a:latin typeface="IBM Plex Sans" panose="020B0503050203000203" pitchFamily="34" charset="-7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t-EE" sz="2000" dirty="0">
                <a:effectLst/>
                <a:latin typeface="IBM Plex Sans" panose="020B0503050203000203" pitchFamily="34" charset="-70"/>
                <a:ea typeface="Times New Roman" panose="02020603050405020304" pitchFamily="18" charset="0"/>
                <a:cs typeface="Times New Roman" panose="02020603050405020304" pitchFamily="18" charset="0"/>
              </a:rPr>
              <a:t>Eksperdid: 2 teoreetik-praktikut, valideerimisseminar 29 osalejaga</a:t>
            </a:r>
          </a:p>
          <a:p>
            <a:pPr marL="285750" indent="-285750">
              <a:buFont typeface="Arial" panose="020B0604020202020204" pitchFamily="34" charset="0"/>
              <a:buChar char="•"/>
            </a:pPr>
            <a:r>
              <a:rPr lang="et-EE" sz="2000" dirty="0">
                <a:effectLst/>
                <a:latin typeface="IBM Plex Sans" panose="020B0503050203000203" pitchFamily="34" charset="-70"/>
                <a:ea typeface="Times New Roman" panose="02020603050405020304" pitchFamily="18" charset="0"/>
                <a:cs typeface="Times New Roman" panose="02020603050405020304" pitchFamily="18" charset="0"/>
              </a:rPr>
              <a:t>Noortega töötajad: </a:t>
            </a:r>
            <a:r>
              <a:rPr lang="et-EE" sz="2000" dirty="0">
                <a:latin typeface="IBM Plex Sans" panose="020B0503050203000203" pitchFamily="34" charset="-70"/>
                <a:ea typeface="Times New Roman" panose="02020603050405020304" pitchFamily="18" charset="0"/>
                <a:cs typeface="Times New Roman" panose="02020603050405020304" pitchFamily="18" charset="0"/>
              </a:rPr>
              <a:t>9 grupiintervjuud, 7 personaalintervjuud, 1 FG – 40 osalejat</a:t>
            </a:r>
          </a:p>
          <a:p>
            <a:pPr marL="537750" lvl="1" indent="-285750">
              <a:buFont typeface="Arial" panose="020B0604020202020204" pitchFamily="34" charset="0"/>
              <a:buChar char="•"/>
            </a:pPr>
            <a:r>
              <a:rPr lang="et-EE" sz="1600" dirty="0">
                <a:latin typeface="IBM Plex Sans" panose="020B0503050203000203" pitchFamily="34" charset="-70"/>
                <a:ea typeface="Times New Roman" panose="02020603050405020304" pitchFamily="18" charset="0"/>
                <a:cs typeface="Times New Roman" panose="02020603050405020304" pitchFamily="18" charset="0"/>
              </a:rPr>
              <a:t>Noorsootöötajad, </a:t>
            </a:r>
            <a:r>
              <a:rPr lang="et-EE" sz="1600" dirty="0" err="1">
                <a:latin typeface="IBM Plex Sans" panose="020B0503050203000203" pitchFamily="34" charset="-70"/>
                <a:ea typeface="Times New Roman" panose="02020603050405020304" pitchFamily="18" charset="0"/>
                <a:cs typeface="Times New Roman" panose="02020603050405020304" pitchFamily="18" charset="0"/>
              </a:rPr>
              <a:t>KOV-i</a:t>
            </a:r>
            <a:r>
              <a:rPr lang="et-EE" sz="1600" dirty="0">
                <a:latin typeface="IBM Plex Sans" panose="020B0503050203000203" pitchFamily="34" charset="-70"/>
                <a:ea typeface="Times New Roman" panose="02020603050405020304" pitchFamily="18" charset="0"/>
                <a:cs typeface="Times New Roman" panose="02020603050405020304" pitchFamily="18" charset="0"/>
              </a:rPr>
              <a:t> noorsootöö korraldamisega seotud spetsialistid, üldhariduskoolide personal, lastekaitsetöötajad, sotsiaaltöötajad, noorsoopolitseinikud, turva- ja </a:t>
            </a:r>
            <a:r>
              <a:rPr lang="et-EE" sz="1600" dirty="0" err="1">
                <a:latin typeface="IBM Plex Sans" panose="020B0503050203000203" pitchFamily="34" charset="-70"/>
                <a:ea typeface="Times New Roman" panose="02020603050405020304" pitchFamily="18" charset="0"/>
                <a:cs typeface="Times New Roman" panose="02020603050405020304" pitchFamily="18" charset="0"/>
              </a:rPr>
              <a:t>noortekodude</a:t>
            </a:r>
            <a:r>
              <a:rPr lang="et-EE" sz="1600" dirty="0">
                <a:latin typeface="IBM Plex Sans" panose="020B0503050203000203" pitchFamily="34" charset="-70"/>
                <a:ea typeface="Times New Roman" panose="02020603050405020304" pitchFamily="18" charset="0"/>
                <a:cs typeface="Times New Roman" panose="02020603050405020304" pitchFamily="18" charset="0"/>
              </a:rPr>
              <a:t> töötajad, tõrjutuse ja kaasatusega seotud projektide esindajad, NEET-noortega tegelevad spetsialistid</a:t>
            </a:r>
          </a:p>
          <a:p>
            <a:pPr marL="285750" indent="-285750">
              <a:buFont typeface="Arial" panose="020B0604020202020204" pitchFamily="34" charset="0"/>
              <a:buChar char="•"/>
            </a:pPr>
            <a:r>
              <a:rPr lang="et-EE" sz="2000" dirty="0">
                <a:effectLst/>
                <a:latin typeface="IBM Plex Sans" panose="020B0503050203000203" pitchFamily="34" charset="-70"/>
                <a:ea typeface="Times New Roman" panose="02020603050405020304" pitchFamily="18" charset="0"/>
                <a:cs typeface="Times New Roman" panose="02020603050405020304" pitchFamily="18" charset="0"/>
              </a:rPr>
              <a:t>Noored: 15 personaalintervjuud, 3 paarisintervjuud, 1 FG – kokku 23 </a:t>
            </a:r>
            <a:r>
              <a:rPr lang="et-EE" sz="2000" dirty="0">
                <a:latin typeface="IBM Plex Sans" panose="020B0503050203000203" pitchFamily="34" charset="-70"/>
                <a:ea typeface="Times New Roman" panose="02020603050405020304" pitchFamily="18" charset="0"/>
                <a:cs typeface="Times New Roman" panose="02020603050405020304" pitchFamily="18" charset="0"/>
              </a:rPr>
              <a:t>noort</a:t>
            </a:r>
          </a:p>
          <a:p>
            <a:pPr marL="537750" lvl="1" indent="-285750">
              <a:buFont typeface="Arial" panose="020B0604020202020204" pitchFamily="34" charset="0"/>
              <a:buChar char="•"/>
            </a:pPr>
            <a:r>
              <a:rPr lang="et-EE" sz="1600" dirty="0">
                <a:effectLst/>
                <a:latin typeface="IBM Plex Sans" panose="020B0503050203000203" pitchFamily="34" charset="-70"/>
                <a:ea typeface="Times New Roman" panose="02020603050405020304" pitchFamily="18" charset="0"/>
                <a:cs typeface="Times New Roman" panose="02020603050405020304" pitchFamily="18" charset="0"/>
              </a:rPr>
              <a:t>Esindatud erinevad Eesti piirkonnad, tihedama ja hõredama asustusega kohast pärit, erinevas vanuses ja erineva emakeelega, eri soost, erineva perekondliku jm taustaga noored</a:t>
            </a:r>
          </a:p>
          <a:p>
            <a:pPr marL="285750" indent="-285750">
              <a:buFont typeface="Arial" panose="020B0604020202020204" pitchFamily="34" charset="0"/>
              <a:buChar char="•"/>
            </a:pPr>
            <a:r>
              <a:rPr lang="et-EE" sz="2000" dirty="0">
                <a:effectLst/>
                <a:latin typeface="IBM Plex Sans" panose="020B0503050203000203" pitchFamily="34" charset="-70"/>
                <a:ea typeface="Times New Roman" panose="02020603050405020304" pitchFamily="18" charset="0"/>
                <a:cs typeface="Times New Roman" panose="02020603050405020304" pitchFamily="18" charset="0"/>
              </a:rPr>
              <a:t>Täiendav: Uuringu „Noorsootöös osalevate noorte rahulolu noorsootööga 2020“ küsitluse vastused ja osade fookusgrupi</a:t>
            </a:r>
            <a:r>
              <a:rPr lang="en-US" sz="2000" dirty="0">
                <a:effectLst/>
                <a:latin typeface="IBM Plex Sans" panose="020B0503050203000203" pitchFamily="34" charset="-70"/>
                <a:ea typeface="Times New Roman" panose="02020603050405020304" pitchFamily="18" charset="0"/>
                <a:cs typeface="Times New Roman" panose="02020603050405020304" pitchFamily="18" charset="0"/>
              </a:rPr>
              <a:t> </a:t>
            </a:r>
            <a:r>
              <a:rPr lang="et-EE" sz="2000" dirty="0">
                <a:effectLst/>
                <a:latin typeface="IBM Plex Sans" panose="020B0503050203000203" pitchFamily="34" charset="-70"/>
                <a:ea typeface="Times New Roman" panose="02020603050405020304" pitchFamily="18" charset="0"/>
                <a:cs typeface="Times New Roman" panose="02020603050405020304" pitchFamily="18" charset="0"/>
              </a:rPr>
              <a:t>intervjuude tulemused</a:t>
            </a:r>
            <a:endParaRPr lang="en-US" sz="2800" dirty="0"/>
          </a:p>
        </p:txBody>
      </p:sp>
      <p:sp>
        <p:nvSpPr>
          <p:cNvPr id="2" name="Title 1">
            <a:extLst>
              <a:ext uri="{FF2B5EF4-FFF2-40B4-BE49-F238E27FC236}">
                <a16:creationId xmlns:a16="http://schemas.microsoft.com/office/drawing/2014/main" id="{F3968C94-C4C5-474D-A9FD-47AF47B165AB}"/>
              </a:ext>
            </a:extLst>
          </p:cNvPr>
          <p:cNvSpPr>
            <a:spLocks noGrp="1"/>
          </p:cNvSpPr>
          <p:nvPr>
            <p:ph type="title"/>
          </p:nvPr>
        </p:nvSpPr>
        <p:spPr>
          <a:xfrm>
            <a:off x="866775" y="480432"/>
            <a:ext cx="10464613" cy="826688"/>
          </a:xfrm>
        </p:spPr>
        <p:txBody>
          <a:bodyPr/>
          <a:lstStyle/>
          <a:p>
            <a:r>
              <a:rPr lang="et-EE" dirty="0"/>
              <a:t>Uuringu metoodika</a:t>
            </a:r>
            <a:endParaRPr lang="en-US" dirty="0"/>
          </a:p>
        </p:txBody>
      </p:sp>
      <p:graphicFrame>
        <p:nvGraphicFramePr>
          <p:cNvPr id="6" name="Content Placeholder 3">
            <a:extLst>
              <a:ext uri="{FF2B5EF4-FFF2-40B4-BE49-F238E27FC236}">
                <a16:creationId xmlns:a16="http://schemas.microsoft.com/office/drawing/2014/main" id="{7D8F3AC0-659F-4184-8F87-727400DB4344}"/>
              </a:ext>
            </a:extLst>
          </p:cNvPr>
          <p:cNvGraphicFramePr>
            <a:graphicFrameLocks/>
          </p:cNvGraphicFramePr>
          <p:nvPr>
            <p:extLst>
              <p:ext uri="{D42A27DB-BD31-4B8C-83A1-F6EECF244321}">
                <p14:modId xmlns:p14="http://schemas.microsoft.com/office/powerpoint/2010/main" val="4086036744"/>
              </p:ext>
            </p:extLst>
          </p:nvPr>
        </p:nvGraphicFramePr>
        <p:xfrm>
          <a:off x="860612" y="1785077"/>
          <a:ext cx="11250847" cy="12851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499022"/>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u kohatäide 1">
            <a:extLst>
              <a:ext uri="{FF2B5EF4-FFF2-40B4-BE49-F238E27FC236}">
                <a16:creationId xmlns:a16="http://schemas.microsoft.com/office/drawing/2014/main" id="{90E195AE-A360-4DA7-847D-B9AE41E0C633}"/>
              </a:ext>
            </a:extLst>
          </p:cNvPr>
          <p:cNvSpPr>
            <a:spLocks noGrp="1"/>
          </p:cNvSpPr>
          <p:nvPr>
            <p:ph idx="1"/>
          </p:nvPr>
        </p:nvSpPr>
        <p:spPr>
          <a:xfrm>
            <a:off x="866775" y="1316546"/>
            <a:ext cx="10464613" cy="5209760"/>
          </a:xfrm>
        </p:spPr>
        <p:txBody>
          <a:bodyPr>
            <a:normAutofit fontScale="85000" lnSpcReduction="20000"/>
          </a:bodyPr>
          <a:lstStyle/>
          <a:p>
            <a:r>
              <a:rPr lang="et-EE" sz="2600" dirty="0"/>
              <a:t>Sotsiaalne tõrjutus hõlmab ressursside, õiguste, kaupade ja teenuste puudumist või keelamist ning võimetust osaleda tavapärastes suhetes ja tegevustes, mis on kättesaadavad enamusele ühiskonna elanikest, olgu siis majanduslikul, sotsiaalsel, kultuurilisel või poliitilisel areenil.</a:t>
            </a:r>
          </a:p>
          <a:p>
            <a:endParaRPr lang="et-EE" b="1" dirty="0"/>
          </a:p>
          <a:p>
            <a:endParaRPr lang="et-EE" b="1" dirty="0"/>
          </a:p>
          <a:p>
            <a:pPr marL="342900" indent="-342900">
              <a:buFont typeface="Arial" panose="020B0604020202020204" pitchFamily="34" charset="0"/>
              <a:buChar char="•"/>
            </a:pPr>
            <a:endParaRPr lang="et-EE" dirty="0"/>
          </a:p>
          <a:p>
            <a:pPr marL="342900" indent="-342900">
              <a:buFont typeface="Arial" panose="020B0604020202020204" pitchFamily="34" charset="0"/>
              <a:buChar char="•"/>
            </a:pPr>
            <a:endParaRPr lang="et-EE" dirty="0"/>
          </a:p>
          <a:p>
            <a:pPr marL="342900" indent="-342900">
              <a:buFont typeface="Arial" panose="020B0604020202020204" pitchFamily="34" charset="0"/>
              <a:buChar char="•"/>
            </a:pPr>
            <a:endParaRPr lang="et-EE" dirty="0"/>
          </a:p>
          <a:p>
            <a:pPr marL="342900" indent="-342900">
              <a:buFont typeface="Arial" panose="020B0604020202020204" pitchFamily="34" charset="0"/>
              <a:buChar char="•"/>
            </a:pPr>
            <a:endParaRPr lang="et-EE" dirty="0"/>
          </a:p>
          <a:p>
            <a:r>
              <a:rPr lang="et-EE" b="1" dirty="0"/>
              <a:t>Noorte tunnetus ja märkamine:</a:t>
            </a:r>
          </a:p>
          <a:p>
            <a:pPr marL="342900" indent="-342900">
              <a:buFont typeface="Arial" panose="020B0604020202020204" pitchFamily="34" charset="0"/>
              <a:buChar char="•"/>
            </a:pPr>
            <a:r>
              <a:rPr lang="et-EE" dirty="0"/>
              <a:t>Väärtusetus</a:t>
            </a:r>
          </a:p>
          <a:p>
            <a:pPr marL="342900" indent="-342900">
              <a:buFont typeface="Arial" panose="020B0604020202020204" pitchFamily="34" charset="0"/>
              <a:buChar char="•"/>
            </a:pPr>
            <a:r>
              <a:rPr lang="et-EE" dirty="0"/>
              <a:t>Üksildus ja usaldamatus</a:t>
            </a:r>
          </a:p>
          <a:p>
            <a:pPr marL="342900" indent="-342900">
              <a:buFont typeface="Arial" panose="020B0604020202020204" pitchFamily="34" charset="0"/>
              <a:buChar char="•"/>
            </a:pPr>
            <a:r>
              <a:rPr lang="et-EE" dirty="0"/>
              <a:t>Kiusamine ja </a:t>
            </a:r>
            <a:r>
              <a:rPr lang="et-EE" dirty="0" err="1"/>
              <a:t>küberkiusamine</a:t>
            </a:r>
            <a:endParaRPr lang="et-EE" b="1" dirty="0"/>
          </a:p>
          <a:p>
            <a:pPr marL="342900" indent="-342900">
              <a:buFont typeface="Arial" panose="020B0604020202020204" pitchFamily="34" charset="0"/>
              <a:buChar char="•"/>
            </a:pPr>
            <a:r>
              <a:rPr lang="et-EE" dirty="0"/>
              <a:t>Ebaõiglane suhtumine</a:t>
            </a:r>
          </a:p>
          <a:p>
            <a:pPr marL="342900" indent="-342900">
              <a:buFont typeface="Arial" panose="020B0604020202020204" pitchFamily="34" charset="0"/>
              <a:buChar char="•"/>
            </a:pPr>
            <a:endParaRPr lang="en-US" b="1" dirty="0"/>
          </a:p>
        </p:txBody>
      </p:sp>
      <p:sp>
        <p:nvSpPr>
          <p:cNvPr id="3" name="Pealkiri 2">
            <a:extLst>
              <a:ext uri="{FF2B5EF4-FFF2-40B4-BE49-F238E27FC236}">
                <a16:creationId xmlns:a16="http://schemas.microsoft.com/office/drawing/2014/main" id="{193F2753-D63F-4368-A4AF-2BBCDC809C76}"/>
              </a:ext>
            </a:extLst>
          </p:cNvPr>
          <p:cNvSpPr>
            <a:spLocks noGrp="1"/>
          </p:cNvSpPr>
          <p:nvPr>
            <p:ph type="title"/>
          </p:nvPr>
        </p:nvSpPr>
        <p:spPr>
          <a:xfrm>
            <a:off x="863693" y="489857"/>
            <a:ext cx="10464613" cy="826688"/>
          </a:xfrm>
        </p:spPr>
        <p:txBody>
          <a:bodyPr/>
          <a:lstStyle/>
          <a:p>
            <a:r>
              <a:rPr lang="et-EE"/>
              <a:t>Mis on tõrjutus?</a:t>
            </a:r>
            <a:endParaRPr lang="en-US"/>
          </a:p>
        </p:txBody>
      </p:sp>
      <p:graphicFrame>
        <p:nvGraphicFramePr>
          <p:cNvPr id="4" name="Table 4">
            <a:extLst>
              <a:ext uri="{FF2B5EF4-FFF2-40B4-BE49-F238E27FC236}">
                <a16:creationId xmlns:a16="http://schemas.microsoft.com/office/drawing/2014/main" id="{11D6995F-7121-47A4-BF76-2EEFC6DFEB7A}"/>
              </a:ext>
            </a:extLst>
          </p:cNvPr>
          <p:cNvGraphicFramePr>
            <a:graphicFrameLocks noGrp="1"/>
          </p:cNvGraphicFramePr>
          <p:nvPr>
            <p:extLst>
              <p:ext uri="{D42A27DB-BD31-4B8C-83A1-F6EECF244321}">
                <p14:modId xmlns:p14="http://schemas.microsoft.com/office/powerpoint/2010/main" val="1626394923"/>
              </p:ext>
            </p:extLst>
          </p:nvPr>
        </p:nvGraphicFramePr>
        <p:xfrm>
          <a:off x="860612" y="2560320"/>
          <a:ext cx="10245537" cy="1737360"/>
        </p:xfrm>
        <a:graphic>
          <a:graphicData uri="http://schemas.openxmlformats.org/drawingml/2006/table">
            <a:tbl>
              <a:tblPr firstRow="1" bandRow="1">
                <a:tableStyleId>{5C22544A-7EE6-4342-B048-85BDC9FD1C3A}</a:tableStyleId>
              </a:tblPr>
              <a:tblGrid>
                <a:gridCol w="3415179">
                  <a:extLst>
                    <a:ext uri="{9D8B030D-6E8A-4147-A177-3AD203B41FA5}">
                      <a16:colId xmlns:a16="http://schemas.microsoft.com/office/drawing/2014/main" val="520319002"/>
                    </a:ext>
                  </a:extLst>
                </a:gridCol>
                <a:gridCol w="3415179">
                  <a:extLst>
                    <a:ext uri="{9D8B030D-6E8A-4147-A177-3AD203B41FA5}">
                      <a16:colId xmlns:a16="http://schemas.microsoft.com/office/drawing/2014/main" val="3429314362"/>
                    </a:ext>
                  </a:extLst>
                </a:gridCol>
                <a:gridCol w="3415179">
                  <a:extLst>
                    <a:ext uri="{9D8B030D-6E8A-4147-A177-3AD203B41FA5}">
                      <a16:colId xmlns:a16="http://schemas.microsoft.com/office/drawing/2014/main" val="2392450406"/>
                    </a:ext>
                  </a:extLst>
                </a:gridCol>
              </a:tblGrid>
              <a:tr h="370840">
                <a:tc>
                  <a:txBody>
                    <a:bodyPr/>
                    <a:lstStyle/>
                    <a:p>
                      <a:r>
                        <a:rPr lang="et-EE" b="1"/>
                        <a:t>Dimensioonid:</a:t>
                      </a:r>
                    </a:p>
                    <a:p>
                      <a:pPr marL="342900" indent="-342900">
                        <a:buFont typeface="Arial" panose="020B0604020202020204" pitchFamily="34" charset="0"/>
                        <a:buChar char="•"/>
                      </a:pPr>
                      <a:r>
                        <a:rPr lang="et-EE" b="0"/>
                        <a:t>Majanduslik</a:t>
                      </a:r>
                    </a:p>
                    <a:p>
                      <a:pPr marL="342900" indent="-342900">
                        <a:buFont typeface="Arial" panose="020B0604020202020204" pitchFamily="34" charset="0"/>
                        <a:buChar char="•"/>
                      </a:pPr>
                      <a:r>
                        <a:rPr lang="et-EE" b="0"/>
                        <a:t>Sotsiaalne</a:t>
                      </a:r>
                    </a:p>
                    <a:p>
                      <a:pPr marL="342900" indent="-342900">
                        <a:buFont typeface="Arial" panose="020B0604020202020204" pitchFamily="34" charset="0"/>
                        <a:buChar char="•"/>
                      </a:pPr>
                      <a:r>
                        <a:rPr lang="et-EE" b="0"/>
                        <a:t>Poliitiline</a:t>
                      </a:r>
                    </a:p>
                    <a:p>
                      <a:pPr marL="342900" indent="-342900">
                        <a:buFont typeface="Arial" panose="020B0604020202020204" pitchFamily="34" charset="0"/>
                        <a:buChar char="•"/>
                      </a:pPr>
                      <a:r>
                        <a:rPr lang="et-EE" b="0"/>
                        <a:t>Kultuuriline</a:t>
                      </a:r>
                    </a:p>
                    <a:p>
                      <a:endParaRPr lang="et-EE"/>
                    </a:p>
                  </a:txBody>
                  <a:tcPr/>
                </a:tc>
                <a:tc>
                  <a:txBody>
                    <a:bodyPr/>
                    <a:lstStyle/>
                    <a:p>
                      <a:r>
                        <a:rPr lang="et-EE" b="1"/>
                        <a:t>Põhjused</a:t>
                      </a:r>
                    </a:p>
                    <a:p>
                      <a:pPr marL="342900" indent="-342900">
                        <a:buFont typeface="Arial" panose="020B0604020202020204" pitchFamily="34" charset="0"/>
                        <a:buChar char="•"/>
                      </a:pPr>
                      <a:r>
                        <a:rPr lang="et-EE" b="0"/>
                        <a:t>Perekond</a:t>
                      </a:r>
                    </a:p>
                    <a:p>
                      <a:pPr marL="342900" indent="-342900">
                        <a:buFont typeface="Arial" panose="020B0604020202020204" pitchFamily="34" charset="0"/>
                        <a:buChar char="•"/>
                      </a:pPr>
                      <a:r>
                        <a:rPr lang="et-EE" b="0"/>
                        <a:t>Haridustee katkemine</a:t>
                      </a:r>
                    </a:p>
                    <a:p>
                      <a:pPr marL="342900" indent="-342900">
                        <a:buFont typeface="Arial" panose="020B0604020202020204" pitchFamily="34" charset="0"/>
                        <a:buChar char="•"/>
                      </a:pPr>
                      <a:r>
                        <a:rPr lang="et-EE" b="0"/>
                        <a:t>Teistest eristumine</a:t>
                      </a:r>
                    </a:p>
                    <a:p>
                      <a:pPr marL="342900" indent="-342900">
                        <a:buFont typeface="Arial" panose="020B0604020202020204" pitchFamily="34" charset="0"/>
                        <a:buChar char="•"/>
                      </a:pPr>
                      <a:r>
                        <a:rPr lang="et-EE" b="0"/>
                        <a:t>Füüsilise ja vaimse tervise probleemid</a:t>
                      </a:r>
                    </a:p>
                  </a:txBody>
                  <a:tcPr/>
                </a:tc>
                <a:tc>
                  <a:txBody>
                    <a:bodyPr/>
                    <a:lstStyle/>
                    <a:p>
                      <a:r>
                        <a:rPr lang="et-EE" b="1"/>
                        <a:t>Omadused</a:t>
                      </a:r>
                    </a:p>
                    <a:p>
                      <a:pPr marL="342900" indent="-342900">
                        <a:buFont typeface="Arial" panose="020B0604020202020204" pitchFamily="34" charset="0"/>
                        <a:buChar char="•"/>
                      </a:pPr>
                      <a:r>
                        <a:rPr lang="et-EE" b="0"/>
                        <a:t>Keskkonnapõhine</a:t>
                      </a:r>
                    </a:p>
                    <a:p>
                      <a:pPr marL="342900" indent="-342900">
                        <a:buFont typeface="Arial" panose="020B0604020202020204" pitchFamily="34" charset="0"/>
                        <a:buChar char="•"/>
                      </a:pPr>
                      <a:r>
                        <a:rPr lang="et-EE" b="0"/>
                        <a:t>Objektiivne ja subjektiivne</a:t>
                      </a:r>
                    </a:p>
                    <a:p>
                      <a:pPr marL="342900" indent="-342900">
                        <a:buFont typeface="Arial" panose="020B0604020202020204" pitchFamily="34" charset="0"/>
                        <a:buChar char="•"/>
                      </a:pPr>
                      <a:r>
                        <a:rPr lang="et-EE" b="0"/>
                        <a:t>Põlvkondadevaheline</a:t>
                      </a:r>
                    </a:p>
                    <a:p>
                      <a:pPr marL="342900" indent="-342900">
                        <a:buFont typeface="Arial" panose="020B0604020202020204" pitchFamily="34" charset="0"/>
                        <a:buChar char="•"/>
                      </a:pPr>
                      <a:r>
                        <a:rPr lang="et-EE" b="0"/>
                        <a:t>Suhtepõhine</a:t>
                      </a:r>
                    </a:p>
                    <a:p>
                      <a:pPr marL="342900" indent="-342900">
                        <a:buFont typeface="Arial" panose="020B0604020202020204" pitchFamily="34" charset="0"/>
                        <a:buChar char="•"/>
                      </a:pPr>
                      <a:r>
                        <a:rPr lang="et-EE" b="0"/>
                        <a:t>Dünaamiline</a:t>
                      </a:r>
                    </a:p>
                  </a:txBody>
                  <a:tcPr/>
                </a:tc>
                <a:extLst>
                  <a:ext uri="{0D108BD9-81ED-4DB2-BD59-A6C34878D82A}">
                    <a16:rowId xmlns:a16="http://schemas.microsoft.com/office/drawing/2014/main" val="3620362704"/>
                  </a:ext>
                </a:extLst>
              </a:tr>
            </a:tbl>
          </a:graphicData>
        </a:graphic>
      </p:graphicFrame>
      <p:sp>
        <p:nvSpPr>
          <p:cNvPr id="6" name="TextBox 5">
            <a:extLst>
              <a:ext uri="{FF2B5EF4-FFF2-40B4-BE49-F238E27FC236}">
                <a16:creationId xmlns:a16="http://schemas.microsoft.com/office/drawing/2014/main" id="{4DDD877C-F69C-4825-8963-B22CC73BA339}"/>
              </a:ext>
            </a:extLst>
          </p:cNvPr>
          <p:cNvSpPr txBox="1"/>
          <p:nvPr/>
        </p:nvSpPr>
        <p:spPr>
          <a:xfrm>
            <a:off x="5292970" y="4476464"/>
            <a:ext cx="5813180" cy="2031325"/>
          </a:xfrm>
          <a:prstGeom prst="rect">
            <a:avLst/>
          </a:prstGeom>
          <a:noFill/>
        </p:spPr>
        <p:txBody>
          <a:bodyPr wrap="square" rtlCol="0">
            <a:spAutoFit/>
          </a:bodyPr>
          <a:lstStyle/>
          <a:p>
            <a:r>
              <a:rPr lang="et-EE" sz="1800" b="1" i="0" u="none" strike="noStrike" baseline="0" dirty="0"/>
              <a:t>TÕRJUTUKS VÕIB OSUTUDA IGAÜKS. </a:t>
            </a:r>
          </a:p>
          <a:p>
            <a:r>
              <a:rPr lang="et-EE" dirty="0"/>
              <a:t>Tõrjutust märkavad kõige enam noored, kes on sellega isiklikult kokku puutunud.</a:t>
            </a:r>
          </a:p>
          <a:p>
            <a:r>
              <a:rPr lang="et-EE" sz="1800" b="1" i="0" u="none" strike="noStrike" baseline="0" dirty="0"/>
              <a:t>Kiusamist kui tõrjutuse ühte vormi on lihtsam märgata, see on seotud </a:t>
            </a:r>
            <a:r>
              <a:rPr lang="en-US" sz="1800" b="1" i="0" u="none" strike="noStrike" baseline="0" dirty="0" err="1"/>
              <a:t>tugevate</a:t>
            </a:r>
            <a:r>
              <a:rPr lang="et-EE" sz="1800" b="1" i="0" u="none" strike="noStrike" baseline="0" dirty="0"/>
              <a:t> tunnetega</a:t>
            </a:r>
            <a:r>
              <a:rPr lang="en-US" sz="1800" b="1" i="0" u="none" strike="noStrike" baseline="0" dirty="0"/>
              <a:t>, on </a:t>
            </a:r>
            <a:r>
              <a:rPr lang="en-US" sz="1800" b="1" i="0" u="none" strike="noStrike" baseline="0" dirty="0" err="1"/>
              <a:t>suhteliselt</a:t>
            </a:r>
            <a:r>
              <a:rPr lang="en-US" sz="1800" b="1" i="0" u="none" strike="noStrike" baseline="0" dirty="0"/>
              <a:t> </a:t>
            </a:r>
            <a:r>
              <a:rPr lang="en-US" sz="1800" b="1" i="0" u="none" strike="noStrike" baseline="0" dirty="0" err="1"/>
              <a:t>nähtav</a:t>
            </a:r>
            <a:r>
              <a:rPr lang="en-US" sz="1800" b="1" i="0" u="none" strike="noStrike" baseline="0" dirty="0"/>
              <a:t> </a:t>
            </a:r>
            <a:r>
              <a:rPr lang="en-US" b="1" dirty="0"/>
              <a:t>ja</a:t>
            </a:r>
            <a:r>
              <a:rPr lang="et-EE" b="1" dirty="0"/>
              <a:t> sellest räägitakse rohkem.</a:t>
            </a:r>
            <a:endParaRPr lang="et-EE" sz="1800" b="1" i="0" u="none" strike="noStrike" baseline="0" dirty="0"/>
          </a:p>
          <a:p>
            <a:pPr algn="l"/>
            <a:endParaRPr lang="et-EE" sz="1800" b="0" i="0" u="none" strike="noStrike" baseline="0" dirty="0">
              <a:solidFill>
                <a:srgbClr val="000000"/>
              </a:solidFill>
            </a:endParaRPr>
          </a:p>
        </p:txBody>
      </p:sp>
    </p:spTree>
    <p:extLst>
      <p:ext uri="{BB962C8B-B14F-4D97-AF65-F5344CB8AC3E}">
        <p14:creationId xmlns:p14="http://schemas.microsoft.com/office/powerpoint/2010/main" val="41947623"/>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599EAF-FC99-4FF0-A5A4-BF1BAB5D6FAF}"/>
              </a:ext>
            </a:extLst>
          </p:cNvPr>
          <p:cNvSpPr>
            <a:spLocks noGrp="1"/>
          </p:cNvSpPr>
          <p:nvPr>
            <p:ph idx="1"/>
          </p:nvPr>
        </p:nvSpPr>
        <p:spPr>
          <a:xfrm>
            <a:off x="866775" y="1801504"/>
            <a:ext cx="10464613" cy="4380932"/>
          </a:xfrm>
        </p:spPr>
        <p:txBody>
          <a:bodyPr>
            <a:normAutofit lnSpcReduction="10000"/>
          </a:bodyPr>
          <a:lstStyle/>
          <a:p>
            <a:pPr marL="342900" indent="-342900">
              <a:buFont typeface="Arial" panose="020B0604020202020204" pitchFamily="34" charset="0"/>
              <a:buChar char="•"/>
            </a:pPr>
            <a:r>
              <a:rPr lang="et-EE" dirty="0"/>
              <a:t>Noorsootöö eesmärk on noore arengu toetamine - tulemuste, võimekuse ja lõppeesmärgi asemel tuleb keskenduda noore arengule</a:t>
            </a:r>
          </a:p>
          <a:p>
            <a:pPr marL="594900" lvl="1" indent="-342900">
              <a:buFont typeface="Arial" panose="020B0604020202020204" pitchFamily="34" charset="0"/>
              <a:buChar char="•"/>
            </a:pPr>
            <a:r>
              <a:rPr lang="et-EE" dirty="0"/>
              <a:t>Noor peab tajuma, et võib eksida ning eksimused antakse andeks</a:t>
            </a:r>
          </a:p>
          <a:p>
            <a:pPr marL="342900" indent="-342900">
              <a:buFont typeface="Arial" panose="020B0604020202020204" pitchFamily="34" charset="0"/>
              <a:buChar char="•"/>
            </a:pPr>
            <a:r>
              <a:rPr lang="et-EE" dirty="0"/>
              <a:t>Kõigile noortele võrdsete võimaluste pakkumine noorte taustast hoolimata</a:t>
            </a:r>
          </a:p>
          <a:p>
            <a:pPr marL="342900" indent="-342900">
              <a:buFont typeface="Arial" panose="020B0604020202020204" pitchFamily="34" charset="0"/>
              <a:buChar char="•"/>
            </a:pPr>
            <a:r>
              <a:rPr lang="et-EE" dirty="0"/>
              <a:t>Koostöövõimalus erinevate osalistega, et noored sobiva noorsootöö tegevuseni jõuaksid</a:t>
            </a:r>
          </a:p>
          <a:p>
            <a:pPr marL="342900" indent="-342900">
              <a:buFont typeface="Arial" panose="020B0604020202020204" pitchFamily="34" charset="0"/>
              <a:buChar char="•"/>
            </a:pPr>
            <a:r>
              <a:rPr lang="et-EE" dirty="0"/>
              <a:t>Tegevuste, vormide ja meetodite paljususe, koostöö ja erineva tausta ning iseloomuga töötajate abil noorteni jõudmine ning nende kaasamine</a:t>
            </a:r>
          </a:p>
          <a:p>
            <a:pPr marL="594900" lvl="1" indent="-342900">
              <a:buFont typeface="Arial" panose="020B0604020202020204" pitchFamily="34" charset="0"/>
              <a:buChar char="•"/>
            </a:pPr>
            <a:r>
              <a:rPr lang="et-EE" dirty="0"/>
              <a:t>Võimalus teha noorsootööd seal, kus on noored</a:t>
            </a:r>
          </a:p>
          <a:p>
            <a:pPr marL="594900" lvl="1" indent="-342900">
              <a:buFont typeface="Arial" panose="020B0604020202020204" pitchFamily="34" charset="0"/>
              <a:buChar char="•"/>
            </a:pPr>
            <a:r>
              <a:rPr lang="et-EE" dirty="0"/>
              <a:t>Võimalus tegevusi planeerides arvestada tõrjutuse dimensioonide-põhjuste ja kaasamise võimalustega</a:t>
            </a:r>
          </a:p>
          <a:p>
            <a:endParaRPr lang="et-EE" sz="1900" dirty="0"/>
          </a:p>
        </p:txBody>
      </p:sp>
      <p:sp>
        <p:nvSpPr>
          <p:cNvPr id="3" name="Title 2">
            <a:extLst>
              <a:ext uri="{FF2B5EF4-FFF2-40B4-BE49-F238E27FC236}">
                <a16:creationId xmlns:a16="http://schemas.microsoft.com/office/drawing/2014/main" id="{95D5EF80-255E-4A96-A7D6-9E85B1F906D0}"/>
              </a:ext>
            </a:extLst>
          </p:cNvPr>
          <p:cNvSpPr>
            <a:spLocks noGrp="1"/>
          </p:cNvSpPr>
          <p:nvPr>
            <p:ph type="title"/>
          </p:nvPr>
        </p:nvSpPr>
        <p:spPr>
          <a:xfrm>
            <a:off x="863693" y="408213"/>
            <a:ext cx="10464613" cy="997505"/>
          </a:xfrm>
        </p:spPr>
        <p:txBody>
          <a:bodyPr>
            <a:normAutofit/>
          </a:bodyPr>
          <a:lstStyle/>
          <a:p>
            <a:r>
              <a:rPr lang="et-EE" dirty="0"/>
              <a:t>Milline on noorsootöö potentsiaal </a:t>
            </a:r>
            <a:r>
              <a:rPr lang="fi-FI" dirty="0" err="1"/>
              <a:t>tõrjutust</a:t>
            </a:r>
            <a:r>
              <a:rPr lang="fi-FI" dirty="0"/>
              <a:t> </a:t>
            </a:r>
            <a:r>
              <a:rPr lang="fi-FI" dirty="0" err="1"/>
              <a:t>vähendada</a:t>
            </a:r>
            <a:r>
              <a:rPr lang="fi-FI" dirty="0"/>
              <a:t> ja </a:t>
            </a:r>
            <a:r>
              <a:rPr lang="fi-FI" dirty="0" err="1"/>
              <a:t>kaasatust</a:t>
            </a:r>
            <a:r>
              <a:rPr lang="et-EE" dirty="0"/>
              <a:t> </a:t>
            </a:r>
            <a:r>
              <a:rPr lang="fi-FI" dirty="0"/>
              <a:t>suurendada?</a:t>
            </a:r>
            <a:endParaRPr lang="et-EE" dirty="0"/>
          </a:p>
        </p:txBody>
      </p:sp>
    </p:spTree>
    <p:extLst>
      <p:ext uri="{BB962C8B-B14F-4D97-AF65-F5344CB8AC3E}">
        <p14:creationId xmlns:p14="http://schemas.microsoft.com/office/powerpoint/2010/main" val="1551382255"/>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599EAF-FC99-4FF0-A5A4-BF1BAB5D6FAF}"/>
              </a:ext>
            </a:extLst>
          </p:cNvPr>
          <p:cNvSpPr>
            <a:spLocks noGrp="1"/>
          </p:cNvSpPr>
          <p:nvPr>
            <p:ph idx="1"/>
          </p:nvPr>
        </p:nvSpPr>
        <p:spPr>
          <a:xfrm>
            <a:off x="866775" y="1441938"/>
            <a:ext cx="10464613" cy="5172222"/>
          </a:xfrm>
        </p:spPr>
        <p:txBody>
          <a:bodyPr>
            <a:normAutofit fontScale="85000" lnSpcReduction="20000"/>
          </a:bodyPr>
          <a:lstStyle/>
          <a:p>
            <a:r>
              <a:rPr lang="et-EE" b="1" dirty="0"/>
              <a:t>Märkamine, noorega kontakti loomine ja reageerimine</a:t>
            </a:r>
          </a:p>
          <a:p>
            <a:pPr marL="342900" indent="-342900">
              <a:buFont typeface="Arial" panose="020B0604020202020204" pitchFamily="34" charset="0"/>
              <a:buChar char="•"/>
            </a:pPr>
            <a:r>
              <a:rPr lang="et-EE" dirty="0"/>
              <a:t>Tõrjutuse mõistmine toetab märkamist (ja reageerimist)</a:t>
            </a:r>
          </a:p>
          <a:p>
            <a:pPr marL="342900" indent="-342900">
              <a:buFont typeface="Arial" panose="020B0604020202020204" pitchFamily="34" charset="0"/>
              <a:buChar char="•"/>
            </a:pPr>
            <a:r>
              <a:rPr lang="et-EE" dirty="0"/>
              <a:t>Märkamine on ainult esimene samm. Oluline on märkamisele järgnev oskuslik tegutsemine ja noore toetamine või edasi suunamine</a:t>
            </a:r>
          </a:p>
          <a:p>
            <a:pPr marL="342900" indent="-342900">
              <a:buFont typeface="Arial" panose="020B0604020202020204" pitchFamily="34" charset="0"/>
              <a:buChar char="•"/>
            </a:pPr>
            <a:r>
              <a:rPr lang="et-EE" dirty="0"/>
              <a:t>Pole olemas valmis lahendust, kuidas tõrjutust märgata ning noort toetada. Tuleb lähtuda konkreetsest noorest ning kombineerida erinevaid teadmisi ja meetodeid, mis just seda situatsiooni parandada aitavad</a:t>
            </a:r>
          </a:p>
          <a:p>
            <a:pPr marL="342900" indent="-342900">
              <a:buFont typeface="Arial" panose="020B0604020202020204" pitchFamily="34" charset="0"/>
              <a:buChar char="•"/>
            </a:pPr>
            <a:r>
              <a:rPr lang="fi-FI" dirty="0" err="1"/>
              <a:t>Märgata</a:t>
            </a:r>
            <a:r>
              <a:rPr lang="fi-FI" dirty="0"/>
              <a:t>, </a:t>
            </a:r>
            <a:r>
              <a:rPr lang="fi-FI" dirty="0" err="1"/>
              <a:t>toetada</a:t>
            </a:r>
            <a:r>
              <a:rPr lang="fi-FI" dirty="0"/>
              <a:t> ja </a:t>
            </a:r>
            <a:r>
              <a:rPr lang="fi-FI" dirty="0" err="1"/>
              <a:t>kaasata</a:t>
            </a:r>
            <a:r>
              <a:rPr lang="fi-FI" dirty="0"/>
              <a:t> </a:t>
            </a:r>
            <a:r>
              <a:rPr lang="fi-FI" dirty="0" err="1"/>
              <a:t>tuleb</a:t>
            </a:r>
            <a:r>
              <a:rPr lang="fi-FI" dirty="0"/>
              <a:t> </a:t>
            </a:r>
            <a:r>
              <a:rPr lang="fi-FI" dirty="0" err="1"/>
              <a:t>erinevaid</a:t>
            </a:r>
            <a:r>
              <a:rPr lang="fi-FI" dirty="0"/>
              <a:t> </a:t>
            </a:r>
            <a:r>
              <a:rPr lang="fi-FI" dirty="0" err="1"/>
              <a:t>noori</a:t>
            </a:r>
            <a:endParaRPr lang="et-EE" dirty="0"/>
          </a:p>
          <a:p>
            <a:pPr marL="342900" indent="-342900">
              <a:buFont typeface="Arial" panose="020B0604020202020204" pitchFamily="34" charset="0"/>
              <a:buChar char="•"/>
            </a:pPr>
            <a:r>
              <a:rPr lang="et-EE" dirty="0"/>
              <a:t>Märkamist, ennetamist ja reageerimist toetab noorte sotsiaalsete suhete arendamine  noorsootöö</a:t>
            </a:r>
            <a:r>
              <a:rPr lang="en-US" dirty="0"/>
              <a:t>s</a:t>
            </a:r>
            <a:r>
              <a:rPr lang="et-EE" dirty="0"/>
              <a:t>, et noored märkaksid, oleksid tolerantsed, oskaksid käituda neist erinevate noortega</a:t>
            </a:r>
          </a:p>
          <a:p>
            <a:pPr marL="342900" indent="-342900">
              <a:buFont typeface="Arial" panose="020B0604020202020204" pitchFamily="34" charset="0"/>
              <a:buChar char="•"/>
            </a:pPr>
            <a:r>
              <a:rPr lang="et-EE" dirty="0"/>
              <a:t>Arvestada, et tõrjutust mõjutab </a:t>
            </a:r>
            <a:r>
              <a:rPr lang="et-EE" dirty="0" err="1"/>
              <a:t>tõrjuja</a:t>
            </a:r>
            <a:r>
              <a:rPr lang="et-EE" dirty="0"/>
              <a:t> või tõrjutava käitumine ning grupis valitsevad hoiakud ja normid. Ühekordne rääkimine ja vaid ühe inimesega ei ole lahendus</a:t>
            </a:r>
          </a:p>
          <a:p>
            <a:pPr marL="342900" indent="-342900">
              <a:buFont typeface="Arial" panose="020B0604020202020204" pitchFamily="34" charset="0"/>
              <a:buChar char="•"/>
            </a:pPr>
            <a:r>
              <a:rPr lang="et-EE" dirty="0"/>
              <a:t>Noorsootöö keskmes on noor, kelle märkamiseks peavad erinevad institutsioonid valdkondade üleselt koostööd tegema, mitte konkureerima</a:t>
            </a:r>
          </a:p>
          <a:p>
            <a:pPr marL="342900" indent="-342900">
              <a:buFont typeface="Arial" panose="020B0604020202020204" pitchFamily="34" charset="0"/>
              <a:buChar char="•"/>
            </a:pPr>
            <a:r>
              <a:rPr lang="et-EE" dirty="0"/>
              <a:t>Kvaliteet vs kvantiteet: noored on valmis osalema ka vähem huvipakkuvas tegevuses, kui seda tehakse kvaliteetselt ja noori arvestavalt</a:t>
            </a:r>
          </a:p>
        </p:txBody>
      </p:sp>
      <p:sp>
        <p:nvSpPr>
          <p:cNvPr id="3" name="Title 2">
            <a:extLst>
              <a:ext uri="{FF2B5EF4-FFF2-40B4-BE49-F238E27FC236}">
                <a16:creationId xmlns:a16="http://schemas.microsoft.com/office/drawing/2014/main" id="{95D5EF80-255E-4A96-A7D6-9E85B1F906D0}"/>
              </a:ext>
            </a:extLst>
          </p:cNvPr>
          <p:cNvSpPr>
            <a:spLocks noGrp="1"/>
          </p:cNvSpPr>
          <p:nvPr>
            <p:ph type="title"/>
          </p:nvPr>
        </p:nvSpPr>
        <p:spPr>
          <a:xfrm>
            <a:off x="863693" y="408214"/>
            <a:ext cx="10464613" cy="826688"/>
          </a:xfrm>
        </p:spPr>
        <p:txBody>
          <a:bodyPr>
            <a:normAutofit fontScale="90000"/>
          </a:bodyPr>
          <a:lstStyle/>
          <a:p>
            <a:r>
              <a:rPr lang="fi-FI" dirty="0" err="1"/>
              <a:t>Kuidas</a:t>
            </a:r>
            <a:r>
              <a:rPr lang="fi-FI" dirty="0"/>
              <a:t> </a:t>
            </a:r>
            <a:r>
              <a:rPr lang="fi-FI" dirty="0" err="1"/>
              <a:t>saab</a:t>
            </a:r>
            <a:r>
              <a:rPr lang="fi-FI" dirty="0"/>
              <a:t> </a:t>
            </a:r>
            <a:r>
              <a:rPr lang="fi-FI" dirty="0" err="1"/>
              <a:t>noortevaldkonna</a:t>
            </a:r>
            <a:r>
              <a:rPr lang="fi-FI" dirty="0"/>
              <a:t> </a:t>
            </a:r>
            <a:r>
              <a:rPr lang="fi-FI" dirty="0" err="1"/>
              <a:t>töötaja</a:t>
            </a:r>
            <a:r>
              <a:rPr lang="fi-FI" dirty="0"/>
              <a:t> </a:t>
            </a:r>
            <a:r>
              <a:rPr lang="fi-FI" dirty="0" err="1"/>
              <a:t>tõrjutust</a:t>
            </a:r>
            <a:r>
              <a:rPr lang="fi-FI" dirty="0"/>
              <a:t> </a:t>
            </a:r>
            <a:r>
              <a:rPr lang="fi-FI" dirty="0" err="1"/>
              <a:t>vähendada</a:t>
            </a:r>
            <a:r>
              <a:rPr lang="fi-FI" dirty="0"/>
              <a:t> ja </a:t>
            </a:r>
            <a:r>
              <a:rPr lang="fi-FI" dirty="0" err="1"/>
              <a:t>kaasatust</a:t>
            </a:r>
            <a:r>
              <a:rPr lang="et-EE" dirty="0"/>
              <a:t> </a:t>
            </a:r>
            <a:r>
              <a:rPr lang="fi-FI" dirty="0"/>
              <a:t>suurendada?</a:t>
            </a:r>
            <a:r>
              <a:rPr lang="et-EE" dirty="0"/>
              <a:t> (I)</a:t>
            </a:r>
          </a:p>
        </p:txBody>
      </p:sp>
    </p:spTree>
    <p:extLst>
      <p:ext uri="{BB962C8B-B14F-4D97-AF65-F5344CB8AC3E}">
        <p14:creationId xmlns:p14="http://schemas.microsoft.com/office/powerpoint/2010/main" val="3768785550"/>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599EAF-FC99-4FF0-A5A4-BF1BAB5D6FAF}"/>
              </a:ext>
            </a:extLst>
          </p:cNvPr>
          <p:cNvSpPr>
            <a:spLocks noGrp="1"/>
          </p:cNvSpPr>
          <p:nvPr>
            <p:ph idx="1"/>
          </p:nvPr>
        </p:nvSpPr>
        <p:spPr>
          <a:xfrm>
            <a:off x="866775" y="1441938"/>
            <a:ext cx="10464613" cy="5172222"/>
          </a:xfrm>
        </p:spPr>
        <p:txBody>
          <a:bodyPr>
            <a:normAutofit fontScale="85000" lnSpcReduction="10000"/>
          </a:bodyPr>
          <a:lstStyle/>
          <a:p>
            <a:r>
              <a:rPr lang="et-EE" b="1" dirty="0"/>
              <a:t>Kaasamine</a:t>
            </a:r>
          </a:p>
          <a:p>
            <a:pPr marL="342900" indent="-342900">
              <a:buFont typeface="Arial" panose="020B0604020202020204" pitchFamily="34" charset="0"/>
              <a:buChar char="•"/>
            </a:pPr>
            <a:r>
              <a:rPr lang="et-EE" dirty="0"/>
              <a:t>Kaasamisega peab alustama võimalikult vara, et noortel tekiks harjumus ja valmidus tegevustes osaleda, oma mõtteid avaldada ja alternatiivsetele võimalustele mõelda</a:t>
            </a:r>
          </a:p>
          <a:p>
            <a:pPr marL="342900" indent="-342900">
              <a:buFont typeface="Arial" panose="020B0604020202020204" pitchFamily="34" charset="0"/>
              <a:buChar char="•"/>
            </a:pPr>
            <a:r>
              <a:rPr lang="et-EE" dirty="0" err="1"/>
              <a:t>Lei</a:t>
            </a:r>
            <a:r>
              <a:rPr lang="en-US" dirty="0"/>
              <a:t>d</a:t>
            </a:r>
            <a:r>
              <a:rPr lang="et-EE" dirty="0"/>
              <a:t>a viise jõudmaks noorteni, kes pole võimaluste puudumise või huvi tõttu tegevustesse kaasatud</a:t>
            </a:r>
          </a:p>
          <a:p>
            <a:pPr marL="342900" indent="-342900">
              <a:buFont typeface="Arial" panose="020B0604020202020204" pitchFamily="34" charset="0"/>
              <a:buChar char="•"/>
            </a:pPr>
            <a:r>
              <a:rPr lang="et-EE" dirty="0"/>
              <a:t>Mida mitmekesisem on tegevustes osalevate noorte taust (vanus, keel, õpiedukus, perekondlik taust, huvid, elukoht, tervislik seisund, jne), seda kaasavam, avatum, kogemusi pakkuvam ja erinevatele noortele sobivam on noorsootöö tegevus</a:t>
            </a:r>
          </a:p>
          <a:p>
            <a:pPr marL="342900" indent="-342900">
              <a:buFont typeface="Arial" panose="020B0604020202020204" pitchFamily="34" charset="0"/>
              <a:buChar char="•"/>
            </a:pPr>
            <a:r>
              <a:rPr lang="fi-FI" dirty="0" err="1"/>
              <a:t>Küsida</a:t>
            </a:r>
            <a:r>
              <a:rPr lang="fi-FI" dirty="0"/>
              <a:t> </a:t>
            </a:r>
            <a:r>
              <a:rPr lang="fi-FI" dirty="0" err="1"/>
              <a:t>noorte</a:t>
            </a:r>
            <a:r>
              <a:rPr lang="fi-FI" dirty="0"/>
              <a:t> </a:t>
            </a:r>
            <a:r>
              <a:rPr lang="fi-FI" dirty="0" err="1"/>
              <a:t>arvamust</a:t>
            </a:r>
            <a:r>
              <a:rPr lang="fi-FI" dirty="0"/>
              <a:t> ja </a:t>
            </a:r>
            <a:r>
              <a:rPr lang="fi-FI" dirty="0" err="1"/>
              <a:t>arvestada</a:t>
            </a:r>
            <a:r>
              <a:rPr lang="fi-FI" dirty="0"/>
              <a:t> </a:t>
            </a:r>
            <a:r>
              <a:rPr lang="fi-FI" dirty="0" err="1"/>
              <a:t>sellega</a:t>
            </a:r>
            <a:endParaRPr lang="et-EE" dirty="0"/>
          </a:p>
          <a:p>
            <a:pPr marL="342900" indent="-342900">
              <a:buFont typeface="Arial" panose="020B0604020202020204" pitchFamily="34" charset="0"/>
              <a:buChar char="•"/>
            </a:pPr>
            <a:r>
              <a:rPr lang="fi-FI" dirty="0"/>
              <a:t>Lasta </a:t>
            </a:r>
            <a:r>
              <a:rPr lang="fi-FI" dirty="0" err="1"/>
              <a:t>noortel</a:t>
            </a:r>
            <a:r>
              <a:rPr lang="fi-FI" dirty="0"/>
              <a:t> </a:t>
            </a:r>
            <a:r>
              <a:rPr lang="fi-FI" dirty="0" err="1"/>
              <a:t>rohkem</a:t>
            </a:r>
            <a:r>
              <a:rPr lang="fi-FI" dirty="0"/>
              <a:t> </a:t>
            </a:r>
            <a:r>
              <a:rPr lang="fi-FI" dirty="0" err="1"/>
              <a:t>vastutust</a:t>
            </a:r>
            <a:r>
              <a:rPr lang="fi-FI" dirty="0"/>
              <a:t> </a:t>
            </a:r>
            <a:r>
              <a:rPr lang="fi-FI" dirty="0" err="1"/>
              <a:t>võtta</a:t>
            </a:r>
            <a:endParaRPr lang="et-EE" dirty="0"/>
          </a:p>
          <a:p>
            <a:pPr marL="342900" indent="-342900">
              <a:buFont typeface="Arial" panose="020B0604020202020204" pitchFamily="34" charset="0"/>
              <a:buChar char="•"/>
            </a:pPr>
            <a:r>
              <a:rPr lang="et-EE" dirty="0"/>
              <a:t>Oluline on ühine otsuste langetamine ja võimalus noorsootöötajate toel oma ideid rakendada</a:t>
            </a:r>
          </a:p>
          <a:p>
            <a:pPr marL="342900" indent="-342900">
              <a:buFont typeface="Arial" panose="020B0604020202020204" pitchFamily="34" charset="0"/>
              <a:buChar char="•"/>
            </a:pPr>
            <a:r>
              <a:rPr lang="et-EE" dirty="0"/>
              <a:t>Noorsootöö potentsiaal erinevate vanuserühmade kaasamisel alakasutatud − kaasa vanemaid noori noorematele tegevuste korraldamisse, mentoriteks või neile huvi pakkuvate seminaride läbiviimisesse</a:t>
            </a:r>
          </a:p>
        </p:txBody>
      </p:sp>
      <p:sp>
        <p:nvSpPr>
          <p:cNvPr id="3" name="Title 2">
            <a:extLst>
              <a:ext uri="{FF2B5EF4-FFF2-40B4-BE49-F238E27FC236}">
                <a16:creationId xmlns:a16="http://schemas.microsoft.com/office/drawing/2014/main" id="{95D5EF80-255E-4A96-A7D6-9E85B1F906D0}"/>
              </a:ext>
            </a:extLst>
          </p:cNvPr>
          <p:cNvSpPr>
            <a:spLocks noGrp="1"/>
          </p:cNvSpPr>
          <p:nvPr>
            <p:ph type="title"/>
          </p:nvPr>
        </p:nvSpPr>
        <p:spPr>
          <a:xfrm>
            <a:off x="863693" y="408214"/>
            <a:ext cx="10464613" cy="826688"/>
          </a:xfrm>
        </p:spPr>
        <p:txBody>
          <a:bodyPr>
            <a:normAutofit fontScale="90000"/>
          </a:bodyPr>
          <a:lstStyle/>
          <a:p>
            <a:r>
              <a:rPr lang="fi-FI" dirty="0" err="1"/>
              <a:t>Kuidas</a:t>
            </a:r>
            <a:r>
              <a:rPr lang="fi-FI" dirty="0"/>
              <a:t> </a:t>
            </a:r>
            <a:r>
              <a:rPr lang="fi-FI" dirty="0" err="1"/>
              <a:t>saab</a:t>
            </a:r>
            <a:r>
              <a:rPr lang="fi-FI" dirty="0"/>
              <a:t> </a:t>
            </a:r>
            <a:r>
              <a:rPr lang="fi-FI" dirty="0" err="1"/>
              <a:t>noortevaldkonna</a:t>
            </a:r>
            <a:r>
              <a:rPr lang="fi-FI" dirty="0"/>
              <a:t> </a:t>
            </a:r>
            <a:r>
              <a:rPr lang="fi-FI" dirty="0" err="1"/>
              <a:t>töötaja</a:t>
            </a:r>
            <a:r>
              <a:rPr lang="fi-FI" dirty="0"/>
              <a:t> </a:t>
            </a:r>
            <a:r>
              <a:rPr lang="fi-FI" dirty="0" err="1"/>
              <a:t>tõrjutust</a:t>
            </a:r>
            <a:r>
              <a:rPr lang="fi-FI" dirty="0"/>
              <a:t> </a:t>
            </a:r>
            <a:r>
              <a:rPr lang="fi-FI" dirty="0" err="1"/>
              <a:t>vähendada</a:t>
            </a:r>
            <a:r>
              <a:rPr lang="fi-FI" dirty="0"/>
              <a:t> ja </a:t>
            </a:r>
            <a:r>
              <a:rPr lang="fi-FI" dirty="0" err="1"/>
              <a:t>kaasatust</a:t>
            </a:r>
            <a:r>
              <a:rPr lang="et-EE" dirty="0"/>
              <a:t> </a:t>
            </a:r>
            <a:r>
              <a:rPr lang="fi-FI" dirty="0"/>
              <a:t>suurendada?</a:t>
            </a:r>
            <a:r>
              <a:rPr lang="et-EE" dirty="0"/>
              <a:t> (II)</a:t>
            </a:r>
          </a:p>
        </p:txBody>
      </p:sp>
    </p:spTree>
    <p:extLst>
      <p:ext uri="{BB962C8B-B14F-4D97-AF65-F5344CB8AC3E}">
        <p14:creationId xmlns:p14="http://schemas.microsoft.com/office/powerpoint/2010/main" val="59845617"/>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599EAF-FC99-4FF0-A5A4-BF1BAB5D6FAF}"/>
              </a:ext>
            </a:extLst>
          </p:cNvPr>
          <p:cNvSpPr>
            <a:spLocks noGrp="1"/>
          </p:cNvSpPr>
          <p:nvPr>
            <p:ph idx="1"/>
          </p:nvPr>
        </p:nvSpPr>
        <p:spPr>
          <a:xfrm>
            <a:off x="866775" y="1441938"/>
            <a:ext cx="10464613" cy="5172222"/>
          </a:xfrm>
        </p:spPr>
        <p:txBody>
          <a:bodyPr>
            <a:normAutofit/>
          </a:bodyPr>
          <a:lstStyle/>
          <a:p>
            <a:r>
              <a:rPr lang="et-EE" b="1" dirty="0"/>
              <a:t>Turvalise sotsiaalse keskkonna loomine</a:t>
            </a:r>
          </a:p>
          <a:p>
            <a:pPr marL="342900" indent="-342900">
              <a:buFont typeface="Arial" panose="020B0604020202020204" pitchFamily="34" charset="0"/>
              <a:buChar char="•"/>
            </a:pPr>
            <a:r>
              <a:rPr lang="et-EE" sz="2400" b="0" i="0" u="none" strike="noStrike" baseline="0" dirty="0"/>
              <a:t>Sotsiaalse kuuluvuse tekitamine on kriitilise tähtsusega nii noorsootööni jõudmiseks, tõrjutuse märkamiseks kui ka noore toetamiseks</a:t>
            </a:r>
          </a:p>
          <a:p>
            <a:pPr marL="342900" indent="-342900">
              <a:buFont typeface="Arial" panose="020B0604020202020204" pitchFamily="34" charset="0"/>
              <a:buChar char="•"/>
            </a:pPr>
            <a:r>
              <a:rPr lang="et-EE" dirty="0"/>
              <a:t>Mõnus keskkond teeb tegutsemise toredamaks, lihtsustab nooreni jõudmist ja tõmbab uusi noori ligi</a:t>
            </a:r>
          </a:p>
          <a:p>
            <a:pPr marL="342900" indent="-342900">
              <a:buFont typeface="Arial" panose="020B0604020202020204" pitchFamily="34" charset="0"/>
              <a:buChar char="•"/>
            </a:pPr>
            <a:r>
              <a:rPr lang="et-EE" dirty="0"/>
              <a:t>Paljud noored ei tunne, et nad saaksid täiskasvanuid või teisi noori usaldada või oma muredega kellegi poole pöörduda</a:t>
            </a:r>
          </a:p>
          <a:p>
            <a:pPr marL="342900" indent="-342900">
              <a:buFont typeface="Arial" panose="020B0604020202020204" pitchFamily="34" charset="0"/>
              <a:buChar char="•"/>
            </a:pPr>
            <a:r>
              <a:rPr lang="fi-FI" dirty="0" err="1"/>
              <a:t>Jälgida</a:t>
            </a:r>
            <a:r>
              <a:rPr lang="fi-FI" dirty="0"/>
              <a:t> </a:t>
            </a:r>
            <a:r>
              <a:rPr lang="fi-FI" dirty="0" err="1"/>
              <a:t>noore</a:t>
            </a:r>
            <a:r>
              <a:rPr lang="fi-FI" dirty="0"/>
              <a:t> </a:t>
            </a:r>
            <a:r>
              <a:rPr lang="fi-FI" dirty="0" err="1"/>
              <a:t>käekäiku</a:t>
            </a:r>
            <a:r>
              <a:rPr lang="fi-FI" dirty="0"/>
              <a:t> ja </a:t>
            </a:r>
            <a:r>
              <a:rPr lang="fi-FI" dirty="0" err="1"/>
              <a:t>tunda</a:t>
            </a:r>
            <a:r>
              <a:rPr lang="fi-FI" dirty="0"/>
              <a:t> huvi, </a:t>
            </a:r>
            <a:r>
              <a:rPr lang="fi-FI" dirty="0" err="1"/>
              <a:t>kuidas</a:t>
            </a:r>
            <a:r>
              <a:rPr lang="fi-FI" dirty="0"/>
              <a:t> </a:t>
            </a:r>
            <a:r>
              <a:rPr lang="et-EE" dirty="0"/>
              <a:t>tal</a:t>
            </a:r>
            <a:r>
              <a:rPr lang="fi-FI" dirty="0"/>
              <a:t> </a:t>
            </a:r>
            <a:r>
              <a:rPr lang="fi-FI" dirty="0" err="1"/>
              <a:t>läheb</a:t>
            </a:r>
            <a:endParaRPr lang="et-EE" dirty="0"/>
          </a:p>
        </p:txBody>
      </p:sp>
      <p:sp>
        <p:nvSpPr>
          <p:cNvPr id="3" name="Title 2">
            <a:extLst>
              <a:ext uri="{FF2B5EF4-FFF2-40B4-BE49-F238E27FC236}">
                <a16:creationId xmlns:a16="http://schemas.microsoft.com/office/drawing/2014/main" id="{95D5EF80-255E-4A96-A7D6-9E85B1F906D0}"/>
              </a:ext>
            </a:extLst>
          </p:cNvPr>
          <p:cNvSpPr>
            <a:spLocks noGrp="1"/>
          </p:cNvSpPr>
          <p:nvPr>
            <p:ph type="title"/>
          </p:nvPr>
        </p:nvSpPr>
        <p:spPr>
          <a:xfrm>
            <a:off x="863693" y="408214"/>
            <a:ext cx="10464613" cy="826688"/>
          </a:xfrm>
        </p:spPr>
        <p:txBody>
          <a:bodyPr>
            <a:normAutofit fontScale="90000"/>
          </a:bodyPr>
          <a:lstStyle/>
          <a:p>
            <a:r>
              <a:rPr lang="fi-FI" dirty="0" err="1"/>
              <a:t>Kuidas</a:t>
            </a:r>
            <a:r>
              <a:rPr lang="fi-FI" dirty="0"/>
              <a:t> </a:t>
            </a:r>
            <a:r>
              <a:rPr lang="fi-FI" dirty="0" err="1"/>
              <a:t>saab</a:t>
            </a:r>
            <a:r>
              <a:rPr lang="fi-FI" dirty="0"/>
              <a:t> </a:t>
            </a:r>
            <a:r>
              <a:rPr lang="fi-FI" dirty="0" err="1"/>
              <a:t>noortevaldkonna</a:t>
            </a:r>
            <a:r>
              <a:rPr lang="fi-FI" dirty="0"/>
              <a:t> </a:t>
            </a:r>
            <a:r>
              <a:rPr lang="fi-FI" dirty="0" err="1"/>
              <a:t>töötaja</a:t>
            </a:r>
            <a:r>
              <a:rPr lang="fi-FI" dirty="0"/>
              <a:t> </a:t>
            </a:r>
            <a:r>
              <a:rPr lang="fi-FI" dirty="0" err="1"/>
              <a:t>tõrjutust</a:t>
            </a:r>
            <a:r>
              <a:rPr lang="fi-FI" dirty="0"/>
              <a:t> </a:t>
            </a:r>
            <a:r>
              <a:rPr lang="fi-FI" dirty="0" err="1"/>
              <a:t>vähendada</a:t>
            </a:r>
            <a:r>
              <a:rPr lang="fi-FI" dirty="0"/>
              <a:t> ja </a:t>
            </a:r>
            <a:r>
              <a:rPr lang="fi-FI" dirty="0" err="1"/>
              <a:t>kaasatust</a:t>
            </a:r>
            <a:r>
              <a:rPr lang="et-EE" dirty="0"/>
              <a:t> </a:t>
            </a:r>
            <a:r>
              <a:rPr lang="fi-FI" dirty="0"/>
              <a:t>suurendada?</a:t>
            </a:r>
            <a:r>
              <a:rPr lang="et-EE" dirty="0"/>
              <a:t> (III)</a:t>
            </a:r>
          </a:p>
        </p:txBody>
      </p:sp>
    </p:spTree>
    <p:extLst>
      <p:ext uri="{BB962C8B-B14F-4D97-AF65-F5344CB8AC3E}">
        <p14:creationId xmlns:p14="http://schemas.microsoft.com/office/powerpoint/2010/main" val="3341921552"/>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599EAF-FC99-4FF0-A5A4-BF1BAB5D6FAF}"/>
              </a:ext>
            </a:extLst>
          </p:cNvPr>
          <p:cNvSpPr>
            <a:spLocks noGrp="1"/>
          </p:cNvSpPr>
          <p:nvPr>
            <p:ph idx="1"/>
          </p:nvPr>
        </p:nvSpPr>
        <p:spPr>
          <a:xfrm>
            <a:off x="866775" y="1441938"/>
            <a:ext cx="10464613" cy="5172222"/>
          </a:xfrm>
        </p:spPr>
        <p:txBody>
          <a:bodyPr>
            <a:normAutofit/>
          </a:bodyPr>
          <a:lstStyle/>
          <a:p>
            <a:r>
              <a:rPr lang="fi-FI" b="1" dirty="0"/>
              <a:t>Info </a:t>
            </a:r>
            <a:r>
              <a:rPr lang="fi-FI" b="1" dirty="0" err="1"/>
              <a:t>levitamine</a:t>
            </a:r>
            <a:r>
              <a:rPr lang="fi-FI" b="1" dirty="0"/>
              <a:t> ja </a:t>
            </a:r>
            <a:r>
              <a:rPr lang="fi-FI" b="1" dirty="0" err="1"/>
              <a:t>tegevuste</a:t>
            </a:r>
            <a:r>
              <a:rPr lang="fi-FI" b="1" dirty="0"/>
              <a:t> </a:t>
            </a:r>
            <a:r>
              <a:rPr lang="fi-FI" b="1" dirty="0" err="1"/>
              <a:t>tutvustamine</a:t>
            </a:r>
            <a:endParaRPr lang="et-EE" b="1" dirty="0"/>
          </a:p>
          <a:p>
            <a:pPr marL="342900" indent="-342900">
              <a:buFont typeface="Arial" panose="020B0604020202020204" pitchFamily="34" charset="0"/>
              <a:buChar char="•"/>
            </a:pPr>
            <a:r>
              <a:rPr lang="et-EE" sz="2400" b="0" i="0" u="none" strike="noStrike" baseline="0" dirty="0"/>
              <a:t>Noore jaoks on tegevuses osalemise või mitteosalemise otsuse aluseks noorsootöö tegevuse atraktiivsus. Tegevust kirjeldades t</a:t>
            </a:r>
            <a:r>
              <a:rPr lang="en-US" sz="2400" b="0" i="0" u="none" strike="noStrike" baseline="0" dirty="0" err="1"/>
              <a:t>uua</a:t>
            </a:r>
            <a:r>
              <a:rPr lang="et-EE" sz="2400" b="0" i="0" u="none" strike="noStrike" baseline="0" dirty="0"/>
              <a:t> mh välja, mis oskusi noor arendada saab ja kuidas see on noorele kasulik</a:t>
            </a:r>
          </a:p>
          <a:p>
            <a:pPr marL="342900" indent="-342900">
              <a:buFont typeface="Arial" panose="020B0604020202020204" pitchFamily="34" charset="0"/>
              <a:buChar char="•"/>
            </a:pPr>
            <a:r>
              <a:rPr lang="et-EE" sz="2400" b="0" i="0" u="none" strike="noStrike" baseline="0" dirty="0"/>
              <a:t>Noorsootöö tegevusi tuleb tutvustada seal, kus on noored ja koostöös teiste noortega töötajatega</a:t>
            </a:r>
          </a:p>
          <a:p>
            <a:pPr marL="342900" indent="-342900">
              <a:buFont typeface="Arial" panose="020B0604020202020204" pitchFamily="34" charset="0"/>
              <a:buChar char="•"/>
            </a:pPr>
            <a:r>
              <a:rPr lang="fi-FI" sz="2400" b="0" i="0" u="none" strike="noStrike" baseline="0" dirty="0" err="1"/>
              <a:t>Pakkuda</a:t>
            </a:r>
            <a:r>
              <a:rPr lang="fi-FI" sz="2400" b="0" i="0" u="none" strike="noStrike" baseline="0" dirty="0"/>
              <a:t> </a:t>
            </a:r>
            <a:r>
              <a:rPr lang="fi-FI" sz="2400" b="0" i="0" u="none" strike="noStrike" baseline="0" dirty="0" err="1"/>
              <a:t>proovimise</a:t>
            </a:r>
            <a:r>
              <a:rPr lang="fi-FI" sz="2400" b="0" i="0" u="none" strike="noStrike" baseline="0" dirty="0"/>
              <a:t> </a:t>
            </a:r>
            <a:r>
              <a:rPr lang="fi-FI" sz="2400" b="0" i="0" u="none" strike="noStrike" baseline="0" dirty="0" err="1"/>
              <a:t>võimalust</a:t>
            </a:r>
            <a:r>
              <a:rPr lang="fi-FI" sz="2400" b="0" i="0" u="none" strike="noStrike" baseline="0" dirty="0"/>
              <a:t> </a:t>
            </a:r>
            <a:r>
              <a:rPr lang="fi-FI" sz="2400" b="0" i="0" u="none" strike="noStrike" baseline="0" dirty="0" err="1"/>
              <a:t>turvalises</a:t>
            </a:r>
            <a:r>
              <a:rPr lang="fi-FI" sz="2400" b="0" i="0" u="none" strike="noStrike" baseline="0" dirty="0"/>
              <a:t> </a:t>
            </a:r>
            <a:r>
              <a:rPr lang="fi-FI" sz="2400" b="0" i="0" u="none" strike="noStrike" baseline="0" dirty="0" err="1"/>
              <a:t>keskkonnas</a:t>
            </a:r>
            <a:endParaRPr lang="et-EE" sz="2400" b="0" i="0" u="none" strike="noStrike" baseline="0" dirty="0"/>
          </a:p>
          <a:p>
            <a:pPr marL="342900" indent="-342900">
              <a:buFont typeface="Arial" panose="020B0604020202020204" pitchFamily="34" charset="0"/>
              <a:buChar char="•"/>
            </a:pPr>
            <a:r>
              <a:rPr lang="et-EE" sz="2400" b="0" i="0" u="none" strike="noStrike" baseline="0" dirty="0"/>
              <a:t>Nii kujuneb täpsem arusaam, milline on keskkond või tegevused, kus noored saavad osaleda. See vähendaks noorte eelarvamusi, mis võivad tegevustes osalust piirata</a:t>
            </a:r>
          </a:p>
        </p:txBody>
      </p:sp>
      <p:sp>
        <p:nvSpPr>
          <p:cNvPr id="3" name="Title 2">
            <a:extLst>
              <a:ext uri="{FF2B5EF4-FFF2-40B4-BE49-F238E27FC236}">
                <a16:creationId xmlns:a16="http://schemas.microsoft.com/office/drawing/2014/main" id="{95D5EF80-255E-4A96-A7D6-9E85B1F906D0}"/>
              </a:ext>
            </a:extLst>
          </p:cNvPr>
          <p:cNvSpPr>
            <a:spLocks noGrp="1"/>
          </p:cNvSpPr>
          <p:nvPr>
            <p:ph type="title"/>
          </p:nvPr>
        </p:nvSpPr>
        <p:spPr>
          <a:xfrm>
            <a:off x="863693" y="408214"/>
            <a:ext cx="10464613" cy="826688"/>
          </a:xfrm>
        </p:spPr>
        <p:txBody>
          <a:bodyPr>
            <a:normAutofit fontScale="90000"/>
          </a:bodyPr>
          <a:lstStyle/>
          <a:p>
            <a:r>
              <a:rPr lang="fi-FI" dirty="0" err="1"/>
              <a:t>Kuidas</a:t>
            </a:r>
            <a:r>
              <a:rPr lang="fi-FI" dirty="0"/>
              <a:t> </a:t>
            </a:r>
            <a:r>
              <a:rPr lang="fi-FI" dirty="0" err="1"/>
              <a:t>saab</a:t>
            </a:r>
            <a:r>
              <a:rPr lang="fi-FI" dirty="0"/>
              <a:t> </a:t>
            </a:r>
            <a:r>
              <a:rPr lang="fi-FI" dirty="0" err="1"/>
              <a:t>noortevaldkonna</a:t>
            </a:r>
            <a:r>
              <a:rPr lang="fi-FI" dirty="0"/>
              <a:t> </a:t>
            </a:r>
            <a:r>
              <a:rPr lang="fi-FI" dirty="0" err="1"/>
              <a:t>töötaja</a:t>
            </a:r>
            <a:r>
              <a:rPr lang="fi-FI" dirty="0"/>
              <a:t> </a:t>
            </a:r>
            <a:r>
              <a:rPr lang="fi-FI" dirty="0" err="1"/>
              <a:t>tõrjutust</a:t>
            </a:r>
            <a:r>
              <a:rPr lang="fi-FI" dirty="0"/>
              <a:t> </a:t>
            </a:r>
            <a:r>
              <a:rPr lang="fi-FI" dirty="0" err="1"/>
              <a:t>vähendada</a:t>
            </a:r>
            <a:r>
              <a:rPr lang="fi-FI" dirty="0"/>
              <a:t> ja </a:t>
            </a:r>
            <a:r>
              <a:rPr lang="fi-FI" dirty="0" err="1"/>
              <a:t>kaasatust</a:t>
            </a:r>
            <a:r>
              <a:rPr lang="et-EE" dirty="0"/>
              <a:t> </a:t>
            </a:r>
            <a:r>
              <a:rPr lang="fi-FI" dirty="0"/>
              <a:t>suurendada?</a:t>
            </a:r>
            <a:r>
              <a:rPr lang="et-EE" dirty="0"/>
              <a:t> (IV)</a:t>
            </a:r>
          </a:p>
        </p:txBody>
      </p:sp>
    </p:spTree>
    <p:extLst>
      <p:ext uri="{BB962C8B-B14F-4D97-AF65-F5344CB8AC3E}">
        <p14:creationId xmlns:p14="http://schemas.microsoft.com/office/powerpoint/2010/main" val="2130975005"/>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theme/theme1.xml><?xml version="1.0" encoding="utf-8"?>
<a:theme xmlns:a="http://schemas.openxmlformats.org/drawingml/2006/main" name="Office Theme">
  <a:themeElements>
    <a:clrScheme name="IBS 1">
      <a:dk1>
        <a:srgbClr val="000000"/>
      </a:dk1>
      <a:lt1>
        <a:srgbClr val="FFFFFF"/>
      </a:lt1>
      <a:dk2>
        <a:srgbClr val="375D77"/>
      </a:dk2>
      <a:lt2>
        <a:srgbClr val="DBEFF9"/>
      </a:lt2>
      <a:accent1>
        <a:srgbClr val="375D77"/>
      </a:accent1>
      <a:accent2>
        <a:srgbClr val="009DD9"/>
      </a:accent2>
      <a:accent3>
        <a:srgbClr val="00CCDC"/>
      </a:accent3>
      <a:accent4>
        <a:srgbClr val="3CAF56"/>
      </a:accent4>
      <a:accent5>
        <a:srgbClr val="78BE00"/>
      </a:accent5>
      <a:accent6>
        <a:srgbClr val="CDCF00"/>
      </a:accent6>
      <a:hlink>
        <a:srgbClr val="009DD9"/>
      </a:hlink>
      <a:folHlink>
        <a:srgbClr val="009DD9"/>
      </a:folHlink>
    </a:clrScheme>
    <a:fontScheme name="Balti Uuringute Instituut">
      <a:majorFont>
        <a:latin typeface="IBM Plex Serif"/>
        <a:ea typeface=""/>
        <a:cs typeface=""/>
      </a:majorFont>
      <a:minorFont>
        <a:latin typeface="IBM Plex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palett.pptx" id="{8E645FF5-47CE-FD46-B487-6536794CBA85}" vid="{3D72FF7F-7274-CA41-9541-9FE47DA6B8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7FB6F2E6649C5438E4D2F2FE7AA82FC" ma:contentTypeVersion="11" ma:contentTypeDescription="Create a new document." ma:contentTypeScope="" ma:versionID="8e51e550bf35c56fc009764aeae2de73">
  <xsd:schema xmlns:xsd="http://www.w3.org/2001/XMLSchema" xmlns:xs="http://www.w3.org/2001/XMLSchema" xmlns:p="http://schemas.microsoft.com/office/2006/metadata/properties" xmlns:ns2="15b95197-9b4b-4515-880a-f3ada6a660a2" xmlns:ns3="0b605ea9-3848-4d13-aa21-2c12eb4f213c" targetNamespace="http://schemas.microsoft.com/office/2006/metadata/properties" ma:root="true" ma:fieldsID="92922a8b7362255f138fae6a0c82093b" ns2:_="" ns3:_="">
    <xsd:import namespace="15b95197-9b4b-4515-880a-f3ada6a660a2"/>
    <xsd:import namespace="0b605ea9-3848-4d13-aa21-2c12eb4f213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95197-9b4b-4515-880a-f3ada6a660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605ea9-3848-4d13-aa21-2c12eb4f213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8FC16F3-BF58-47F1-A697-B8015C14F9C0}">
  <ds:schemaRefs>
    <ds:schemaRef ds:uri="http://schemas.microsoft.com/sharepoint/v3/contenttype/forms"/>
  </ds:schemaRefs>
</ds:datastoreItem>
</file>

<file path=customXml/itemProps2.xml><?xml version="1.0" encoding="utf-8"?>
<ds:datastoreItem xmlns:ds="http://schemas.openxmlformats.org/officeDocument/2006/customXml" ds:itemID="{E095BD00-0C8B-4193-9CE4-532830A886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b95197-9b4b-4515-880a-f3ada6a660a2"/>
    <ds:schemaRef ds:uri="0b605ea9-3848-4d13-aa21-2c12eb4f21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4CF58AB-161D-4747-8DE7-488E4F1F9273}">
  <ds:schemaRefs>
    <ds:schemaRef ds:uri="http://purl.org/dc/elements/1.1/"/>
    <ds:schemaRef ds:uri="http://schemas.microsoft.com/office/2006/metadata/properties"/>
    <ds:schemaRef ds:uri="http://www.w3.org/XML/1998/namespace"/>
    <ds:schemaRef ds:uri="http://schemas.microsoft.com/office/2006/documentManagement/types"/>
    <ds:schemaRef ds:uri="http://purl.org/dc/dcmitype/"/>
    <ds:schemaRef ds:uri="0b605ea9-3848-4d13-aa21-2c12eb4f213c"/>
    <ds:schemaRef ds:uri="15b95197-9b4b-4515-880a-f3ada6a660a2"/>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2383</TotalTime>
  <Words>1283</Words>
  <Application>Microsoft Office PowerPoint</Application>
  <PresentationFormat>Widescreen</PresentationFormat>
  <Paragraphs>139</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IBM Plex Sans</vt:lpstr>
      <vt:lpstr>IBM Plex Serif</vt:lpstr>
      <vt:lpstr>Office Theme</vt:lpstr>
      <vt:lpstr>Avatud noorsootöö, huvihariduse ja huvitegevuse võimalused noorte, eelkõige tõrjutusriskis noorte, sotsiaalse kaasatuse suurendamiseks ning vajadused nende võimaluste arendamiseks</vt:lpstr>
      <vt:lpstr>Uuringu eesmärk</vt:lpstr>
      <vt:lpstr>Uuringu metoodika</vt:lpstr>
      <vt:lpstr>Mis on tõrjutus?</vt:lpstr>
      <vt:lpstr>Milline on noorsootöö potentsiaal tõrjutust vähendada ja kaasatust suurendada?</vt:lpstr>
      <vt:lpstr>Kuidas saab noortevaldkonna töötaja tõrjutust vähendada ja kaasatust suurendada? (I)</vt:lpstr>
      <vt:lpstr>Kuidas saab noortevaldkonna töötaja tõrjutust vähendada ja kaasatust suurendada? (II)</vt:lpstr>
      <vt:lpstr>Kuidas saab noortevaldkonna töötaja tõrjutust vähendada ja kaasatust suurendada? (III)</vt:lpstr>
      <vt:lpstr>Kuidas saab noortevaldkonna töötaja tõrjutust vähendada ja kaasatust suurendada? (IV)</vt:lpstr>
      <vt:lpstr>Kuidas saab noortevaldkonna töötaja tõrjutust vähendada ja kaasatust suurendada? (V)</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IBS/BUI</dc:creator>
  <cp:keywords/>
  <dc:description/>
  <cp:lastModifiedBy>Maarja Käger</cp:lastModifiedBy>
  <cp:revision>3</cp:revision>
  <cp:lastPrinted>2021-05-06T04:16:50Z</cp:lastPrinted>
  <dcterms:created xsi:type="dcterms:W3CDTF">2018-12-10T14:24:09Z</dcterms:created>
  <dcterms:modified xsi:type="dcterms:W3CDTF">2021-05-06T06:11:33Z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0x01010077FB6F2E6649C5438E4D2F2FE7AA82FC</vt:lpwstr>
  </property>
</Properties>
</file>