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23"/>
  </p:notesMasterIdLst>
  <p:handoutMasterIdLst>
    <p:handoutMasterId r:id="rId24"/>
  </p:handoutMasterIdLst>
  <p:sldIdLst>
    <p:sldId id="533" r:id="rId5"/>
    <p:sldId id="534" r:id="rId6"/>
    <p:sldId id="538" r:id="rId7"/>
    <p:sldId id="535" r:id="rId8"/>
    <p:sldId id="536" r:id="rId9"/>
    <p:sldId id="550" r:id="rId10"/>
    <p:sldId id="540" r:id="rId11"/>
    <p:sldId id="541" r:id="rId12"/>
    <p:sldId id="542" r:id="rId13"/>
    <p:sldId id="543" r:id="rId14"/>
    <p:sldId id="544" r:id="rId15"/>
    <p:sldId id="545" r:id="rId16"/>
    <p:sldId id="546" r:id="rId17"/>
    <p:sldId id="547" r:id="rId18"/>
    <p:sldId id="549" r:id="rId19"/>
    <p:sldId id="548" r:id="rId20"/>
    <p:sldId id="551" r:id="rId21"/>
    <p:sldId id="539" r:id="rId22"/>
  </p:sldIdLst>
  <p:sldSz cx="12192000" cy="6858000"/>
  <p:notesSz cx="6797675" cy="9928225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63"/>
    <a:srgbClr val="341C6E"/>
    <a:srgbClr val="BCC3D6"/>
    <a:srgbClr val="DFD00F"/>
    <a:srgbClr val="E0E3EC"/>
    <a:srgbClr val="E56505"/>
    <a:srgbClr val="FF9933"/>
    <a:srgbClr val="E6004E"/>
    <a:srgbClr val="FFCC99"/>
    <a:srgbClr val="355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9" autoAdjust="0"/>
    <p:restoredTop sz="93512" autoAdjust="0"/>
  </p:normalViewPr>
  <p:slideViewPr>
    <p:cSldViewPr>
      <p:cViewPr varScale="1">
        <p:scale>
          <a:sx n="84" d="100"/>
          <a:sy n="84" d="100"/>
        </p:scale>
        <p:origin x="1086" y="96"/>
      </p:cViewPr>
      <p:guideLst>
        <p:guide orient="horz" pos="1570"/>
        <p:guide pos="3840"/>
      </p:guideLst>
    </p:cSldViewPr>
  </p:slideViewPr>
  <p:outlineViewPr>
    <p:cViewPr>
      <p:scale>
        <a:sx n="33" d="100"/>
        <a:sy n="33" d="100"/>
      </p:scale>
      <p:origin x="0" y="-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44" y="-10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83CD4-0812-4B01-AB00-A99727DD2695}" type="doc">
      <dgm:prSet loTypeId="urn:microsoft.com/office/officeart/2005/8/layout/hChevron3" loCatId="process" qsTypeId="urn:microsoft.com/office/officeart/2005/8/quickstyle/simple2" qsCatId="simple" csTypeId="urn:microsoft.com/office/officeart/2005/8/colors/accent1_2" csCatId="accent1" phldr="1"/>
      <dgm:spPr/>
    </dgm:pt>
    <dgm:pt modelId="{8A21A17C-71C5-4723-9FF4-D09F93695834}">
      <dgm:prSet phldrT="[Tekst]" custT="1"/>
      <dgm:spPr/>
      <dgm:t>
        <a:bodyPr/>
        <a:lstStyle/>
        <a:p>
          <a:pPr algn="l"/>
          <a:r>
            <a:rPr lang="et-EE" sz="1800" dirty="0"/>
            <a:t>  I etapp: uuringu</a:t>
          </a:r>
          <a:br>
            <a:rPr lang="et-EE" sz="1800" dirty="0"/>
          </a:br>
          <a:r>
            <a:rPr lang="et-EE" sz="1800" dirty="0"/>
            <a:t>    ettevalmistus</a:t>
          </a:r>
        </a:p>
      </dgm:t>
    </dgm:pt>
    <dgm:pt modelId="{B5AA4E71-781B-4A3D-B4A5-2B8CF415A3C5}" type="parTrans" cxnId="{2E73ABD6-B473-40DB-933F-1957E59BB45A}">
      <dgm:prSet/>
      <dgm:spPr/>
      <dgm:t>
        <a:bodyPr/>
        <a:lstStyle/>
        <a:p>
          <a:endParaRPr lang="et-EE"/>
        </a:p>
      </dgm:t>
    </dgm:pt>
    <dgm:pt modelId="{DAF62EC1-6C71-4546-80A4-B6D57820D962}" type="sibTrans" cxnId="{2E73ABD6-B473-40DB-933F-1957E59BB45A}">
      <dgm:prSet/>
      <dgm:spPr/>
      <dgm:t>
        <a:bodyPr/>
        <a:lstStyle/>
        <a:p>
          <a:endParaRPr lang="et-EE"/>
        </a:p>
      </dgm:t>
    </dgm:pt>
    <dgm:pt modelId="{F3EE431D-3650-4267-B68D-1C0F2A3B834C}">
      <dgm:prSet phldrT="[Teks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t-EE" sz="1800" noProof="0" dirty="0"/>
            <a:t>II etapp: ankeetküsitluse</a:t>
          </a:r>
          <a:endParaRPr lang="en-US" sz="1800" noProof="0" dirty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800" noProof="0" dirty="0"/>
            <a:t>v</a:t>
          </a:r>
          <a:r>
            <a:rPr lang="et-EE" sz="1800" noProof="0" dirty="0" err="1"/>
            <a:t>eebistamine</a:t>
          </a:r>
          <a:r>
            <a:rPr lang="en-US" sz="1800" noProof="0" dirty="0"/>
            <a:t> </a:t>
          </a:r>
          <a:r>
            <a:rPr lang="et-EE" sz="1800" noProof="0" dirty="0"/>
            <a:t>ja andmete</a:t>
          </a:r>
          <a:endParaRPr lang="en-US" sz="1800" noProof="0" dirty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t-EE" sz="1800" noProof="0" dirty="0"/>
            <a:t>kogumine</a:t>
          </a:r>
        </a:p>
      </dgm:t>
    </dgm:pt>
    <dgm:pt modelId="{7979F9B6-88EA-4952-9491-9E3D5F80FD85}" type="parTrans" cxnId="{1237C77E-FD2B-4108-A9CA-3A9BEE57645E}">
      <dgm:prSet/>
      <dgm:spPr/>
      <dgm:t>
        <a:bodyPr/>
        <a:lstStyle/>
        <a:p>
          <a:endParaRPr lang="et-EE"/>
        </a:p>
      </dgm:t>
    </dgm:pt>
    <dgm:pt modelId="{9A1E9E79-CB83-4DF8-B87B-BA1FD8BC0EBF}" type="sibTrans" cxnId="{1237C77E-FD2B-4108-A9CA-3A9BEE57645E}">
      <dgm:prSet/>
      <dgm:spPr/>
      <dgm:t>
        <a:bodyPr/>
        <a:lstStyle/>
        <a:p>
          <a:endParaRPr lang="et-EE"/>
        </a:p>
      </dgm:t>
    </dgm:pt>
    <dgm:pt modelId="{1FE19303-3532-484A-A804-858CB2FFF8C6}">
      <dgm:prSet custT="1"/>
      <dgm:spPr/>
      <dgm:t>
        <a:bodyPr/>
        <a:lstStyle/>
        <a:p>
          <a:pPr algn="l"/>
          <a:r>
            <a:rPr lang="et-EE" sz="1800" dirty="0"/>
            <a:t>III etapp: andmete analüüs, fookusrühmaintervjuud </a:t>
          </a:r>
          <a:br>
            <a:rPr lang="et-EE" sz="1800" dirty="0"/>
          </a:br>
          <a:r>
            <a:rPr lang="et-EE" sz="1800" dirty="0"/>
            <a:t>noorsootöötajatega (1), noortega (5) ja </a:t>
          </a:r>
          <a:br>
            <a:rPr lang="et-EE" sz="1800" dirty="0"/>
          </a:br>
          <a:r>
            <a:rPr lang="et-EE" sz="1800" dirty="0"/>
            <a:t>aruande koostamine</a:t>
          </a:r>
        </a:p>
      </dgm:t>
    </dgm:pt>
    <dgm:pt modelId="{1C37835F-EEC2-4580-82CB-3326D73E5D6D}" type="parTrans" cxnId="{A2E88FB4-A760-4708-9F65-1FCCCF83C001}">
      <dgm:prSet/>
      <dgm:spPr/>
      <dgm:t>
        <a:bodyPr/>
        <a:lstStyle/>
        <a:p>
          <a:endParaRPr lang="et-EE"/>
        </a:p>
      </dgm:t>
    </dgm:pt>
    <dgm:pt modelId="{91EE8496-57EB-45B1-B362-B6B72989D24A}" type="sibTrans" cxnId="{A2E88FB4-A760-4708-9F65-1FCCCF83C001}">
      <dgm:prSet/>
      <dgm:spPr/>
      <dgm:t>
        <a:bodyPr/>
        <a:lstStyle/>
        <a:p>
          <a:endParaRPr lang="et-EE"/>
        </a:p>
      </dgm:t>
    </dgm:pt>
    <dgm:pt modelId="{59E53EA4-B346-427B-94AE-8545185B5707}" type="pres">
      <dgm:prSet presAssocID="{DD383CD4-0812-4B01-AB00-A99727DD2695}" presName="Name0" presStyleCnt="0">
        <dgm:presLayoutVars>
          <dgm:dir/>
          <dgm:resizeHandles val="exact"/>
        </dgm:presLayoutVars>
      </dgm:prSet>
      <dgm:spPr/>
    </dgm:pt>
    <dgm:pt modelId="{9D016D37-FB75-4BBF-A2BD-F10363E17ABD}" type="pres">
      <dgm:prSet presAssocID="{8A21A17C-71C5-4723-9FF4-D09F93695834}" presName="parTxOnly" presStyleLbl="node1" presStyleIdx="0" presStyleCnt="3" custScaleX="49245" custLinFactY="-58384" custLinFactNeighborX="-8782" custLinFactNeighborY="-100000">
        <dgm:presLayoutVars>
          <dgm:bulletEnabled val="1"/>
        </dgm:presLayoutVars>
      </dgm:prSet>
      <dgm:spPr/>
    </dgm:pt>
    <dgm:pt modelId="{00410E35-C50A-44F3-B78D-372330202F1B}" type="pres">
      <dgm:prSet presAssocID="{DAF62EC1-6C71-4546-80A4-B6D57820D962}" presName="parSpace" presStyleCnt="0"/>
      <dgm:spPr/>
    </dgm:pt>
    <dgm:pt modelId="{84D601A0-A216-4123-9911-4B2DD9C4721D}" type="pres">
      <dgm:prSet presAssocID="{F3EE431D-3650-4267-B68D-1C0F2A3B834C}" presName="parTxOnly" presStyleLbl="node1" presStyleIdx="1" presStyleCnt="3" custScaleX="63134">
        <dgm:presLayoutVars>
          <dgm:bulletEnabled val="1"/>
        </dgm:presLayoutVars>
      </dgm:prSet>
      <dgm:spPr/>
    </dgm:pt>
    <dgm:pt modelId="{F2E2E410-C721-4058-83D4-A3E0D6245BFC}" type="pres">
      <dgm:prSet presAssocID="{9A1E9E79-CB83-4DF8-B87B-BA1FD8BC0EBF}" presName="parSpace" presStyleCnt="0"/>
      <dgm:spPr/>
    </dgm:pt>
    <dgm:pt modelId="{2E91E613-74AB-4572-9D12-66F5282C9402}" type="pres">
      <dgm:prSet presAssocID="{1FE19303-3532-484A-A804-858CB2FFF8C6}" presName="parTxOnly" presStyleLbl="node1" presStyleIdx="2" presStyleCnt="3" custScaleX="48801" custLinFactNeighborX="57428">
        <dgm:presLayoutVars>
          <dgm:bulletEnabled val="1"/>
        </dgm:presLayoutVars>
      </dgm:prSet>
      <dgm:spPr/>
    </dgm:pt>
  </dgm:ptLst>
  <dgm:cxnLst>
    <dgm:cxn modelId="{30E2254A-ABDD-4A70-BC8D-81A941BBA70D}" type="presOf" srcId="{DD383CD4-0812-4B01-AB00-A99727DD2695}" destId="{59E53EA4-B346-427B-94AE-8545185B5707}" srcOrd="0" destOrd="0" presId="urn:microsoft.com/office/officeart/2005/8/layout/hChevron3"/>
    <dgm:cxn modelId="{1237C77E-FD2B-4108-A9CA-3A9BEE57645E}" srcId="{DD383CD4-0812-4B01-AB00-A99727DD2695}" destId="{F3EE431D-3650-4267-B68D-1C0F2A3B834C}" srcOrd="1" destOrd="0" parTransId="{7979F9B6-88EA-4952-9491-9E3D5F80FD85}" sibTransId="{9A1E9E79-CB83-4DF8-B87B-BA1FD8BC0EBF}"/>
    <dgm:cxn modelId="{57D5D99C-76EE-4F21-A1B9-272FB623369D}" type="presOf" srcId="{F3EE431D-3650-4267-B68D-1C0F2A3B834C}" destId="{84D601A0-A216-4123-9911-4B2DD9C4721D}" srcOrd="0" destOrd="0" presId="urn:microsoft.com/office/officeart/2005/8/layout/hChevron3"/>
    <dgm:cxn modelId="{A2E88FB4-A760-4708-9F65-1FCCCF83C001}" srcId="{DD383CD4-0812-4B01-AB00-A99727DD2695}" destId="{1FE19303-3532-484A-A804-858CB2FFF8C6}" srcOrd="2" destOrd="0" parTransId="{1C37835F-EEC2-4580-82CB-3326D73E5D6D}" sibTransId="{91EE8496-57EB-45B1-B362-B6B72989D24A}"/>
    <dgm:cxn modelId="{0B40DCC9-DF18-4F07-8368-3CA8F2AA4671}" type="presOf" srcId="{1FE19303-3532-484A-A804-858CB2FFF8C6}" destId="{2E91E613-74AB-4572-9D12-66F5282C9402}" srcOrd="0" destOrd="0" presId="urn:microsoft.com/office/officeart/2005/8/layout/hChevron3"/>
    <dgm:cxn modelId="{AF4A57CF-5797-4E67-9E7C-0429691C8088}" type="presOf" srcId="{8A21A17C-71C5-4723-9FF4-D09F93695834}" destId="{9D016D37-FB75-4BBF-A2BD-F10363E17ABD}" srcOrd="0" destOrd="0" presId="urn:microsoft.com/office/officeart/2005/8/layout/hChevron3"/>
    <dgm:cxn modelId="{2E73ABD6-B473-40DB-933F-1957E59BB45A}" srcId="{DD383CD4-0812-4B01-AB00-A99727DD2695}" destId="{8A21A17C-71C5-4723-9FF4-D09F93695834}" srcOrd="0" destOrd="0" parTransId="{B5AA4E71-781B-4A3D-B4A5-2B8CF415A3C5}" sibTransId="{DAF62EC1-6C71-4546-80A4-B6D57820D962}"/>
    <dgm:cxn modelId="{8588BA0D-7D6D-42FD-B340-5A4C62EA2BB7}" type="presParOf" srcId="{59E53EA4-B346-427B-94AE-8545185B5707}" destId="{9D016D37-FB75-4BBF-A2BD-F10363E17ABD}" srcOrd="0" destOrd="0" presId="urn:microsoft.com/office/officeart/2005/8/layout/hChevron3"/>
    <dgm:cxn modelId="{304FC5FA-A0F5-447B-A817-718C19FD2266}" type="presParOf" srcId="{59E53EA4-B346-427B-94AE-8545185B5707}" destId="{00410E35-C50A-44F3-B78D-372330202F1B}" srcOrd="1" destOrd="0" presId="urn:microsoft.com/office/officeart/2005/8/layout/hChevron3"/>
    <dgm:cxn modelId="{A76FA3A5-CCF5-468D-896B-736B74ED8DB2}" type="presParOf" srcId="{59E53EA4-B346-427B-94AE-8545185B5707}" destId="{84D601A0-A216-4123-9911-4B2DD9C4721D}" srcOrd="2" destOrd="0" presId="urn:microsoft.com/office/officeart/2005/8/layout/hChevron3"/>
    <dgm:cxn modelId="{056E0503-3544-407F-8168-E603407AE426}" type="presParOf" srcId="{59E53EA4-B346-427B-94AE-8545185B5707}" destId="{F2E2E410-C721-4058-83D4-A3E0D6245BFC}" srcOrd="3" destOrd="0" presId="urn:microsoft.com/office/officeart/2005/8/layout/hChevron3"/>
    <dgm:cxn modelId="{23CE1DE3-72CD-4A5F-AB6B-D0B120ACFA77}" type="presParOf" srcId="{59E53EA4-B346-427B-94AE-8545185B5707}" destId="{2E91E613-74AB-4572-9D12-66F5282C940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16D37-FB75-4BBF-A2BD-F10363E17ABD}">
      <dsp:nvSpPr>
        <dsp:cNvPr id="0" name=""/>
        <dsp:cNvSpPr/>
      </dsp:nvSpPr>
      <dsp:spPr>
        <a:xfrm>
          <a:off x="0" y="0"/>
          <a:ext cx="4418517" cy="14401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800" kern="1200" dirty="0"/>
            <a:t>  I etapp: uuringu</a:t>
          </a:r>
          <a:br>
            <a:rPr lang="et-EE" sz="1800" kern="1200" dirty="0"/>
          </a:br>
          <a:r>
            <a:rPr lang="et-EE" sz="1800" kern="1200" dirty="0"/>
            <a:t>    ettevalmistus</a:t>
          </a:r>
        </a:p>
      </dsp:txBody>
      <dsp:txXfrm>
        <a:off x="0" y="0"/>
        <a:ext cx="4058477" cy="1440160"/>
      </dsp:txXfrm>
    </dsp:sp>
    <dsp:sp modelId="{84D601A0-A216-4123-9911-4B2DD9C4721D}">
      <dsp:nvSpPr>
        <dsp:cNvPr id="0" name=""/>
        <dsp:cNvSpPr/>
      </dsp:nvSpPr>
      <dsp:spPr>
        <a:xfrm>
          <a:off x="2624167" y="0"/>
          <a:ext cx="5664710" cy="14401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t-EE" sz="1800" kern="1200" noProof="0" dirty="0"/>
            <a:t>II etapp: ankeetküsitluse</a:t>
          </a:r>
          <a:endParaRPr lang="en-US" sz="1800" kern="1200" noProof="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800" kern="1200" noProof="0" dirty="0"/>
            <a:t>v</a:t>
          </a:r>
          <a:r>
            <a:rPr lang="et-EE" sz="1800" kern="1200" noProof="0" dirty="0" err="1"/>
            <a:t>eebistamine</a:t>
          </a:r>
          <a:r>
            <a:rPr lang="en-US" sz="1800" kern="1200" noProof="0" dirty="0"/>
            <a:t> </a:t>
          </a:r>
          <a:r>
            <a:rPr lang="et-EE" sz="1800" kern="1200" noProof="0" dirty="0"/>
            <a:t>ja andmete</a:t>
          </a:r>
          <a:endParaRPr lang="en-US" sz="1800" kern="1200" noProof="0" dirty="0"/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t-EE" sz="1800" kern="1200" noProof="0" dirty="0"/>
            <a:t>kogumine</a:t>
          </a:r>
        </a:p>
      </dsp:txBody>
      <dsp:txXfrm>
        <a:off x="3344247" y="0"/>
        <a:ext cx="4224550" cy="1440160"/>
      </dsp:txXfrm>
    </dsp:sp>
    <dsp:sp modelId="{2E91E613-74AB-4572-9D12-66F5282C9402}">
      <dsp:nvSpPr>
        <dsp:cNvPr id="0" name=""/>
        <dsp:cNvSpPr/>
      </dsp:nvSpPr>
      <dsp:spPr>
        <a:xfrm>
          <a:off x="6494528" y="0"/>
          <a:ext cx="4378679" cy="144016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800" kern="1200" dirty="0"/>
            <a:t>III etapp: andmete analüüs, fookusrühmaintervjuud </a:t>
          </a:r>
          <a:br>
            <a:rPr lang="et-EE" sz="1800" kern="1200" dirty="0"/>
          </a:br>
          <a:r>
            <a:rPr lang="et-EE" sz="1800" kern="1200" dirty="0"/>
            <a:t>noorsootöötajatega (1), noortega (5) ja </a:t>
          </a:r>
          <a:br>
            <a:rPr lang="et-EE" sz="1800" kern="1200" dirty="0"/>
          </a:br>
          <a:r>
            <a:rPr lang="et-EE" sz="1800" kern="1200" dirty="0"/>
            <a:t>aruande koostamine</a:t>
          </a:r>
        </a:p>
      </dsp:txBody>
      <dsp:txXfrm>
        <a:off x="7214608" y="0"/>
        <a:ext cx="2938519" cy="144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9" tIns="44175" rIns="88349" bIns="441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9" tIns="44175" rIns="88349" bIns="441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9" tIns="44175" rIns="88349" bIns="441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97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9" tIns="44175" rIns="88349" bIns="441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FF3F45-39BD-47C4-890A-A89E0F51DAEC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11188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4" tIns="46697" rIns="93394" bIns="46697" numCol="1" anchor="t" anchorCtr="0" compatLnSpc="1">
            <a:prstTxWarp prst="textNoShape">
              <a:avLst/>
            </a:prstTxWarp>
          </a:bodyPr>
          <a:lstStyle>
            <a:lvl1pPr defTabSz="93411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4" tIns="46697" rIns="93394" bIns="46697" numCol="1" anchor="t" anchorCtr="0" compatLnSpc="1">
            <a:prstTxWarp prst="textNoShape">
              <a:avLst/>
            </a:prstTxWarp>
          </a:bodyPr>
          <a:lstStyle>
            <a:lvl1pPr algn="r" defTabSz="93411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4" tIns="46697" rIns="93394" bIns="466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noProof="0"/>
              <a:t>Click to edit Master text styles</a:t>
            </a:r>
          </a:p>
          <a:p>
            <a:pPr lvl="1"/>
            <a:r>
              <a:rPr lang="et-EE" noProof="0"/>
              <a:t>Second level</a:t>
            </a:r>
          </a:p>
          <a:p>
            <a:pPr lvl="2"/>
            <a:r>
              <a:rPr lang="et-EE" noProof="0"/>
              <a:t>Third level</a:t>
            </a:r>
          </a:p>
          <a:p>
            <a:pPr lvl="3"/>
            <a:r>
              <a:rPr lang="et-EE" noProof="0"/>
              <a:t>Fourth level</a:t>
            </a:r>
          </a:p>
          <a:p>
            <a:pPr lvl="4"/>
            <a:r>
              <a:rPr lang="et-EE" noProof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4" tIns="46697" rIns="93394" bIns="46697" numCol="1" anchor="b" anchorCtr="0" compatLnSpc="1">
            <a:prstTxWarp prst="textNoShape">
              <a:avLst/>
            </a:prstTxWarp>
          </a:bodyPr>
          <a:lstStyle>
            <a:lvl1pPr defTabSz="93411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t-EE" dirty="0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97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4" tIns="46697" rIns="93394" bIns="46697" numCol="1" anchor="b" anchorCtr="0" compatLnSpc="1">
            <a:prstTxWarp prst="textNoShape">
              <a:avLst/>
            </a:prstTxWarp>
          </a:bodyPr>
          <a:lstStyle>
            <a:lvl1pPr algn="r" defTabSz="93411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4922813-3F32-4DF2-B84B-0E096B6C7771}" type="slidenum">
              <a:rPr lang="et-EE"/>
              <a:pPr>
                <a:defRPr/>
              </a:pPr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06491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9A10F7-07BE-42E9-B0A5-82AB05ACB6B5}" type="slidenum">
              <a:rPr lang="et-EE" smtClean="0"/>
              <a:pPr>
                <a:defRPr/>
              </a:pPr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17250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Metoodika erinevus 2020 vs. 2015 ja 2017.</a:t>
            </a:r>
            <a:endParaRPr lang="en-US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922813-3F32-4DF2-B84B-0E096B6C7771}" type="slidenum">
              <a:rPr lang="et-EE" smtClean="0"/>
              <a:pPr>
                <a:defRPr/>
              </a:pPr>
              <a:t>6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37366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922813-3F32-4DF2-B84B-0E096B6C7771}" type="slidenum">
              <a:rPr lang="et-EE" smtClean="0"/>
              <a:pPr>
                <a:defRPr/>
              </a:pPr>
              <a:t>13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64413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922813-3F32-4DF2-B84B-0E096B6C7771}" type="slidenum">
              <a:rPr lang="et-EE" smtClean="0"/>
              <a:pPr>
                <a:defRPr/>
              </a:pPr>
              <a:t>18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548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12776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506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2FCE7-9F87-4C15-8C62-58F087A8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943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3AC9F-2887-43FA-9CF7-379D79F65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6180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6711-09D6-4F8A-ADF5-F7A74D1D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8231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40768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2" y="1340768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3F5515-68C4-4066-872E-CB10047F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6056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00CB4E3-72B4-414E-8256-36E44878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2082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1533656-544F-4BBD-A951-D99E48E7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8426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546B37F-23C2-4757-8E90-47484D2D4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4963"/>
            <a:ext cx="6425555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dirty="0"/>
              <a:t>Klõpsake juhteksemplari pealkirja laadi redigeerimiseks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8195B6F-AA9D-4327-A535-1E2B6AA86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25" y="1177113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dirty="0"/>
              <a:t>Klõpsake juhteksemplari tekstilaadide redigeerimiseks</a:t>
            </a:r>
          </a:p>
          <a:p>
            <a:pPr lvl="1"/>
            <a:r>
              <a:rPr lang="et-EE" altLang="en-US" dirty="0"/>
              <a:t>Teine tase</a:t>
            </a:r>
          </a:p>
          <a:p>
            <a:pPr lvl="2"/>
            <a:r>
              <a:rPr lang="et-EE" altLang="en-US" dirty="0"/>
              <a:t>Kolmas tase</a:t>
            </a:r>
          </a:p>
          <a:p>
            <a:pPr lvl="3"/>
            <a:r>
              <a:rPr lang="et-EE" altLang="en-US" dirty="0"/>
              <a:t>Neljas tase</a:t>
            </a:r>
          </a:p>
          <a:p>
            <a:pPr lvl="4"/>
            <a:r>
              <a:rPr lang="et-EE" altLang="en-US" dirty="0"/>
              <a:t>Viies tase</a:t>
            </a: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F4615-68F1-4802-BA89-895929D8D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7" name="Straight Connector 12">
            <a:extLst>
              <a:ext uri="{FF2B5EF4-FFF2-40B4-BE49-F238E27FC236}">
                <a16:creationId xmlns:a16="http://schemas.microsoft.com/office/drawing/2014/main" id="{E2ADD3B6-6DE3-4785-B6DC-12C8E6797188}"/>
              </a:ext>
            </a:extLst>
          </p:cNvPr>
          <p:cNvCxnSpPr>
            <a:cxnSpLocks/>
          </p:cNvCxnSpPr>
          <p:nvPr userDrawn="1"/>
        </p:nvCxnSpPr>
        <p:spPr>
          <a:xfrm>
            <a:off x="1727200" y="6362700"/>
            <a:ext cx="9752013" cy="0"/>
          </a:xfrm>
          <a:prstGeom prst="line">
            <a:avLst/>
          </a:prstGeom>
          <a:ln w="19050">
            <a:solidFill>
              <a:srgbClr val="341C6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11">
            <a:extLst>
              <a:ext uri="{FF2B5EF4-FFF2-40B4-BE49-F238E27FC236}">
                <a16:creationId xmlns:a16="http://schemas.microsoft.com/office/drawing/2014/main" id="{A413AFED-960E-42FD-A547-B1D7B904467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79213" y="6362700"/>
            <a:ext cx="349250" cy="246063"/>
          </a:xfrm>
          <a:prstGeom prst="rect">
            <a:avLst/>
          </a:prstGeom>
          <a:noFill/>
          <a:ln w="19050">
            <a:solidFill>
              <a:srgbClr val="341C6E"/>
            </a:solidFill>
            <a:miter lim="800000"/>
            <a:headEnd/>
            <a:tailEnd/>
          </a:ln>
        </p:spPr>
        <p:txBody>
          <a:bodyPr wrap="square"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9F4ABE1-91E9-4C76-9E46-A6475A8D361B}" type="slidenum">
              <a:rPr lang="id-ID" altLang="et-EE" sz="10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id-ID" altLang="et-EE" sz="1000" b="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31" name="Pilt 3">
            <a:extLst>
              <a:ext uri="{FF2B5EF4-FFF2-40B4-BE49-F238E27FC236}">
                <a16:creationId xmlns:a16="http://schemas.microsoft.com/office/drawing/2014/main" id="{5FC4CE05-1EC7-4C1D-B157-4310652B52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334963"/>
            <a:ext cx="28416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1">
            <a:extLst>
              <a:ext uri="{FF2B5EF4-FFF2-40B4-BE49-F238E27FC236}">
                <a16:creationId xmlns:a16="http://schemas.microsoft.com/office/drawing/2014/main" id="{BAC16853-874D-4838-8D5E-19CFF66202B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0525" y="6362700"/>
            <a:ext cx="1336675" cy="246063"/>
          </a:xfrm>
          <a:prstGeom prst="rect">
            <a:avLst/>
          </a:prstGeom>
          <a:noFill/>
          <a:ln w="19050">
            <a:solidFill>
              <a:srgbClr val="341C6E"/>
            </a:solidFill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t-EE" altLang="et-E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© </a:t>
            </a:r>
            <a:r>
              <a:rPr lang="et-EE" altLang="et-EE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HeiVäl</a:t>
            </a:r>
            <a:r>
              <a:rPr lang="et-EE" altLang="et-E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 Consulting</a:t>
            </a:r>
            <a:endParaRPr lang="id-ID" altLang="et-EE" sz="1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20">
            <a:extLst>
              <a:ext uri="{FF2B5EF4-FFF2-40B4-BE49-F238E27FC236}">
                <a16:creationId xmlns:a16="http://schemas.microsoft.com/office/drawing/2014/main" id="{22A65883-0AA5-46AC-988B-3C0EA116FD2F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390525" y="941388"/>
            <a:ext cx="11455400" cy="0"/>
          </a:xfrm>
          <a:prstGeom prst="line">
            <a:avLst/>
          </a:prstGeom>
          <a:ln w="38100">
            <a:solidFill>
              <a:srgbClr val="341C6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6" name="TextBox 11">
            <a:extLst>
              <a:ext uri="{FF2B5EF4-FFF2-40B4-BE49-F238E27FC236}">
                <a16:creationId xmlns:a16="http://schemas.microsoft.com/office/drawing/2014/main" id="{43F40DD7-EFDF-4DB7-932B-2DBF693323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963275" y="916782"/>
            <a:ext cx="1085057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t-EE" altLang="en-US" sz="1200" b="1" dirty="0">
                <a:solidFill>
                  <a:srgbClr val="341C6E"/>
                </a:solidFill>
                <a:latin typeface="+mn-lt"/>
                <a:cs typeface="Times New Roman" panose="02020603050405020304" pitchFamily="18" charset="0"/>
              </a:rPr>
              <a:t>06.05.2021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443185-0927-445D-A01E-BFE6AE62239A}"/>
              </a:ext>
            </a:extLst>
          </p:cNvPr>
          <p:cNvCxnSpPr>
            <a:cxnSpLocks/>
          </p:cNvCxnSpPr>
          <p:nvPr userDrawn="1"/>
        </p:nvCxnSpPr>
        <p:spPr>
          <a:xfrm>
            <a:off x="10134600" y="1155681"/>
            <a:ext cx="1719524" cy="0"/>
          </a:xfrm>
          <a:prstGeom prst="line">
            <a:avLst/>
          </a:prstGeom>
          <a:ln w="15875" cmpd="sng">
            <a:gradFill flip="none" rotWithShape="1">
              <a:gsLst>
                <a:gs pos="0">
                  <a:srgbClr val="F2F3F8"/>
                </a:gs>
                <a:gs pos="100000">
                  <a:srgbClr val="341C6E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Balti Uuringute Instituut « Terveilm">
            <a:extLst>
              <a:ext uri="{FF2B5EF4-FFF2-40B4-BE49-F238E27FC236}">
                <a16:creationId xmlns:a16="http://schemas.microsoft.com/office/drawing/2014/main" id="{32553665-BEE0-47A7-A3CB-F11241AB9F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507" y="343688"/>
            <a:ext cx="1395785" cy="48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9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9" r:id="rId5"/>
    <p:sldLayoutId id="2147483690" r:id="rId6"/>
  </p:sldLayoutIdLst>
  <p:transition spd="slow">
    <p:push dir="u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rgbClr val="341C6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341C6E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341C6E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341C6E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341C6E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341C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59228" y="3284984"/>
            <a:ext cx="8640960" cy="1872208"/>
          </a:xfrm>
        </p:spPr>
        <p:txBody>
          <a:bodyPr anchor="t"/>
          <a:lstStyle/>
          <a:p>
            <a:pPr eaLnBrk="1" hangingPunct="1">
              <a:spcBef>
                <a:spcPts val="1800"/>
              </a:spcBef>
              <a:spcAft>
                <a:spcPts val="1800"/>
              </a:spcAft>
            </a:pPr>
            <a:r>
              <a:rPr lang="et-EE" sz="4000" b="1" dirty="0"/>
              <a:t>NOORSOOTÖÖS OSALEVATE NOORTE RAHULOLU NOORSOOTÖÖGA 2020</a:t>
            </a:r>
            <a:br>
              <a:rPr lang="et-EE" sz="4000" b="1" dirty="0"/>
            </a:br>
            <a:br>
              <a:rPr lang="et-EE" sz="4000" b="1" dirty="0"/>
            </a:br>
            <a:br>
              <a:rPr lang="et-EE" sz="4000" b="1" dirty="0">
                <a:solidFill>
                  <a:srgbClr val="336699"/>
                </a:solidFill>
              </a:rPr>
            </a:br>
            <a:endParaRPr lang="et-EE" sz="4000" b="1" dirty="0">
              <a:solidFill>
                <a:srgbClr val="336699"/>
              </a:solidFill>
            </a:endParaRPr>
          </a:p>
        </p:txBody>
      </p:sp>
      <p:sp>
        <p:nvSpPr>
          <p:cNvPr id="9220" name="AutoShape 4" descr="https://info.nordea.ee/kliendiandmed/images/nordea-logo.png"/>
          <p:cNvSpPr>
            <a:spLocks noChangeAspect="1" noChangeArrowheads="1"/>
          </p:cNvSpPr>
          <p:nvPr/>
        </p:nvSpPr>
        <p:spPr bwMode="auto">
          <a:xfrm>
            <a:off x="1587500" y="-136525"/>
            <a:ext cx="304801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t-EE" dirty="0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06A134A-16E2-410C-96F6-2C10CBC4E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264" y="5301208"/>
            <a:ext cx="3437384" cy="107721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ts val="600"/>
              </a:spcBef>
            </a:pP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OÜ </a:t>
            </a:r>
            <a:r>
              <a:rPr lang="et-EE" sz="1600" dirty="0" err="1">
                <a:solidFill>
                  <a:srgbClr val="010163"/>
                </a:solidFill>
                <a:latin typeface="+mj-lt"/>
                <a:cs typeface="Times New Roman" pitchFamily="18" charset="0"/>
              </a:rPr>
              <a:t>HeiVäl</a:t>
            </a: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 / </a:t>
            </a:r>
            <a:r>
              <a:rPr lang="et-EE" sz="1600" dirty="0" err="1">
                <a:solidFill>
                  <a:srgbClr val="010163"/>
                </a:solidFill>
                <a:latin typeface="+mj-lt"/>
                <a:cs typeface="Times New Roman" pitchFamily="18" charset="0"/>
              </a:rPr>
              <a:t>HeiVäl</a:t>
            </a: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 Consulting™</a:t>
            </a:r>
            <a:b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</a:b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Lai 30, 51005 Tartu, Estonia</a:t>
            </a:r>
          </a:p>
          <a:p>
            <a:pPr algn="r" eaLnBrk="0" hangingPunct="0"/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info@heival.ee</a:t>
            </a:r>
          </a:p>
          <a:p>
            <a:pPr algn="r" eaLnBrk="0" hangingPunct="0"/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www.heival.ee</a:t>
            </a:r>
          </a:p>
        </p:txBody>
      </p:sp>
      <p:pic>
        <p:nvPicPr>
          <p:cNvPr id="2" name="Pilt 1">
            <a:extLst>
              <a:ext uri="{FF2B5EF4-FFF2-40B4-BE49-F238E27FC236}">
                <a16:creationId xmlns:a16="http://schemas.microsoft.com/office/drawing/2014/main" id="{02FC0668-F3AA-45A6-81E9-69C1FEA56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404" y="2246041"/>
            <a:ext cx="2475191" cy="762066"/>
          </a:xfrm>
          <a:prstGeom prst="rect">
            <a:avLst/>
          </a:prstGeom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92DD1C71-9644-47B6-96E2-6A485A3BB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720" y="5301208"/>
            <a:ext cx="5321292" cy="107721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ts val="600"/>
              </a:spcBef>
            </a:pPr>
            <a:r>
              <a:rPr lang="et-EE" sz="1600" b="1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Uuringu teostajad:</a:t>
            </a: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 	MTÜ Balti Uuringute Instituut</a:t>
            </a:r>
            <a:b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</a:br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Lai 30, 51005 Tartu, Estonia</a:t>
            </a:r>
          </a:p>
          <a:p>
            <a:pPr algn="r" eaLnBrk="0" hangingPunct="0"/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ibs@ibs.ee</a:t>
            </a:r>
          </a:p>
          <a:p>
            <a:pPr algn="r" eaLnBrk="0" hangingPunct="0"/>
            <a:r>
              <a:rPr lang="et-EE" sz="1600" dirty="0">
                <a:solidFill>
                  <a:srgbClr val="010163"/>
                </a:solidFill>
                <a:latin typeface="+mj-lt"/>
                <a:cs typeface="Times New Roman" pitchFamily="18" charset="0"/>
              </a:rPr>
              <a:t>www.ibs.ee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DC40F55-D797-41F3-A8AE-01EA138F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NOORTELAAGRID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85231BC9-5F61-4880-897C-854C6531BC31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380097" y="1484784"/>
            <a:ext cx="5201419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keskmine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noortelaagritele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92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2400" dirty="0">
              <a:solidFill>
                <a:srgbClr val="010163"/>
              </a:solidFill>
            </a:endParaRPr>
          </a:p>
          <a:p>
            <a:r>
              <a:rPr lang="en-US" sz="2000" dirty="0" err="1">
                <a:solidFill>
                  <a:srgbClr val="010163"/>
                </a:solidFill>
              </a:rPr>
              <a:t>Osalemise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põhjused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laagri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huvitav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kirjeldus</a:t>
            </a:r>
            <a:r>
              <a:rPr lang="en-US" sz="1800" dirty="0">
                <a:solidFill>
                  <a:srgbClr val="010163"/>
                </a:solidFill>
              </a:rPr>
              <a:t> (58%)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seal </a:t>
            </a:r>
            <a:r>
              <a:rPr lang="en-US" sz="1800" dirty="0" err="1">
                <a:solidFill>
                  <a:srgbClr val="010163"/>
                </a:solidFill>
              </a:rPr>
              <a:t>käivad</a:t>
            </a:r>
            <a:r>
              <a:rPr lang="en-US" sz="1800" dirty="0">
                <a:solidFill>
                  <a:srgbClr val="010163"/>
                </a:solidFill>
              </a:rPr>
              <a:t> ka </a:t>
            </a:r>
            <a:r>
              <a:rPr lang="en-US" sz="1800" dirty="0" err="1">
                <a:solidFill>
                  <a:srgbClr val="010163"/>
                </a:solidFill>
              </a:rPr>
              <a:t>sõbrad</a:t>
            </a:r>
            <a:r>
              <a:rPr lang="en-US" sz="1800" dirty="0">
                <a:solidFill>
                  <a:srgbClr val="010163"/>
                </a:solidFill>
              </a:rPr>
              <a:t> (56%)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laagri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juhendaja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varasem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teadmine</a:t>
            </a:r>
            <a:r>
              <a:rPr lang="en-US" sz="1800" dirty="0">
                <a:solidFill>
                  <a:srgbClr val="010163"/>
                </a:solidFill>
              </a:rPr>
              <a:t> (45%)</a:t>
            </a:r>
          </a:p>
          <a:p>
            <a:r>
              <a:rPr lang="en-US" sz="2000" dirty="0" err="1">
                <a:solidFill>
                  <a:srgbClr val="010163"/>
                </a:solidFill>
              </a:rPr>
              <a:t>Olulised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suhtelised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mõjud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kasvatajatega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seotud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aspektid</a:t>
            </a:r>
            <a:r>
              <a:rPr lang="en-US" sz="1800" dirty="0">
                <a:solidFill>
                  <a:srgbClr val="010163"/>
                </a:solidFill>
              </a:rPr>
              <a:t>: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rgbClr val="010163"/>
                </a:solidFill>
              </a:rPr>
              <a:t>head </a:t>
            </a:r>
            <a:r>
              <a:rPr lang="en-US" sz="1400" dirty="0" err="1">
                <a:solidFill>
                  <a:srgbClr val="010163"/>
                </a:solidFill>
              </a:rPr>
              <a:t>suhted</a:t>
            </a:r>
            <a:endParaRPr lang="en-US" sz="1400" dirty="0">
              <a:solidFill>
                <a:srgbClr val="010163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sz="1400" dirty="0" err="1">
                <a:solidFill>
                  <a:srgbClr val="010163"/>
                </a:solidFill>
              </a:rPr>
              <a:t>noorega</a:t>
            </a:r>
            <a:r>
              <a:rPr lang="en-US" sz="1400" dirty="0">
                <a:solidFill>
                  <a:srgbClr val="010163"/>
                </a:solidFill>
              </a:rPr>
              <a:t> </a:t>
            </a:r>
            <a:r>
              <a:rPr lang="en-US" sz="1400" dirty="0" err="1">
                <a:solidFill>
                  <a:srgbClr val="010163"/>
                </a:solidFill>
              </a:rPr>
              <a:t>arvestamine</a:t>
            </a:r>
            <a:endParaRPr lang="en-US" sz="1400" dirty="0">
              <a:solidFill>
                <a:srgbClr val="010163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sz="1400" dirty="0" err="1">
                <a:solidFill>
                  <a:srgbClr val="010163"/>
                </a:solidFill>
              </a:rPr>
              <a:t>probleemide</a:t>
            </a:r>
            <a:r>
              <a:rPr lang="en-US" sz="1400" dirty="0">
                <a:solidFill>
                  <a:srgbClr val="010163"/>
                </a:solidFill>
              </a:rPr>
              <a:t> </a:t>
            </a:r>
            <a:r>
              <a:rPr lang="en-US" sz="1400" dirty="0" err="1">
                <a:solidFill>
                  <a:srgbClr val="010163"/>
                </a:solidFill>
              </a:rPr>
              <a:t>märkamine</a:t>
            </a:r>
            <a:endParaRPr lang="en-US" sz="14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see, </a:t>
            </a:r>
            <a:r>
              <a:rPr lang="en-US" sz="1800" dirty="0" err="1">
                <a:solidFill>
                  <a:srgbClr val="010163"/>
                </a:solidFill>
              </a:rPr>
              <a:t>kui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hästi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kasvatajad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noorte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hinnangul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oma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tööd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teevad</a:t>
            </a:r>
            <a:endParaRPr lang="en-US" sz="1800" dirty="0">
              <a:solidFill>
                <a:srgbClr val="010163"/>
              </a:solidFill>
            </a:endParaRP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055442E2-7A48-422B-9CA5-26AAD1FA90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516" y="2636912"/>
            <a:ext cx="6209531" cy="198958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71894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BE26184-A89B-4136-BDE5-97B30DD96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NOORTEMALEVAD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659B6EDF-E3DE-41E7-B2F1-2420836926E0}"/>
              </a:ext>
            </a:extLst>
          </p:cNvPr>
          <p:cNvSpPr txBox="1">
            <a:spLocks/>
          </p:cNvSpPr>
          <p:nvPr/>
        </p:nvSpPr>
        <p:spPr bwMode="auto">
          <a:xfrm>
            <a:off x="390525" y="1628800"/>
            <a:ext cx="6425555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keskmine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avatud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noortemalevatele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87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2400" dirty="0">
              <a:solidFill>
                <a:srgbClr val="010163"/>
              </a:solidFill>
            </a:endParaRPr>
          </a:p>
          <a:p>
            <a:r>
              <a:rPr lang="en-US" sz="2000" dirty="0" err="1">
                <a:solidFill>
                  <a:srgbClr val="010163"/>
                </a:solidFill>
              </a:rPr>
              <a:t>Osalemise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põhjused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töökogemuse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saamine</a:t>
            </a:r>
            <a:r>
              <a:rPr lang="en-US" sz="1800" dirty="0">
                <a:solidFill>
                  <a:srgbClr val="010163"/>
                </a:solidFill>
              </a:rPr>
              <a:t> (70%)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seal </a:t>
            </a:r>
            <a:r>
              <a:rPr lang="en-US" sz="1800" dirty="0" err="1">
                <a:solidFill>
                  <a:srgbClr val="010163"/>
                </a:solidFill>
              </a:rPr>
              <a:t>osalevad</a:t>
            </a:r>
            <a:r>
              <a:rPr lang="en-US" sz="1800" dirty="0">
                <a:solidFill>
                  <a:srgbClr val="010163"/>
                </a:solidFill>
              </a:rPr>
              <a:t> ka </a:t>
            </a:r>
            <a:r>
              <a:rPr lang="en-US" sz="1800" dirty="0" err="1">
                <a:solidFill>
                  <a:srgbClr val="010163"/>
                </a:solidFill>
              </a:rPr>
              <a:t>sõbrad</a:t>
            </a:r>
            <a:r>
              <a:rPr lang="en-US" sz="1800" dirty="0">
                <a:solidFill>
                  <a:srgbClr val="010163"/>
                </a:solidFill>
              </a:rPr>
              <a:t> (55%)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see </a:t>
            </a:r>
            <a:r>
              <a:rPr lang="en-US" sz="1800" dirty="0" err="1">
                <a:solidFill>
                  <a:srgbClr val="010163"/>
                </a:solidFill>
              </a:rPr>
              <a:t>sobis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ajaliselt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teiste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tegevustega</a:t>
            </a:r>
            <a:r>
              <a:rPr lang="en-US" sz="1800" dirty="0">
                <a:solidFill>
                  <a:srgbClr val="010163"/>
                </a:solidFill>
              </a:rPr>
              <a:t> (47%)</a:t>
            </a:r>
          </a:p>
          <a:p>
            <a:r>
              <a:rPr lang="en-US" sz="2000" dirty="0" err="1">
                <a:solidFill>
                  <a:srgbClr val="010163"/>
                </a:solidFill>
              </a:rPr>
              <a:t>Olulised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suhtelised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mõjud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suhted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teiste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noorte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rühmajuhiga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turvaline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sotsiaalne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keskkond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uue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õppimine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või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oskuste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arenemine</a:t>
            </a:r>
            <a:endParaRPr lang="en-US" sz="1800" dirty="0">
              <a:solidFill>
                <a:srgbClr val="010163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4BA902C-EDB2-4846-AC34-1873536B9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201" y="2395736"/>
            <a:ext cx="13355847" cy="500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pic>
        <p:nvPicPr>
          <p:cNvPr id="8" name="Pilt 7">
            <a:extLst>
              <a:ext uri="{FF2B5EF4-FFF2-40B4-BE49-F238E27FC236}">
                <a16:creationId xmlns:a16="http://schemas.microsoft.com/office/drawing/2014/main" id="{29C63FD8-8B7A-46AD-AF2B-E297D61BDA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2863621"/>
            <a:ext cx="5964535" cy="195887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9" name="Rectangle: Rounded Corners 13">
            <a:extLst>
              <a:ext uri="{FF2B5EF4-FFF2-40B4-BE49-F238E27FC236}">
                <a16:creationId xmlns:a16="http://schemas.microsoft.com/office/drawing/2014/main" id="{13C251B8-DBC4-45BA-8E51-AB55855877C2}"/>
              </a:ext>
            </a:extLst>
          </p:cNvPr>
          <p:cNvSpPr/>
          <p:nvPr/>
        </p:nvSpPr>
        <p:spPr>
          <a:xfrm>
            <a:off x="5735959" y="3580823"/>
            <a:ext cx="5964535" cy="339589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7805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E78CD9A-9450-41F3-8E57-B47E27B6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OSALUS- VÕI ESINDUSKOGUD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097E8BFA-8F4A-42C9-A9C8-69200DD57EC6}"/>
              </a:ext>
            </a:extLst>
          </p:cNvPr>
          <p:cNvSpPr txBox="1">
            <a:spLocks/>
          </p:cNvSpPr>
          <p:nvPr/>
        </p:nvSpPr>
        <p:spPr bwMode="auto">
          <a:xfrm>
            <a:off x="385353" y="1700808"/>
            <a:ext cx="6209531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keskmine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osalus</a:t>
            </a:r>
            <a:r>
              <a:rPr lang="en-US" sz="2400" dirty="0">
                <a:solidFill>
                  <a:srgbClr val="010163"/>
                </a:solidFill>
              </a:rPr>
              <a:t>- </a:t>
            </a:r>
            <a:r>
              <a:rPr lang="en-US" sz="2400" dirty="0" err="1">
                <a:solidFill>
                  <a:srgbClr val="010163"/>
                </a:solidFill>
              </a:rPr>
              <a:t>või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esinduskogudele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86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2400" dirty="0">
              <a:solidFill>
                <a:srgbClr val="010163"/>
              </a:solidFill>
            </a:endParaRPr>
          </a:p>
          <a:p>
            <a:pPr lvl="1"/>
            <a:r>
              <a:rPr lang="en-US" sz="1800" dirty="0">
                <a:solidFill>
                  <a:srgbClr val="010163"/>
                </a:solidFill>
              </a:rPr>
              <a:t>T</a:t>
            </a:r>
            <a:r>
              <a:rPr lang="et-EE" sz="1800" dirty="0" err="1">
                <a:solidFill>
                  <a:srgbClr val="010163"/>
                </a:solidFill>
              </a:rPr>
              <a:t>eemaga</a:t>
            </a:r>
            <a:r>
              <a:rPr lang="et-EE" sz="1800" dirty="0">
                <a:solidFill>
                  <a:srgbClr val="010163"/>
                </a:solidFill>
              </a:rPr>
              <a:t> rahulolu </a:t>
            </a:r>
            <a:r>
              <a:rPr lang="en-US" sz="1800" dirty="0" err="1">
                <a:solidFill>
                  <a:srgbClr val="010163"/>
                </a:solidFill>
              </a:rPr>
              <a:t>sõltub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suurel</a:t>
            </a:r>
            <a:r>
              <a:rPr lang="et-EE" sz="1800" dirty="0">
                <a:solidFill>
                  <a:srgbClr val="010163"/>
                </a:solidFill>
              </a:rPr>
              <a:t> määral ka sellest, millises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konkreetses</a:t>
            </a:r>
            <a:r>
              <a:rPr lang="et-EE" sz="1800" dirty="0">
                <a:solidFill>
                  <a:srgbClr val="010163"/>
                </a:solidFill>
              </a:rPr>
              <a:t> osalus- või esinduskogus noor osaleb</a:t>
            </a:r>
            <a:endParaRPr lang="en-US" sz="1800" dirty="0">
              <a:solidFill>
                <a:srgbClr val="010163"/>
              </a:solidFill>
            </a:endParaRPr>
          </a:p>
          <a:p>
            <a:r>
              <a:rPr lang="en-US" sz="2000" dirty="0" err="1">
                <a:solidFill>
                  <a:srgbClr val="010163"/>
                </a:solidFill>
              </a:rPr>
              <a:t>Osalemise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põhjused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soov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kodukoha</a:t>
            </a:r>
            <a:r>
              <a:rPr lang="en-US" sz="1800" dirty="0">
                <a:solidFill>
                  <a:srgbClr val="010163"/>
                </a:solidFill>
              </a:rPr>
              <a:t>/</a:t>
            </a:r>
            <a:r>
              <a:rPr lang="en-US" sz="1800" dirty="0" err="1">
                <a:solidFill>
                  <a:srgbClr val="010163"/>
                </a:solidFill>
              </a:rPr>
              <a:t>kooli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arengus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kaasa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rääkida</a:t>
            </a:r>
            <a:r>
              <a:rPr lang="en-US" sz="1800" dirty="0">
                <a:solidFill>
                  <a:srgbClr val="010163"/>
                </a:solidFill>
              </a:rPr>
              <a:t> (63%)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soov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ise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midagi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korraldada</a:t>
            </a:r>
            <a:r>
              <a:rPr lang="en-US" sz="1800" dirty="0">
                <a:solidFill>
                  <a:srgbClr val="010163"/>
                </a:solidFill>
              </a:rPr>
              <a:t> (53%)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esinduskogu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kirjeldus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oli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huvitav</a:t>
            </a:r>
            <a:r>
              <a:rPr lang="en-US" sz="1800" dirty="0">
                <a:solidFill>
                  <a:srgbClr val="010163"/>
                </a:solidFill>
              </a:rPr>
              <a:t> (43%)</a:t>
            </a:r>
          </a:p>
          <a:p>
            <a:r>
              <a:rPr lang="en-US" sz="2000" dirty="0" err="1">
                <a:solidFill>
                  <a:srgbClr val="010163"/>
                </a:solidFill>
              </a:rPr>
              <a:t>Olulised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suhtelised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mõjud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probleemide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märkamine</a:t>
            </a:r>
            <a:r>
              <a:rPr lang="en-US" sz="1800" dirty="0">
                <a:solidFill>
                  <a:srgbClr val="010163"/>
                </a:solidFill>
              </a:rPr>
              <a:t>, </a:t>
            </a:r>
            <a:r>
              <a:rPr lang="en-US" sz="1800" dirty="0" err="1">
                <a:solidFill>
                  <a:srgbClr val="010163"/>
                </a:solidFill>
              </a:rPr>
              <a:t>ärakuulamine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nõuandmine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noorte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soovide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arvamustega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arvestamine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head </a:t>
            </a:r>
            <a:r>
              <a:rPr lang="en-US" sz="1800" dirty="0" err="1">
                <a:solidFill>
                  <a:srgbClr val="010163"/>
                </a:solidFill>
              </a:rPr>
              <a:t>suhted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tegevuse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juhtide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teiste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noortega</a:t>
            </a:r>
            <a:endParaRPr lang="en-US" sz="1800" dirty="0">
              <a:solidFill>
                <a:srgbClr val="010163"/>
              </a:solidFill>
            </a:endParaRP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24152E7D-FCBC-4AC1-88EC-705739BBAD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924" y="2852936"/>
            <a:ext cx="5585723" cy="183081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85691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D70355D-3369-4E07-AD7B-FA6F0EB3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NOORTEÜHINGUD VÕI -ÜHENDUSED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81304519-E601-465B-A6E2-BC176EC400FA}"/>
              </a:ext>
            </a:extLst>
          </p:cNvPr>
          <p:cNvSpPr txBox="1">
            <a:spLocks/>
          </p:cNvSpPr>
          <p:nvPr/>
        </p:nvSpPr>
        <p:spPr bwMode="auto">
          <a:xfrm>
            <a:off x="390525" y="1988840"/>
            <a:ext cx="5988491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keskmine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noorteühingutele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või</a:t>
            </a:r>
            <a:r>
              <a:rPr lang="en-US" sz="2400" dirty="0">
                <a:solidFill>
                  <a:srgbClr val="010163"/>
                </a:solidFill>
              </a:rPr>
              <a:t> -</a:t>
            </a:r>
            <a:r>
              <a:rPr lang="en-US" sz="2400" dirty="0" err="1">
                <a:solidFill>
                  <a:srgbClr val="010163"/>
                </a:solidFill>
              </a:rPr>
              <a:t>ühendustele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89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1800" dirty="0">
              <a:solidFill>
                <a:srgbClr val="010163"/>
              </a:solidFill>
            </a:endParaRPr>
          </a:p>
          <a:p>
            <a:r>
              <a:rPr lang="en-US" sz="2000" dirty="0" err="1">
                <a:solidFill>
                  <a:srgbClr val="010163"/>
                </a:solidFill>
              </a:rPr>
              <a:t>Osalemise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põhjused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ühingu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kirjeldus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oli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huvitav</a:t>
            </a:r>
            <a:r>
              <a:rPr lang="en-US" sz="1800" dirty="0">
                <a:solidFill>
                  <a:srgbClr val="010163"/>
                </a:solidFill>
              </a:rPr>
              <a:t> (58%)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soov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uusi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asju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õppida</a:t>
            </a:r>
            <a:r>
              <a:rPr lang="en-US" sz="1800" dirty="0">
                <a:solidFill>
                  <a:srgbClr val="010163"/>
                </a:solidFill>
              </a:rPr>
              <a:t> / </a:t>
            </a:r>
            <a:r>
              <a:rPr lang="en-US" sz="1800" dirty="0" err="1">
                <a:solidFill>
                  <a:srgbClr val="010163"/>
                </a:solidFill>
              </a:rPr>
              <a:t>oskusi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omandada</a:t>
            </a:r>
            <a:r>
              <a:rPr lang="en-US" sz="1800" dirty="0">
                <a:solidFill>
                  <a:srgbClr val="010163"/>
                </a:solidFill>
              </a:rPr>
              <a:t> (53%)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seal </a:t>
            </a:r>
            <a:r>
              <a:rPr lang="en-US" sz="1800" dirty="0" err="1">
                <a:solidFill>
                  <a:srgbClr val="010163"/>
                </a:solidFill>
              </a:rPr>
              <a:t>osalesid</a:t>
            </a:r>
            <a:r>
              <a:rPr lang="en-US" sz="1800" dirty="0">
                <a:solidFill>
                  <a:srgbClr val="010163"/>
                </a:solidFill>
              </a:rPr>
              <a:t> ka mu </a:t>
            </a:r>
            <a:r>
              <a:rPr lang="en-US" sz="1800" dirty="0" err="1">
                <a:solidFill>
                  <a:srgbClr val="010163"/>
                </a:solidFill>
              </a:rPr>
              <a:t>sõbrad</a:t>
            </a:r>
            <a:r>
              <a:rPr lang="en-US" sz="1800" dirty="0">
                <a:solidFill>
                  <a:srgbClr val="010163"/>
                </a:solidFill>
              </a:rPr>
              <a:t> (45%)</a:t>
            </a:r>
          </a:p>
          <a:p>
            <a:r>
              <a:rPr lang="en-US" sz="2000" dirty="0" err="1">
                <a:solidFill>
                  <a:srgbClr val="010163"/>
                </a:solidFill>
              </a:rPr>
              <a:t>Olulised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suhtelised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mõjud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head </a:t>
            </a:r>
            <a:r>
              <a:rPr lang="en-US" sz="1800" dirty="0" err="1">
                <a:solidFill>
                  <a:srgbClr val="010163"/>
                </a:solidFill>
              </a:rPr>
              <a:t>suhted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teiste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osalejate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juhendajaga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noorte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soovide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arvamustega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arvestamine</a:t>
            </a:r>
            <a:endParaRPr lang="en-US" sz="1800" dirty="0">
              <a:solidFill>
                <a:srgbClr val="010163"/>
              </a:solidFill>
            </a:endParaRP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D27575F0-37A7-469A-A19E-C01CBDF54A4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282" y="2708920"/>
            <a:ext cx="5633467" cy="183902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6120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3F7814A-8053-4569-9A76-9E77DD38B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NOORTEPROJEKTID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F7916EA0-7C64-43F2-9516-253E73451A6F}"/>
              </a:ext>
            </a:extLst>
          </p:cNvPr>
          <p:cNvSpPr txBox="1">
            <a:spLocks/>
          </p:cNvSpPr>
          <p:nvPr/>
        </p:nvSpPr>
        <p:spPr bwMode="auto">
          <a:xfrm>
            <a:off x="390525" y="1556792"/>
            <a:ext cx="5988491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keskmine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noorteprojektidele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86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1800" dirty="0">
              <a:solidFill>
                <a:srgbClr val="010163"/>
              </a:solidFill>
            </a:endParaRPr>
          </a:p>
          <a:p>
            <a:r>
              <a:rPr lang="en-US" sz="2000" dirty="0" err="1">
                <a:solidFill>
                  <a:srgbClr val="010163"/>
                </a:solidFill>
              </a:rPr>
              <a:t>Osalemise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põhjused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projekti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kirjeldus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oli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huvitav</a:t>
            </a:r>
            <a:r>
              <a:rPr lang="en-US" sz="1800" dirty="0">
                <a:solidFill>
                  <a:srgbClr val="010163"/>
                </a:solidFill>
              </a:rPr>
              <a:t> (52%)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soov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saada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projekti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läbiviimise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korraldamise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kogemust</a:t>
            </a:r>
            <a:r>
              <a:rPr lang="en-US" sz="1800" dirty="0">
                <a:solidFill>
                  <a:srgbClr val="010163"/>
                </a:solidFill>
              </a:rPr>
              <a:t> (40%)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soov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midagi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uut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õppida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või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omandada</a:t>
            </a:r>
            <a:r>
              <a:rPr lang="en-US" sz="1800" dirty="0">
                <a:solidFill>
                  <a:srgbClr val="010163"/>
                </a:solidFill>
              </a:rPr>
              <a:t> (36%)</a:t>
            </a:r>
          </a:p>
          <a:p>
            <a:r>
              <a:rPr lang="en-US" sz="2000" dirty="0" err="1">
                <a:solidFill>
                  <a:srgbClr val="010163"/>
                </a:solidFill>
              </a:rPr>
              <a:t>Olulised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suhtelised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n-US" sz="2000" dirty="0" err="1">
                <a:solidFill>
                  <a:srgbClr val="010163"/>
                </a:solidFill>
              </a:rPr>
              <a:t>mõjud</a:t>
            </a:r>
            <a:r>
              <a:rPr lang="en-US" sz="20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010163"/>
                </a:solidFill>
              </a:rPr>
              <a:t>head </a:t>
            </a:r>
            <a:r>
              <a:rPr lang="en-US" sz="1800" dirty="0" err="1">
                <a:solidFill>
                  <a:srgbClr val="010163"/>
                </a:solidFill>
              </a:rPr>
              <a:t>suhted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teiste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osalejate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juhendajaga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noorte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probleemide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märkamine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ning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soovide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arvamustega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arvestamine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uute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teadmiste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oskuste</a:t>
            </a:r>
            <a:r>
              <a:rPr lang="en-US" sz="1800" dirty="0">
                <a:solidFill>
                  <a:srgbClr val="010163"/>
                </a:solidFill>
              </a:rPr>
              <a:t> </a:t>
            </a:r>
            <a:r>
              <a:rPr lang="en-US" sz="1800" dirty="0" err="1">
                <a:solidFill>
                  <a:srgbClr val="010163"/>
                </a:solidFill>
              </a:rPr>
              <a:t>omandamine</a:t>
            </a:r>
            <a:endParaRPr lang="en-US" sz="1800" dirty="0">
              <a:solidFill>
                <a:srgbClr val="010163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800" dirty="0" err="1">
                <a:solidFill>
                  <a:srgbClr val="010163"/>
                </a:solidFill>
              </a:rPr>
              <a:t>tegevusvahendid</a:t>
            </a:r>
            <a:r>
              <a:rPr lang="en-US" sz="1800" dirty="0">
                <a:solidFill>
                  <a:srgbClr val="010163"/>
                </a:solidFill>
              </a:rPr>
              <a:t> ja </a:t>
            </a:r>
            <a:r>
              <a:rPr lang="en-US" sz="1800" dirty="0" err="1">
                <a:solidFill>
                  <a:srgbClr val="010163"/>
                </a:solidFill>
              </a:rPr>
              <a:t>materjalid</a:t>
            </a:r>
            <a:endParaRPr lang="en-US" sz="1800" dirty="0">
              <a:solidFill>
                <a:srgbClr val="010163"/>
              </a:solidFill>
            </a:endParaRP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E17CC655-5A1B-4938-BB37-5B2201C5774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985" y="2564904"/>
            <a:ext cx="5988490" cy="195492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48959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B1F5210-D570-42BC-9269-2284D3BD6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MITTEOSALEMINE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94EDCF2-F1A7-4505-8286-0150149AD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Huvihariduses</a:t>
            </a:r>
            <a:r>
              <a:rPr lang="en-US" sz="2400" dirty="0"/>
              <a:t> </a:t>
            </a:r>
            <a:r>
              <a:rPr lang="en-US" sz="2400" dirty="0" err="1"/>
              <a:t>või</a:t>
            </a:r>
            <a:r>
              <a:rPr lang="en-US" sz="2400" dirty="0"/>
              <a:t> -</a:t>
            </a:r>
            <a:r>
              <a:rPr lang="en-US" sz="2400" dirty="0" err="1"/>
              <a:t>tegevuses</a:t>
            </a:r>
            <a:r>
              <a:rPr lang="en-US" sz="2400" dirty="0"/>
              <a:t> </a:t>
            </a:r>
            <a:r>
              <a:rPr lang="en-US" sz="2400" dirty="0" err="1"/>
              <a:t>mitteosalemise</a:t>
            </a:r>
            <a:r>
              <a:rPr lang="en-US" sz="2400" dirty="0"/>
              <a:t> </a:t>
            </a:r>
            <a:r>
              <a:rPr lang="en-US" sz="2400" dirty="0" err="1"/>
              <a:t>põhjused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pole </a:t>
            </a:r>
            <a:r>
              <a:rPr lang="en-US" sz="2000" dirty="0" err="1"/>
              <a:t>piisavalt</a:t>
            </a:r>
            <a:r>
              <a:rPr lang="en-US" sz="2000" dirty="0"/>
              <a:t> </a:t>
            </a:r>
            <a:r>
              <a:rPr lang="en-US" sz="2000" dirty="0" err="1"/>
              <a:t>vaba</a:t>
            </a:r>
            <a:r>
              <a:rPr lang="en-US" sz="2000" dirty="0"/>
              <a:t> </a:t>
            </a:r>
            <a:r>
              <a:rPr lang="en-US" sz="2000" dirty="0" err="1"/>
              <a:t>aega</a:t>
            </a:r>
            <a:r>
              <a:rPr lang="en-US" sz="2000" dirty="0"/>
              <a:t> (50%)</a:t>
            </a:r>
          </a:p>
          <a:p>
            <a:pPr lvl="1"/>
            <a:r>
              <a:rPr lang="en-US" sz="2000" dirty="0" err="1"/>
              <a:t>teised</a:t>
            </a:r>
            <a:r>
              <a:rPr lang="en-US" sz="2000" dirty="0"/>
              <a:t> </a:t>
            </a:r>
            <a:r>
              <a:rPr lang="en-US" sz="2000" dirty="0" err="1"/>
              <a:t>hobid</a:t>
            </a:r>
            <a:r>
              <a:rPr lang="en-US" sz="2000" dirty="0"/>
              <a:t> / </a:t>
            </a:r>
            <a:r>
              <a:rPr lang="en-US" sz="2000" dirty="0" err="1"/>
              <a:t>sisustan</a:t>
            </a:r>
            <a:r>
              <a:rPr lang="en-US" sz="2000" dirty="0"/>
              <a:t> </a:t>
            </a:r>
            <a:r>
              <a:rPr lang="en-US" sz="2000" dirty="0" err="1"/>
              <a:t>vaba</a:t>
            </a:r>
            <a:r>
              <a:rPr lang="en-US" sz="2000" dirty="0"/>
              <a:t> </a:t>
            </a:r>
            <a:r>
              <a:rPr lang="en-US" sz="2000" dirty="0" err="1"/>
              <a:t>aega</a:t>
            </a:r>
            <a:r>
              <a:rPr lang="en-US" sz="2000" dirty="0"/>
              <a:t> </a:t>
            </a:r>
            <a:r>
              <a:rPr lang="en-US" sz="2000" dirty="0" err="1"/>
              <a:t>muul</a:t>
            </a:r>
            <a:r>
              <a:rPr lang="en-US" sz="2000" dirty="0"/>
              <a:t> </a:t>
            </a:r>
            <a:r>
              <a:rPr lang="en-US" sz="2000" dirty="0" err="1"/>
              <a:t>moel</a:t>
            </a:r>
            <a:r>
              <a:rPr lang="en-US" sz="2000" dirty="0"/>
              <a:t> (40%)</a:t>
            </a:r>
          </a:p>
          <a:p>
            <a:pPr lvl="1"/>
            <a:r>
              <a:rPr lang="en-US" sz="2000" dirty="0" err="1"/>
              <a:t>huvipakkuvaid</a:t>
            </a:r>
            <a:r>
              <a:rPr lang="en-US" sz="2000" dirty="0"/>
              <a:t> </a:t>
            </a:r>
            <a:r>
              <a:rPr lang="en-US" sz="2000" dirty="0" err="1"/>
              <a:t>tegevusi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pakuta</a:t>
            </a:r>
            <a:r>
              <a:rPr lang="en-US" sz="2000" dirty="0"/>
              <a:t> (23%)</a:t>
            </a:r>
          </a:p>
          <a:p>
            <a:r>
              <a:rPr lang="en-US" sz="2400" dirty="0" err="1"/>
              <a:t>Paljud</a:t>
            </a:r>
            <a:r>
              <a:rPr lang="en-US" sz="2400" dirty="0"/>
              <a:t> </a:t>
            </a:r>
            <a:r>
              <a:rPr lang="en-US" sz="2400" dirty="0" err="1"/>
              <a:t>põhjused</a:t>
            </a:r>
            <a:r>
              <a:rPr lang="en-US" sz="2400" dirty="0"/>
              <a:t>, </a:t>
            </a:r>
            <a:r>
              <a:rPr lang="en-US" sz="2400" dirty="0" err="1"/>
              <a:t>miks</a:t>
            </a:r>
            <a:r>
              <a:rPr lang="en-US" sz="2400" dirty="0"/>
              <a:t> </a:t>
            </a:r>
            <a:r>
              <a:rPr lang="en-US" sz="2400" dirty="0" err="1"/>
              <a:t>noorsootöö</a:t>
            </a:r>
            <a:r>
              <a:rPr lang="en-US" sz="2400" dirty="0"/>
              <a:t> </a:t>
            </a:r>
            <a:r>
              <a:rPr lang="en-US" sz="2400" dirty="0" err="1"/>
              <a:t>tegevustes</a:t>
            </a:r>
            <a:r>
              <a:rPr lang="en-US" sz="2400" dirty="0"/>
              <a:t> </a:t>
            </a:r>
            <a:r>
              <a:rPr lang="en-US" sz="2400" dirty="0" err="1"/>
              <a:t>ei</a:t>
            </a:r>
            <a:r>
              <a:rPr lang="en-US" sz="2400" dirty="0"/>
              <a:t> </a:t>
            </a:r>
            <a:r>
              <a:rPr lang="en-US" sz="2400" dirty="0" err="1"/>
              <a:t>osaleta</a:t>
            </a:r>
            <a:r>
              <a:rPr lang="en-US" sz="2400" dirty="0"/>
              <a:t> on </a:t>
            </a:r>
            <a:r>
              <a:rPr lang="en-US" sz="2400" dirty="0" err="1"/>
              <a:t>seotud</a:t>
            </a:r>
            <a:r>
              <a:rPr lang="en-US" sz="2400" dirty="0"/>
              <a:t> </a:t>
            </a:r>
            <a:r>
              <a:rPr lang="en-US" sz="2400" dirty="0" err="1"/>
              <a:t>eaga</a:t>
            </a:r>
            <a:endParaRPr lang="en-US" sz="2400" dirty="0"/>
          </a:p>
          <a:p>
            <a:r>
              <a:rPr lang="en-US" sz="2400" dirty="0" err="1"/>
              <a:t>Tütarlapsed</a:t>
            </a:r>
            <a:r>
              <a:rPr lang="en-US" sz="2400" dirty="0"/>
              <a:t> </a:t>
            </a:r>
            <a:r>
              <a:rPr lang="en-US" sz="2400" dirty="0" err="1"/>
              <a:t>nimetasid</a:t>
            </a:r>
            <a:r>
              <a:rPr lang="en-US" sz="2400" dirty="0"/>
              <a:t> </a:t>
            </a:r>
            <a:r>
              <a:rPr lang="en-US" sz="2400" dirty="0" err="1"/>
              <a:t>rohkem</a:t>
            </a:r>
            <a:r>
              <a:rPr lang="en-US" sz="2400" dirty="0"/>
              <a:t> </a:t>
            </a:r>
            <a:r>
              <a:rPr lang="en-US" sz="2400" dirty="0" err="1"/>
              <a:t>põhjuseid</a:t>
            </a:r>
            <a:r>
              <a:rPr lang="en-US" sz="2400" dirty="0"/>
              <a:t> </a:t>
            </a:r>
            <a:r>
              <a:rPr lang="en-US" sz="2400" dirty="0" err="1"/>
              <a:t>kui</a:t>
            </a:r>
            <a:r>
              <a:rPr lang="en-US" sz="2400" dirty="0"/>
              <a:t> </a:t>
            </a:r>
            <a:r>
              <a:rPr lang="en-US" sz="2400" dirty="0" err="1"/>
              <a:t>noormehed</a:t>
            </a:r>
            <a:endParaRPr lang="en-US" sz="2400" dirty="0"/>
          </a:p>
          <a:p>
            <a:r>
              <a:rPr lang="en-US" sz="2400" dirty="0" err="1"/>
              <a:t>Tütarlapsed</a:t>
            </a:r>
            <a:r>
              <a:rPr lang="en-US" sz="2400" dirty="0"/>
              <a:t> </a:t>
            </a:r>
            <a:r>
              <a:rPr lang="en-US" sz="2400" dirty="0" err="1"/>
              <a:t>märkisid</a:t>
            </a:r>
            <a:r>
              <a:rPr lang="en-US" sz="2400" dirty="0"/>
              <a:t> </a:t>
            </a:r>
            <a:r>
              <a:rPr lang="en-US" sz="2400" dirty="0" err="1"/>
              <a:t>järgmist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/>
              <a:t>kiusamise</a:t>
            </a:r>
            <a:r>
              <a:rPr lang="en-US" sz="2000" dirty="0"/>
              <a:t> </a:t>
            </a:r>
            <a:r>
              <a:rPr lang="en-US" sz="2000" dirty="0" err="1"/>
              <a:t>kartmine</a:t>
            </a:r>
            <a:r>
              <a:rPr lang="en-US" sz="2000" dirty="0"/>
              <a:t> ja </a:t>
            </a:r>
            <a:r>
              <a:rPr lang="en-US" sz="2000" dirty="0" err="1"/>
              <a:t>kahtlus</a:t>
            </a:r>
            <a:r>
              <a:rPr lang="en-US" sz="2000" dirty="0"/>
              <a:t>, kas </a:t>
            </a:r>
            <a:r>
              <a:rPr lang="en-US" sz="2000" dirty="0" err="1"/>
              <a:t>rühma</a:t>
            </a:r>
            <a:r>
              <a:rPr lang="en-US" sz="2000" dirty="0"/>
              <a:t> </a:t>
            </a:r>
            <a:r>
              <a:rPr lang="en-US" sz="2000" dirty="0" err="1"/>
              <a:t>sulandutakse</a:t>
            </a:r>
            <a:r>
              <a:rPr lang="en-US" sz="2000" dirty="0"/>
              <a:t> </a:t>
            </a:r>
            <a:r>
              <a:rPr lang="en-US" sz="2000" dirty="0" err="1"/>
              <a:t>hästi</a:t>
            </a:r>
            <a:endParaRPr lang="en-US" sz="2000" dirty="0"/>
          </a:p>
          <a:p>
            <a:pPr lvl="1"/>
            <a:r>
              <a:rPr lang="en-US" sz="2000" dirty="0" err="1"/>
              <a:t>suur</a:t>
            </a:r>
            <a:r>
              <a:rPr lang="en-US" sz="2000" dirty="0"/>
              <a:t>/</a:t>
            </a:r>
            <a:r>
              <a:rPr lang="en-US" sz="2000" dirty="0" err="1"/>
              <a:t>võõras</a:t>
            </a:r>
            <a:r>
              <a:rPr lang="en-US" sz="2000" dirty="0"/>
              <a:t> </a:t>
            </a:r>
            <a:r>
              <a:rPr lang="en-US" sz="2000" dirty="0" err="1"/>
              <a:t>seltskond</a:t>
            </a:r>
            <a:r>
              <a:rPr lang="en-US" sz="2000" dirty="0"/>
              <a:t> </a:t>
            </a:r>
            <a:r>
              <a:rPr lang="en-US" sz="2000" dirty="0" err="1"/>
              <a:t>põhjustab</a:t>
            </a:r>
            <a:r>
              <a:rPr lang="en-US" sz="2000" dirty="0"/>
              <a:t> </a:t>
            </a:r>
            <a:r>
              <a:rPr lang="en-US" sz="2000" dirty="0" err="1"/>
              <a:t>ebamugavust</a:t>
            </a:r>
            <a:endParaRPr lang="en-US" sz="2000" dirty="0"/>
          </a:p>
          <a:p>
            <a:r>
              <a:rPr lang="en-US" sz="2400" dirty="0"/>
              <a:t>N</a:t>
            </a:r>
            <a:r>
              <a:rPr lang="et-EE" sz="2400" dirty="0" err="1"/>
              <a:t>oored</a:t>
            </a:r>
            <a:r>
              <a:rPr lang="et-EE" sz="2400" dirty="0"/>
              <a:t>, kellel on piisavalt sõpru, märkisid harvem põhjusteks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k</a:t>
            </a:r>
            <a:r>
              <a:rPr lang="et-EE" sz="2000" dirty="0" err="1"/>
              <a:t>iusamishirmu</a:t>
            </a:r>
            <a:endParaRPr lang="en-US" sz="2000" dirty="0"/>
          </a:p>
          <a:p>
            <a:pPr lvl="1"/>
            <a:r>
              <a:rPr lang="en-US" sz="2000" dirty="0"/>
              <a:t>s</a:t>
            </a:r>
            <a:r>
              <a:rPr lang="et-EE" sz="2000" dirty="0" err="1"/>
              <a:t>ulandumisprobleemi</a:t>
            </a:r>
            <a:endParaRPr lang="en-US" sz="2000" dirty="0"/>
          </a:p>
          <a:p>
            <a:pPr lvl="1"/>
            <a:r>
              <a:rPr lang="et-EE" sz="2000" dirty="0"/>
              <a:t>ebamugavuse suure/võõra seltskonna</a:t>
            </a:r>
            <a:r>
              <a:rPr lang="en-US" sz="2000" dirty="0" err="1"/>
              <a:t>ga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7330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7B051B7-A159-4E73-81C1-C4D70B8F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NOORTEINFO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D0A9C71D-BFE1-474A-B37F-2ACD8744FC82}"/>
              </a:ext>
            </a:extLst>
          </p:cNvPr>
          <p:cNvSpPr txBox="1">
            <a:spLocks/>
          </p:cNvSpPr>
          <p:nvPr/>
        </p:nvSpPr>
        <p:spPr bwMode="auto">
          <a:xfrm>
            <a:off x="391984" y="1844824"/>
            <a:ext cx="11466115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010163"/>
                </a:solidFill>
              </a:rPr>
              <a:t>Noorte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üldine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hinnang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noorteinfo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leitavusega</a:t>
            </a:r>
            <a:r>
              <a:rPr lang="en-US" sz="2400" dirty="0">
                <a:solidFill>
                  <a:srgbClr val="010163"/>
                </a:solidFill>
              </a:rPr>
              <a:t> – </a:t>
            </a:r>
            <a:r>
              <a:rPr lang="en-US" sz="2400" b="1" dirty="0">
                <a:solidFill>
                  <a:srgbClr val="010163"/>
                </a:solidFill>
              </a:rPr>
              <a:t>77 </a:t>
            </a:r>
            <a:r>
              <a:rPr lang="en-US" sz="2400" b="1" dirty="0" err="1">
                <a:solidFill>
                  <a:srgbClr val="010163"/>
                </a:solidFill>
              </a:rPr>
              <a:t>punkti</a:t>
            </a:r>
            <a:r>
              <a:rPr lang="en-US" sz="2400" b="1" dirty="0">
                <a:solidFill>
                  <a:srgbClr val="010163"/>
                </a:solidFill>
              </a:rPr>
              <a:t> </a:t>
            </a:r>
            <a:r>
              <a:rPr lang="et-EE" sz="2400" dirty="0">
                <a:solidFill>
                  <a:srgbClr val="010163"/>
                </a:solidFill>
              </a:rPr>
              <a:t>100-st</a:t>
            </a:r>
            <a:endParaRPr lang="en-US" sz="2400" dirty="0">
              <a:solidFill>
                <a:srgbClr val="010163"/>
              </a:solidFill>
            </a:endParaRPr>
          </a:p>
          <a:p>
            <a:r>
              <a:rPr lang="en-US" sz="2400" dirty="0" err="1">
                <a:solidFill>
                  <a:srgbClr val="010163"/>
                </a:solidFill>
              </a:rPr>
              <a:t>Peamised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allikad</a:t>
            </a:r>
            <a:r>
              <a:rPr lang="en-US" sz="2400" dirty="0">
                <a:solidFill>
                  <a:srgbClr val="010163"/>
                </a:solidFill>
              </a:rPr>
              <a:t>, </a:t>
            </a:r>
            <a:r>
              <a:rPr lang="en-US" sz="2400" dirty="0" err="1">
                <a:solidFill>
                  <a:srgbClr val="010163"/>
                </a:solidFill>
              </a:rPr>
              <a:t>kust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noorsootöö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tegevuste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kohta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infot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otsitakse</a:t>
            </a:r>
            <a:r>
              <a:rPr lang="en-US" sz="2400" dirty="0">
                <a:solidFill>
                  <a:srgbClr val="010163"/>
                </a:solidFill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dirty="0" err="1">
                <a:solidFill>
                  <a:srgbClr val="010163"/>
                </a:solidFill>
              </a:rPr>
              <a:t>sotsiaalmeedia</a:t>
            </a:r>
            <a:r>
              <a:rPr lang="en-US" dirty="0">
                <a:solidFill>
                  <a:srgbClr val="010163"/>
                </a:solidFill>
              </a:rPr>
              <a:t> (36%)</a:t>
            </a:r>
          </a:p>
          <a:p>
            <a:pPr lvl="1">
              <a:lnSpc>
                <a:spcPct val="80000"/>
              </a:lnSpc>
            </a:pPr>
            <a:r>
              <a:rPr lang="en-US" dirty="0" err="1">
                <a:solidFill>
                  <a:srgbClr val="010163"/>
                </a:solidFill>
              </a:rPr>
              <a:t>sõbrad</a:t>
            </a:r>
            <a:r>
              <a:rPr lang="en-US" dirty="0">
                <a:solidFill>
                  <a:srgbClr val="010163"/>
                </a:solidFill>
              </a:rPr>
              <a:t> ja </a:t>
            </a:r>
            <a:r>
              <a:rPr lang="en-US" dirty="0" err="1">
                <a:solidFill>
                  <a:srgbClr val="010163"/>
                </a:solidFill>
              </a:rPr>
              <a:t>tuttavad</a:t>
            </a:r>
            <a:r>
              <a:rPr lang="en-US" dirty="0">
                <a:solidFill>
                  <a:srgbClr val="010163"/>
                </a:solidFill>
              </a:rPr>
              <a:t> (34%)</a:t>
            </a:r>
          </a:p>
          <a:p>
            <a:pPr lvl="1">
              <a:lnSpc>
                <a:spcPct val="80000"/>
              </a:lnSpc>
            </a:pPr>
            <a:r>
              <a:rPr lang="et-EE" dirty="0">
                <a:solidFill>
                  <a:srgbClr val="010163"/>
                </a:solidFill>
              </a:rPr>
              <a:t>i</a:t>
            </a:r>
            <a:r>
              <a:rPr lang="en-US" dirty="0" err="1">
                <a:solidFill>
                  <a:srgbClr val="010163"/>
                </a:solidFill>
              </a:rPr>
              <a:t>nternetiotsing</a:t>
            </a:r>
            <a:r>
              <a:rPr lang="en-US" dirty="0">
                <a:solidFill>
                  <a:srgbClr val="010163"/>
                </a:solidFill>
              </a:rPr>
              <a:t> (</a:t>
            </a:r>
            <a:r>
              <a:rPr lang="en-US" dirty="0" err="1">
                <a:solidFill>
                  <a:srgbClr val="010163"/>
                </a:solidFill>
              </a:rPr>
              <a:t>nt</a:t>
            </a:r>
            <a:r>
              <a:rPr lang="en-US" dirty="0">
                <a:solidFill>
                  <a:srgbClr val="010163"/>
                </a:solidFill>
              </a:rPr>
              <a:t> Google) (25%)</a:t>
            </a:r>
          </a:p>
          <a:p>
            <a:r>
              <a:rPr lang="en-US" sz="2400" dirty="0" err="1">
                <a:solidFill>
                  <a:srgbClr val="010163"/>
                </a:solidFill>
              </a:rPr>
              <a:t>Olenevalt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tegevusest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peetakse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oluliseks</a:t>
            </a:r>
            <a:r>
              <a:rPr lang="en-US" sz="2400" dirty="0">
                <a:solidFill>
                  <a:srgbClr val="010163"/>
                </a:solidFill>
              </a:rPr>
              <a:t> ka </a:t>
            </a:r>
            <a:r>
              <a:rPr lang="en-US" sz="2400" dirty="0" err="1">
                <a:solidFill>
                  <a:srgbClr val="010163"/>
                </a:solidFill>
              </a:rPr>
              <a:t>koolitöötajatelt</a:t>
            </a:r>
            <a:r>
              <a:rPr lang="en-US" sz="2400" dirty="0">
                <a:solidFill>
                  <a:srgbClr val="010163"/>
                </a:solidFill>
              </a:rPr>
              <a:t> ja </a:t>
            </a:r>
            <a:r>
              <a:rPr lang="en-US" sz="2400" dirty="0" err="1">
                <a:solidFill>
                  <a:srgbClr val="010163"/>
                </a:solidFill>
              </a:rPr>
              <a:t>treeneritelt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saadavat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infot</a:t>
            </a:r>
            <a:endParaRPr lang="en-US" sz="2400" dirty="0">
              <a:solidFill>
                <a:srgbClr val="010163"/>
              </a:solidFill>
            </a:endParaRPr>
          </a:p>
          <a:p>
            <a:r>
              <a:rPr lang="en-US" sz="2400" dirty="0">
                <a:solidFill>
                  <a:srgbClr val="010163"/>
                </a:solidFill>
              </a:rPr>
              <a:t>Teeviit.ee </a:t>
            </a:r>
            <a:r>
              <a:rPr lang="en-US" sz="2400" dirty="0" err="1">
                <a:solidFill>
                  <a:srgbClr val="010163"/>
                </a:solidFill>
              </a:rPr>
              <a:t>valisid</a:t>
            </a:r>
            <a:r>
              <a:rPr lang="en-US" sz="2400" dirty="0">
                <a:solidFill>
                  <a:srgbClr val="010163"/>
                </a:solidFill>
              </a:rPr>
              <a:t> </a:t>
            </a:r>
            <a:r>
              <a:rPr lang="en-US" sz="2400" dirty="0" err="1">
                <a:solidFill>
                  <a:srgbClr val="010163"/>
                </a:solidFill>
              </a:rPr>
              <a:t>infoallikana</a:t>
            </a:r>
            <a:r>
              <a:rPr lang="en-US" sz="2400" dirty="0">
                <a:solidFill>
                  <a:srgbClr val="010163"/>
                </a:solidFill>
              </a:rPr>
              <a:t> 2% </a:t>
            </a:r>
            <a:r>
              <a:rPr lang="en-US" sz="2400" dirty="0" err="1">
                <a:solidFill>
                  <a:srgbClr val="010163"/>
                </a:solidFill>
              </a:rPr>
              <a:t>noortest</a:t>
            </a:r>
            <a:endParaRPr lang="en-US" sz="2400" dirty="0">
              <a:solidFill>
                <a:srgbClr val="010163"/>
              </a:solidFill>
            </a:endParaRPr>
          </a:p>
          <a:p>
            <a:pPr lvl="1"/>
            <a:r>
              <a:rPr lang="en-US" dirty="0" err="1">
                <a:solidFill>
                  <a:srgbClr val="010163"/>
                </a:solidFill>
              </a:rPr>
              <a:t>Rahulolu</a:t>
            </a:r>
            <a:r>
              <a:rPr lang="en-US" dirty="0">
                <a:solidFill>
                  <a:srgbClr val="010163"/>
                </a:solidFill>
              </a:rPr>
              <a:t> – 81 </a:t>
            </a:r>
            <a:r>
              <a:rPr lang="en-US" dirty="0" err="1">
                <a:solidFill>
                  <a:srgbClr val="010163"/>
                </a:solidFill>
              </a:rPr>
              <a:t>punkti</a:t>
            </a:r>
            <a:r>
              <a:rPr lang="en-US" dirty="0">
                <a:solidFill>
                  <a:srgbClr val="010163"/>
                </a:solidFill>
              </a:rPr>
              <a:t> 100-st</a:t>
            </a:r>
          </a:p>
        </p:txBody>
      </p:sp>
    </p:spTree>
    <p:extLst>
      <p:ext uri="{BB962C8B-B14F-4D97-AF65-F5344CB8AC3E}">
        <p14:creationId xmlns:p14="http://schemas.microsoft.com/office/powerpoint/2010/main" val="4260223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B1F5210-D570-42BC-9269-2284D3BD6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SOOVITUSED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94EDCF2-F1A7-4505-8286-0150149AD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48" y="1556792"/>
            <a:ext cx="11464304" cy="435133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Toetada võimalusi, mis aitavad noortel noorsootöö tegevuste kohta ettepanekuid teha ja ise üritusi algatada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t-E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oetada</a:t>
            </a: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tegevusi, mis võimaldavad noorsootöös osaleda üle 17-aastastel noortel</a:t>
            </a:r>
            <a:endParaRPr lang="et-E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Toetada </a:t>
            </a:r>
            <a:r>
              <a:rPr lang="et-E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noortevaldkonna</a:t>
            </a: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töötajate pädevuste arendamist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Suurendada noorte teadlikkust </a:t>
            </a:r>
            <a:r>
              <a:rPr lang="et-E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noorteinfo</a:t>
            </a:r>
            <a:r>
              <a:rPr lang="et-E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kanalitest ja jätkata ühtse kommunikatsiooniruumi arendamist</a:t>
            </a:r>
          </a:p>
        </p:txBody>
      </p:sp>
    </p:spTree>
    <p:extLst>
      <p:ext uri="{BB962C8B-B14F-4D97-AF65-F5344CB8AC3E}">
        <p14:creationId xmlns:p14="http://schemas.microsoft.com/office/powerpoint/2010/main" val="533890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4E597C-2D51-4C4D-9057-7A61A2DBE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42" y="1268760"/>
            <a:ext cx="11466115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341C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spcAft>
                <a:spcPts val="1800"/>
              </a:spcAft>
            </a:pPr>
            <a:r>
              <a:rPr lang="et-EE" sz="4800" dirty="0"/>
              <a:t>TÄNAN KUULAMAST!</a:t>
            </a:r>
            <a:br>
              <a:rPr lang="et-EE" sz="4400" dirty="0"/>
            </a:br>
            <a:br>
              <a:rPr lang="et-EE" sz="4400" dirty="0"/>
            </a:br>
            <a:br>
              <a:rPr lang="et-EE" sz="4400" dirty="0">
                <a:solidFill>
                  <a:srgbClr val="336699"/>
                </a:solidFill>
              </a:rPr>
            </a:br>
            <a:endParaRPr lang="et-EE" sz="4400" dirty="0">
              <a:solidFill>
                <a:srgbClr val="336699"/>
              </a:solidFill>
            </a:endParaRPr>
          </a:p>
        </p:txBody>
      </p:sp>
      <p:pic>
        <p:nvPicPr>
          <p:cNvPr id="6" name="Pilt 5">
            <a:extLst>
              <a:ext uri="{FF2B5EF4-FFF2-40B4-BE49-F238E27FC236}">
                <a16:creationId xmlns:a16="http://schemas.microsoft.com/office/drawing/2014/main" id="{33B7AE5D-EA88-4117-B5F4-C97E2DAFC5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55440" y="2163415"/>
            <a:ext cx="6624736" cy="3885663"/>
          </a:xfrm>
          <a:prstGeom prst="rect">
            <a:avLst/>
          </a:prstGeom>
          <a:ln>
            <a:solidFill>
              <a:sysClr val="window" lastClr="FFFFFF">
                <a:lumMod val="85000"/>
              </a:sysClr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97FD59-85BF-4568-8150-895DE66B2AC7}"/>
              </a:ext>
            </a:extLst>
          </p:cNvPr>
          <p:cNvSpPr txBox="1"/>
          <p:nvPr/>
        </p:nvSpPr>
        <p:spPr>
          <a:xfrm>
            <a:off x="8112224" y="2047983"/>
            <a:ext cx="331236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Suured t</a:t>
            </a:r>
            <a:r>
              <a:rPr lang="en-US" sz="2800" b="1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änud</a:t>
            </a:r>
            <a:r>
              <a:rPr lang="en-US" sz="2800" b="1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 ka </a:t>
            </a:r>
            <a:r>
              <a:rPr lang="en-US" sz="2800" b="1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meie</a:t>
            </a:r>
            <a:r>
              <a:rPr lang="en-US" sz="2800" b="1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sponsoritele</a:t>
            </a:r>
            <a:r>
              <a:rPr lang="en-US" sz="2800" b="1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Ahhaa keskus,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Lottemaa </a:t>
            </a:r>
            <a:r>
              <a:rPr lang="et-EE" sz="2000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teemapar</a:t>
            </a:r>
            <a:r>
              <a:rPr lang="en-US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Jääaja keskus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Kirjastus Pegasus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Super Skypark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Lontova</a:t>
            </a: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 </a:t>
            </a:r>
            <a:r>
              <a:rPr lang="et-EE" sz="2000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seikluspar</a:t>
            </a:r>
            <a:r>
              <a:rPr lang="en-US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Valgeranna Seikluspark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 err="1">
                <a:solidFill>
                  <a:srgbClr val="341C6E"/>
                </a:solidFill>
                <a:latin typeface="+mj-lt"/>
                <a:ea typeface="+mj-ea"/>
                <a:cs typeface="+mj-cs"/>
              </a:rPr>
              <a:t>myWorld</a:t>
            </a: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 Eesti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341C6E"/>
                </a:solidFill>
                <a:latin typeface="+mj-lt"/>
                <a:ea typeface="+mj-ea"/>
                <a:cs typeface="+mj-cs"/>
              </a:rPr>
              <a:t>Just Filmi festival</a:t>
            </a:r>
            <a:endParaRPr lang="en-US" sz="2000" dirty="0">
              <a:solidFill>
                <a:srgbClr val="341C6E"/>
              </a:solidFill>
              <a:latin typeface="+mj-lt"/>
              <a:ea typeface="+mj-ea"/>
              <a:cs typeface="+mj-cs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1567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AAB68D8-75FC-484C-ADD1-D8AC103B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UURINGU EESMÄRK</a:t>
            </a:r>
            <a:endParaRPr lang="en-US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2B4597-EB6A-4EBA-9A68-9A7039A69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980728"/>
            <a:ext cx="9665915" cy="4351338"/>
          </a:xfrm>
        </p:spPr>
        <p:txBody>
          <a:bodyPr/>
          <a:lstStyle/>
          <a:p>
            <a:r>
              <a:rPr lang="et-EE" dirty="0">
                <a:solidFill>
                  <a:srgbClr val="010163"/>
                </a:solidFill>
              </a:rPr>
              <a:t>Peamine eesmärk: hinnata 2020. aastal noorsootöös osalenud 7–26-aastaste noorte rahulolu noorsootöö tegevustega</a:t>
            </a:r>
          </a:p>
          <a:p>
            <a:r>
              <a:rPr lang="et-EE" sz="2400" dirty="0">
                <a:solidFill>
                  <a:srgbClr val="010163"/>
                </a:solidFill>
              </a:rPr>
              <a:t>Uurimisküsimused:</a:t>
            </a:r>
          </a:p>
          <a:p>
            <a:pPr lvl="1"/>
            <a:r>
              <a:rPr lang="et-EE" sz="2000" dirty="0">
                <a:solidFill>
                  <a:srgbClr val="010163"/>
                </a:solidFill>
              </a:rPr>
              <a:t>Kui rahul on noored noorsootöö tegevustega üldiselt?</a:t>
            </a:r>
          </a:p>
          <a:p>
            <a:pPr lvl="1"/>
            <a:r>
              <a:rPr lang="et-EE" sz="2000" dirty="0">
                <a:solidFill>
                  <a:srgbClr val="010163"/>
                </a:solidFill>
              </a:rPr>
              <a:t>Millised noorsootöö aspektid mõjutavad enim</a:t>
            </a:r>
            <a:r>
              <a:rPr lang="en-US" sz="2000" dirty="0">
                <a:solidFill>
                  <a:srgbClr val="010163"/>
                </a:solidFill>
              </a:rPr>
              <a:t> </a:t>
            </a:r>
            <a:r>
              <a:rPr lang="et-EE" sz="2000" dirty="0">
                <a:solidFill>
                  <a:srgbClr val="010163"/>
                </a:solidFill>
              </a:rPr>
              <a:t>üldist rahulolu?</a:t>
            </a:r>
          </a:p>
          <a:p>
            <a:pPr lvl="1"/>
            <a:r>
              <a:rPr lang="et-EE" sz="2000" dirty="0">
                <a:solidFill>
                  <a:srgbClr val="010163"/>
                </a:solidFill>
              </a:rPr>
              <a:t>Kuidas on hinnangud üldisele rahulolule noorsootöö ja selle erinevate </a:t>
            </a:r>
            <a:r>
              <a:rPr lang="en-US" sz="2000" dirty="0" err="1">
                <a:solidFill>
                  <a:srgbClr val="010163"/>
                </a:solidFill>
              </a:rPr>
              <a:t>tegevustega</a:t>
            </a:r>
            <a:r>
              <a:rPr lang="et-EE" sz="2000" dirty="0">
                <a:solidFill>
                  <a:srgbClr val="010163"/>
                </a:solidFill>
              </a:rPr>
              <a:t> võrreldes varasemaga muutunud?</a:t>
            </a:r>
          </a:p>
          <a:p>
            <a:r>
              <a:rPr lang="et-EE" sz="2400" dirty="0">
                <a:solidFill>
                  <a:srgbClr val="010163"/>
                </a:solidFill>
              </a:rPr>
              <a:t>Rahulolu mõõtmine kaheksa noorsootöö tegevuse lõikes: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96F2F7-F7D8-4C8B-8637-D0801CB3C7DB}"/>
              </a:ext>
            </a:extLst>
          </p:cNvPr>
          <p:cNvSpPr txBox="1"/>
          <p:nvPr/>
        </p:nvSpPr>
        <p:spPr>
          <a:xfrm>
            <a:off x="3791744" y="4023245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t-EE" sz="2000" dirty="0" err="1">
                <a:solidFill>
                  <a:srgbClr val="010163"/>
                </a:solidFill>
                <a:latin typeface="+mn-lt"/>
                <a:cs typeface="+mn-cs"/>
              </a:rPr>
              <a:t>Noortemalevad</a:t>
            </a:r>
            <a:endParaRPr lang="et-EE" sz="2000" dirty="0">
              <a:solidFill>
                <a:srgbClr val="010163"/>
              </a:solidFill>
              <a:latin typeface="+mn-lt"/>
              <a:cs typeface="+mn-cs"/>
            </a:endParaRPr>
          </a:p>
          <a:p>
            <a:pPr marL="742950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rgbClr val="010163"/>
                </a:solidFill>
                <a:latin typeface="+mn-lt"/>
                <a:cs typeface="+mn-cs"/>
              </a:rPr>
              <a:t>Osalus- või esinduskogud</a:t>
            </a:r>
          </a:p>
          <a:p>
            <a:pPr marL="742950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t-EE" sz="2000" dirty="0" err="1">
                <a:solidFill>
                  <a:srgbClr val="010163"/>
                </a:solidFill>
                <a:latin typeface="+mn-lt"/>
                <a:cs typeface="+mn-cs"/>
              </a:rPr>
              <a:t>Noorteühingud</a:t>
            </a:r>
            <a:r>
              <a:rPr lang="et-EE" sz="2000" dirty="0">
                <a:solidFill>
                  <a:srgbClr val="010163"/>
                </a:solidFill>
                <a:latin typeface="+mn-lt"/>
                <a:cs typeface="+mn-cs"/>
              </a:rPr>
              <a:t> või -ühendused</a:t>
            </a:r>
          </a:p>
          <a:p>
            <a:pPr marL="742950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t-EE" sz="2000" dirty="0" err="1">
                <a:solidFill>
                  <a:srgbClr val="010163"/>
                </a:solidFill>
                <a:latin typeface="+mn-lt"/>
                <a:cs typeface="+mn-cs"/>
              </a:rPr>
              <a:t>Noorteprojektid</a:t>
            </a:r>
            <a:endParaRPr lang="et-EE" sz="2000" dirty="0">
              <a:solidFill>
                <a:srgbClr val="010163"/>
              </a:solidFill>
              <a:latin typeface="+mn-lt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AE63DF-CD49-4D99-98A9-2D59A316E292}"/>
              </a:ext>
            </a:extLst>
          </p:cNvPr>
          <p:cNvSpPr txBox="1"/>
          <p:nvPr/>
        </p:nvSpPr>
        <p:spPr>
          <a:xfrm>
            <a:off x="390525" y="4023245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000" b="0" i="0" u="none" strike="noStrike" kern="1200" cap="none" spc="0" normalizeH="0" baseline="0" noProof="0" dirty="0">
                <a:ln>
                  <a:noFill/>
                </a:ln>
                <a:solidFill>
                  <a:srgbClr val="0101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Huvitegevus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01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  <a:endParaRPr kumimoji="0" lang="et-EE" sz="2000" b="0" i="0" u="none" strike="noStrike" kern="1200" cap="none" spc="0" normalizeH="0" baseline="0" noProof="0" dirty="0">
              <a:ln>
                <a:noFill/>
              </a:ln>
              <a:solidFill>
                <a:srgbClr val="01016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000" b="0" i="0" u="none" strike="noStrike" kern="1200" cap="none" spc="0" normalizeH="0" baseline="0" noProof="0" dirty="0">
                <a:ln>
                  <a:noFill/>
                </a:ln>
                <a:solidFill>
                  <a:srgbClr val="0101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Huviharidus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000" b="0" i="0" u="none" strike="noStrike" kern="1200" cap="none" spc="0" normalizeH="0" baseline="0" noProof="0" dirty="0">
                <a:ln>
                  <a:noFill/>
                </a:ln>
                <a:solidFill>
                  <a:srgbClr val="0101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Avatud noorsootöö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101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Noortelaagrid</a:t>
            </a:r>
            <a:endParaRPr kumimoji="0" lang="et-EE" sz="2000" b="0" i="0" u="none" strike="noStrike" kern="1200" cap="none" spc="0" normalizeH="0" baseline="0" noProof="0" dirty="0">
              <a:ln>
                <a:noFill/>
              </a:ln>
              <a:solidFill>
                <a:srgbClr val="01016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36A227-9A54-43B3-8B99-9F70245777FD}"/>
              </a:ext>
            </a:extLst>
          </p:cNvPr>
          <p:cNvSpPr txBox="1"/>
          <p:nvPr/>
        </p:nvSpPr>
        <p:spPr>
          <a:xfrm>
            <a:off x="695400" y="5504946"/>
            <a:ext cx="9665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Lisaks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uuritavad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teemad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: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noorteinfo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 ja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noorsootöö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tegevustes</a:t>
            </a:r>
            <a:r>
              <a:rPr lang="en-US" sz="2000" dirty="0">
                <a:solidFill>
                  <a:srgbClr val="010163"/>
                </a:solidFill>
                <a:latin typeface="Calibri" panose="020F0502020204030204"/>
                <a:cs typeface="+mn-cs"/>
              </a:rPr>
              <a:t> </a:t>
            </a:r>
            <a:r>
              <a:rPr lang="en-US" sz="2000" dirty="0" err="1">
                <a:solidFill>
                  <a:srgbClr val="010163"/>
                </a:solidFill>
                <a:latin typeface="Calibri" panose="020F0502020204030204"/>
                <a:cs typeface="+mn-cs"/>
              </a:rPr>
              <a:t>mitteosalemine</a:t>
            </a:r>
            <a:endParaRPr lang="et-EE" sz="2000" dirty="0">
              <a:solidFill>
                <a:srgbClr val="010163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624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113EF1B-39BE-463A-B7E0-C0463A14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METOODIKA</a:t>
            </a:r>
            <a:endParaRPr lang="en-US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F22C255-5AC5-425A-B4AB-FB8E1AD5F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53331"/>
            <a:ext cx="10515600" cy="4351338"/>
          </a:xfrm>
        </p:spPr>
        <p:txBody>
          <a:bodyPr/>
          <a:lstStyle/>
          <a:p>
            <a:r>
              <a:rPr lang="et-EE" sz="2000" dirty="0"/>
              <a:t>Uuringu periood: juuni 2020 – aprill 2021</a:t>
            </a:r>
            <a:endParaRPr lang="en-US" sz="2000" dirty="0"/>
          </a:p>
          <a:p>
            <a:r>
              <a:rPr lang="en-US" sz="2000" dirty="0" err="1"/>
              <a:t>Küsitluse</a:t>
            </a:r>
            <a:r>
              <a:rPr lang="en-US" sz="2000" dirty="0"/>
              <a:t> </a:t>
            </a:r>
            <a:r>
              <a:rPr lang="en-US" sz="2000" dirty="0" err="1"/>
              <a:t>periood</a:t>
            </a:r>
            <a:r>
              <a:rPr lang="en-US" sz="2000" dirty="0"/>
              <a:t>: 26. </a:t>
            </a:r>
            <a:r>
              <a:rPr lang="en-US" sz="2000" dirty="0" err="1"/>
              <a:t>oktoober</a:t>
            </a:r>
            <a:r>
              <a:rPr lang="en-US" sz="2000" dirty="0"/>
              <a:t> – 2. </a:t>
            </a:r>
            <a:r>
              <a:rPr lang="en-US" sz="2000" dirty="0" err="1"/>
              <a:t>detsember</a:t>
            </a:r>
            <a:r>
              <a:rPr lang="en-US" sz="2000" dirty="0"/>
              <a:t> 2020</a:t>
            </a:r>
          </a:p>
          <a:p>
            <a:pPr marL="0" indent="0">
              <a:buNone/>
            </a:pPr>
            <a:endParaRPr lang="et-EE" sz="2000" dirty="0"/>
          </a:p>
          <a:p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000" dirty="0" err="1"/>
              <a:t>Kümnepalliskaala</a:t>
            </a:r>
            <a:endParaRPr lang="en-US" sz="2000" dirty="0"/>
          </a:p>
          <a:p>
            <a:r>
              <a:rPr lang="en-US" sz="2000" dirty="0"/>
              <a:t>E</a:t>
            </a:r>
            <a:r>
              <a:rPr lang="et-EE" sz="2000" dirty="0"/>
              <a:t>CSI</a:t>
            </a:r>
            <a:r>
              <a:rPr lang="en-US" sz="2000" dirty="0"/>
              <a:t> (</a:t>
            </a:r>
            <a:r>
              <a:rPr lang="en-US" sz="2000" i="1" dirty="0"/>
              <a:t>European Customer Satisfaction</a:t>
            </a:r>
            <a:r>
              <a:rPr lang="en-US" sz="2000" dirty="0"/>
              <a:t>) </a:t>
            </a:r>
            <a:r>
              <a:rPr lang="en-US" sz="2000" dirty="0" err="1"/>
              <a:t>mudel</a:t>
            </a:r>
            <a:endParaRPr lang="en-US" sz="2000" dirty="0"/>
          </a:p>
          <a:p>
            <a:r>
              <a:rPr lang="et-EE" sz="2000" dirty="0"/>
              <a:t>Kõigi skaalaküsimuste hinnangud on toodud skaalal 0</a:t>
            </a:r>
            <a:r>
              <a:rPr lang="en-US" sz="2000" dirty="0"/>
              <a:t>–</a:t>
            </a:r>
            <a:r>
              <a:rPr lang="et-EE" sz="2000" dirty="0"/>
              <a:t>100. Graafikute lihtsamaks visuaalseks tõlgendamiseks on hinnangud värvide järgi jaotatud vahemikesse:</a:t>
            </a:r>
          </a:p>
          <a:p>
            <a:pPr marL="0" indent="0">
              <a:buNone/>
            </a:pPr>
            <a:r>
              <a:rPr lang="et-EE" sz="2000" b="1" i="1" dirty="0">
                <a:solidFill>
                  <a:srgbClr val="00B050"/>
                </a:solidFill>
              </a:rPr>
              <a:t>	</a:t>
            </a:r>
            <a:r>
              <a:rPr lang="et-EE" sz="1600" b="1" i="1" dirty="0">
                <a:solidFill>
                  <a:srgbClr val="00B050"/>
                </a:solidFill>
              </a:rPr>
              <a:t>ROHELINE VÄRV </a:t>
            </a:r>
            <a:r>
              <a:rPr lang="et-EE" sz="1600" i="1" dirty="0"/>
              <a:t>tähistab väga head tulemust (hinnangud vahemikus 75-100)</a:t>
            </a:r>
          </a:p>
          <a:p>
            <a:pPr marL="0" indent="0">
              <a:buNone/>
            </a:pPr>
            <a:r>
              <a:rPr lang="et-EE" sz="1600" b="1" i="1" dirty="0">
                <a:solidFill>
                  <a:srgbClr val="DFD00F"/>
                </a:solidFill>
              </a:rPr>
              <a:t>	KOLLANE VÄRV </a:t>
            </a:r>
            <a:r>
              <a:rPr lang="et-EE" sz="1600" i="1" dirty="0"/>
              <a:t>tähistab head tulemust (hinnangud vahemikus 65-74)</a:t>
            </a:r>
          </a:p>
          <a:p>
            <a:pPr marL="0" indent="0">
              <a:buNone/>
            </a:pPr>
            <a:r>
              <a:rPr lang="et-EE" sz="1600" b="1" i="1" dirty="0">
                <a:solidFill>
                  <a:srgbClr val="C00000"/>
                </a:solidFill>
              </a:rPr>
              <a:t>	PUNANE VÄRV </a:t>
            </a:r>
            <a:r>
              <a:rPr lang="et-EE" sz="1600" i="1" dirty="0"/>
              <a:t>tähistab aspekte, mis vajavad parandamist (hinnangud alla 65)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et-EE" sz="20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t-EE" sz="1400" i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t-EE" dirty="0">
              <a:solidFill>
                <a:schemeClr val="bg2">
                  <a:lumMod val="25000"/>
                </a:schemeClr>
              </a:solidFill>
            </a:endParaRPr>
          </a:p>
          <a:p>
            <a:endParaRPr lang="et-EE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Skemaatiline diagramm 3">
            <a:extLst>
              <a:ext uri="{FF2B5EF4-FFF2-40B4-BE49-F238E27FC236}">
                <a16:creationId xmlns:a16="http://schemas.microsoft.com/office/drawing/2014/main" id="{B78D405D-5C6F-48C9-9A8C-419FFBAF3C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8372728"/>
              </p:ext>
            </p:extLst>
          </p:nvPr>
        </p:nvGraphicFramePr>
        <p:xfrm>
          <a:off x="479376" y="2204864"/>
          <a:ext cx="10873208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3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89CB4F8-AF41-46D4-B329-A493A1F7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466377"/>
            <a:ext cx="6425555" cy="514351"/>
          </a:xfrm>
        </p:spPr>
        <p:txBody>
          <a:bodyPr/>
          <a:lstStyle/>
          <a:p>
            <a:r>
              <a:rPr lang="et-EE" b="1" dirty="0"/>
              <a:t>VASTAJATE TAUST</a:t>
            </a:r>
            <a:endParaRPr lang="en-US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8A8331A-FEE8-4C12-8F38-D4AA26920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177113"/>
            <a:ext cx="6497563" cy="5132207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t-EE" sz="2400" dirty="0"/>
              <a:t>Uuringus osales </a:t>
            </a:r>
            <a:r>
              <a:rPr lang="et-EE" sz="2400" b="1" dirty="0"/>
              <a:t>4656 noort </a:t>
            </a:r>
            <a:r>
              <a:rPr lang="et-EE" sz="2400" dirty="0"/>
              <a:t>vanuses 7–26 aastat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t-EE" sz="2400" dirty="0"/>
              <a:t>Vastajatest olid </a:t>
            </a:r>
            <a:r>
              <a:rPr lang="et-EE" sz="2400" b="1" dirty="0"/>
              <a:t>2774 (60%) tütarlapsed </a:t>
            </a:r>
            <a:r>
              <a:rPr lang="et-EE" sz="2400" dirty="0"/>
              <a:t>ja </a:t>
            </a:r>
            <a:r>
              <a:rPr lang="et-EE" sz="2400" b="1" dirty="0"/>
              <a:t>1784 (38%) noormehed</a:t>
            </a:r>
            <a:endParaRPr lang="et-EE" sz="2400" dirty="0"/>
          </a:p>
          <a:p>
            <a:pPr>
              <a:spcBef>
                <a:spcPts val="1800"/>
              </a:spcBef>
            </a:pPr>
            <a:r>
              <a:rPr lang="fi-FI" sz="2400" b="1" dirty="0"/>
              <a:t>83%</a:t>
            </a:r>
            <a:r>
              <a:rPr lang="fi-FI" sz="2400" dirty="0"/>
              <a:t> </a:t>
            </a:r>
            <a:r>
              <a:rPr lang="fi-FI" sz="2400" dirty="0" err="1"/>
              <a:t>vastajatest</a:t>
            </a:r>
            <a:r>
              <a:rPr lang="fi-FI" sz="2400" dirty="0"/>
              <a:t> </a:t>
            </a:r>
            <a:r>
              <a:rPr lang="fi-FI" sz="2400" dirty="0" err="1"/>
              <a:t>täitis</a:t>
            </a:r>
            <a:r>
              <a:rPr lang="fi-FI" sz="2400" dirty="0"/>
              <a:t> </a:t>
            </a:r>
            <a:r>
              <a:rPr lang="fi-FI" sz="2400" dirty="0" err="1"/>
              <a:t>küsimustiku</a:t>
            </a:r>
            <a:r>
              <a:rPr lang="fi-FI" sz="2400" dirty="0"/>
              <a:t> </a:t>
            </a:r>
            <a:r>
              <a:rPr lang="fi-FI" sz="2400" b="1" dirty="0"/>
              <a:t>eesti </a:t>
            </a:r>
            <a:r>
              <a:rPr lang="fi-FI" sz="2400" b="1" dirty="0" err="1"/>
              <a:t>keeles</a:t>
            </a:r>
            <a:r>
              <a:rPr lang="fi-FI" sz="2400" b="1" dirty="0"/>
              <a:t> </a:t>
            </a:r>
            <a:r>
              <a:rPr lang="fi-FI" sz="2400" dirty="0"/>
              <a:t>ja </a:t>
            </a:r>
            <a:r>
              <a:rPr lang="et-EE" sz="2400" b="1" dirty="0"/>
              <a:t>17%</a:t>
            </a:r>
            <a:r>
              <a:rPr lang="fi-FI" sz="2400" b="1" dirty="0"/>
              <a:t> vene </a:t>
            </a:r>
            <a:r>
              <a:rPr lang="fi-FI" sz="2400" b="1" dirty="0" err="1"/>
              <a:t>keeles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t-EE" sz="2400" dirty="0"/>
              <a:t>Enim vastajaid </a:t>
            </a:r>
            <a:r>
              <a:rPr lang="et-EE" sz="2400" dirty="0" err="1"/>
              <a:t>ol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piirkonniti</a:t>
            </a:r>
            <a:r>
              <a:rPr lang="et-EE" sz="2400" dirty="0"/>
              <a:t> </a:t>
            </a:r>
            <a:r>
              <a:rPr lang="et-EE" sz="2400" b="1" dirty="0"/>
              <a:t>Harjumaalt (27%)</a:t>
            </a:r>
            <a:r>
              <a:rPr lang="et-EE" sz="2400" dirty="0"/>
              <a:t>,</a:t>
            </a:r>
            <a:r>
              <a:rPr lang="en-US" sz="2400" dirty="0"/>
              <a:t> </a:t>
            </a:r>
            <a:r>
              <a:rPr lang="en-US" sz="2400" b="1" dirty="0" err="1"/>
              <a:t>Tartumaalt</a:t>
            </a:r>
            <a:r>
              <a:rPr lang="en-US" sz="2400" b="1" dirty="0"/>
              <a:t> (12%) </a:t>
            </a:r>
            <a:r>
              <a:rPr lang="en-US" sz="2400" dirty="0" err="1"/>
              <a:t>ning</a:t>
            </a:r>
            <a:r>
              <a:rPr lang="en-US" sz="2400" dirty="0"/>
              <a:t> </a:t>
            </a:r>
            <a:r>
              <a:rPr lang="en-US" sz="2400" b="1" dirty="0" err="1"/>
              <a:t>Lääne</a:t>
            </a:r>
            <a:r>
              <a:rPr lang="en-US" sz="2400" b="1" dirty="0"/>
              <a:t>- ja Ida-</a:t>
            </a:r>
            <a:r>
              <a:rPr lang="en-US" sz="2400" b="1" dirty="0" err="1"/>
              <a:t>Virumaalt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mõlemast</a:t>
            </a:r>
            <a:r>
              <a:rPr lang="en-US" sz="2400" dirty="0"/>
              <a:t> </a:t>
            </a:r>
            <a:r>
              <a:rPr lang="en-US" sz="2400" b="1" dirty="0"/>
              <a:t>9%</a:t>
            </a:r>
            <a:r>
              <a:rPr lang="en-US" sz="2400" dirty="0"/>
              <a:t>)</a:t>
            </a:r>
            <a:endParaRPr lang="et-EE" sz="2400" dirty="0"/>
          </a:p>
          <a:p>
            <a:pPr>
              <a:spcBef>
                <a:spcPts val="1800"/>
              </a:spcBef>
            </a:pPr>
            <a:r>
              <a:rPr lang="et-EE" sz="2400" dirty="0"/>
              <a:t>Kõige rohkem tuli vastuseid noortelt, kes elavad </a:t>
            </a:r>
            <a:r>
              <a:rPr lang="et-EE" sz="2400" b="1" dirty="0"/>
              <a:t>maakonnakeskuses või linnas (39%)</a:t>
            </a:r>
            <a:endParaRPr lang="et-EE" sz="2400" dirty="0"/>
          </a:p>
          <a:p>
            <a:endParaRPr lang="en-US" sz="2400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111A9343-8AB2-43F7-B0AB-E1066CA61A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1484784"/>
            <a:ext cx="4913387" cy="38744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2427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30B9B9B-9086-43D3-B4D4-BB44E308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010163"/>
                </a:solidFill>
              </a:rPr>
              <a:t>NOORSOOTÖÖS OSALEMINE</a:t>
            </a:r>
            <a:endParaRPr lang="en-US" b="1" dirty="0">
              <a:solidFill>
                <a:srgbClr val="010163"/>
              </a:solidFill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A2BD0C2-AF1A-42DE-B279-A4276795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177112"/>
            <a:ext cx="5273427" cy="5060199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t-EE" sz="2000" dirty="0"/>
              <a:t>81% tütarlastest ja 79% noormeestest osaleb </a:t>
            </a:r>
            <a:r>
              <a:rPr lang="et-EE" sz="2000" b="1" dirty="0"/>
              <a:t>vähemalt ühes </a:t>
            </a:r>
            <a:r>
              <a:rPr lang="et-EE" sz="2000" dirty="0"/>
              <a:t>noorsootöö tegevuses</a:t>
            </a:r>
            <a:endParaRPr lang="en-US" sz="2000" b="1" dirty="0"/>
          </a:p>
          <a:p>
            <a:pPr>
              <a:spcBef>
                <a:spcPts val="1800"/>
              </a:spcBef>
            </a:pPr>
            <a:r>
              <a:rPr lang="et-EE" sz="2000" dirty="0"/>
              <a:t>Noorsootöö tegevustes osalev noor osaleb </a:t>
            </a:r>
            <a:r>
              <a:rPr lang="et-EE" sz="2000" b="1" dirty="0"/>
              <a:t>keskmiselt kahes tegevuses</a:t>
            </a:r>
            <a:endParaRPr lang="et-EE" sz="2000" dirty="0"/>
          </a:p>
          <a:p>
            <a:pPr>
              <a:spcBef>
                <a:spcPts val="1800"/>
              </a:spcBef>
            </a:pPr>
            <a:r>
              <a:rPr lang="en-US" sz="2000" b="1" dirty="0" err="1"/>
              <a:t>Kõige</a:t>
            </a:r>
            <a:r>
              <a:rPr lang="en-US" sz="2000" b="1" dirty="0"/>
              <a:t> </a:t>
            </a:r>
            <a:r>
              <a:rPr lang="en-US" sz="2000" b="1" dirty="0" err="1"/>
              <a:t>rohkem</a:t>
            </a:r>
            <a:r>
              <a:rPr lang="en-US" sz="2000" b="1" dirty="0"/>
              <a:t> </a:t>
            </a:r>
            <a:r>
              <a:rPr lang="en-US" sz="2000" b="1" dirty="0" err="1"/>
              <a:t>osalesid</a:t>
            </a:r>
            <a:r>
              <a:rPr lang="en-US" sz="2000" b="1" dirty="0"/>
              <a:t> </a:t>
            </a:r>
            <a:r>
              <a:rPr lang="en-US" sz="2000" b="1" dirty="0" err="1"/>
              <a:t>noored</a:t>
            </a:r>
            <a:r>
              <a:rPr lang="en-US" sz="2000" b="1" dirty="0"/>
              <a:t> 2020. </a:t>
            </a:r>
            <a:r>
              <a:rPr lang="en-US" sz="2000" b="1" dirty="0" err="1"/>
              <a:t>aastal</a:t>
            </a:r>
            <a:r>
              <a:rPr lang="en-US" sz="2000" b="1" dirty="0"/>
              <a:t> </a:t>
            </a:r>
            <a:r>
              <a:rPr lang="en-US" sz="2000" b="1" dirty="0" err="1"/>
              <a:t>huvitegevuses</a:t>
            </a:r>
            <a:r>
              <a:rPr lang="en-US" sz="2000" b="1" dirty="0"/>
              <a:t> </a:t>
            </a:r>
            <a:r>
              <a:rPr lang="en-US" sz="2000" dirty="0"/>
              <a:t>(63% </a:t>
            </a:r>
            <a:r>
              <a:rPr lang="en-US" sz="2000" dirty="0" err="1"/>
              <a:t>kõigist</a:t>
            </a:r>
            <a:r>
              <a:rPr lang="en-US" sz="2000" dirty="0"/>
              <a:t> </a:t>
            </a:r>
            <a:r>
              <a:rPr lang="en-US" sz="2000" dirty="0" err="1"/>
              <a:t>vastanud</a:t>
            </a:r>
            <a:r>
              <a:rPr lang="en-US" sz="2000" dirty="0"/>
              <a:t> </a:t>
            </a:r>
            <a:r>
              <a:rPr lang="en-US" sz="2000" dirty="0" err="1"/>
              <a:t>noortest</a:t>
            </a:r>
            <a:r>
              <a:rPr lang="en-US" sz="2000" dirty="0"/>
              <a:t>)</a:t>
            </a:r>
            <a:endParaRPr lang="et-EE" sz="2000" dirty="0"/>
          </a:p>
          <a:p>
            <a:pPr>
              <a:spcBef>
                <a:spcPts val="1800"/>
              </a:spcBef>
            </a:pPr>
            <a:r>
              <a:rPr lang="et-EE" sz="2000" dirty="0"/>
              <a:t>Peamiste noorsootöös osalemise põhjustena toodi välja </a:t>
            </a:r>
            <a:r>
              <a:rPr lang="et-EE" sz="2000" b="1" dirty="0"/>
              <a:t>tegevuse kirjelduse meeldivus/huvitavus </a:t>
            </a:r>
            <a:r>
              <a:rPr lang="et-EE" sz="2000" dirty="0"/>
              <a:t>ning </a:t>
            </a:r>
            <a:r>
              <a:rPr lang="et-EE" sz="2000" b="1" dirty="0"/>
              <a:t>soov osata seal tehtavaid/õpetatavaid asju</a:t>
            </a:r>
            <a:endParaRPr lang="et-EE" sz="2000" dirty="0"/>
          </a:p>
          <a:p>
            <a:r>
              <a:rPr lang="en-US" sz="2000" dirty="0" err="1"/>
              <a:t>Olulise</a:t>
            </a:r>
            <a:r>
              <a:rPr lang="en-US" sz="2000" dirty="0"/>
              <a:t> </a:t>
            </a:r>
            <a:r>
              <a:rPr lang="en-US" sz="2000" dirty="0" err="1"/>
              <a:t>osa</a:t>
            </a:r>
            <a:r>
              <a:rPr lang="en-US" sz="2000" dirty="0"/>
              <a:t> </a:t>
            </a:r>
            <a:r>
              <a:rPr lang="en-US" sz="2000" dirty="0" err="1"/>
              <a:t>vastajatest</a:t>
            </a:r>
            <a:r>
              <a:rPr lang="en-US" sz="2000" dirty="0"/>
              <a:t> </a:t>
            </a:r>
            <a:r>
              <a:rPr lang="en-US" sz="2000" dirty="0" err="1"/>
              <a:t>moodustavad</a:t>
            </a:r>
            <a:r>
              <a:rPr lang="en-US" sz="2000" dirty="0"/>
              <a:t> ka </a:t>
            </a:r>
            <a:r>
              <a:rPr lang="en-US" sz="2000" dirty="0" err="1"/>
              <a:t>noored</a:t>
            </a:r>
            <a:r>
              <a:rPr lang="en-US" sz="2000" dirty="0"/>
              <a:t>, </a:t>
            </a:r>
            <a:r>
              <a:rPr lang="en-US" sz="2000" dirty="0" err="1"/>
              <a:t>kes</a:t>
            </a:r>
            <a:r>
              <a:rPr lang="en-US" sz="2000" dirty="0"/>
              <a:t> </a:t>
            </a:r>
            <a:r>
              <a:rPr lang="en-US" sz="2000" dirty="0" err="1"/>
              <a:t>noorsootöö</a:t>
            </a:r>
            <a:r>
              <a:rPr lang="en-US" sz="2000" dirty="0"/>
              <a:t> </a:t>
            </a:r>
            <a:r>
              <a:rPr lang="en-US" sz="2000" dirty="0" err="1"/>
              <a:t>tegevustes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osale</a:t>
            </a:r>
            <a:r>
              <a:rPr lang="en-US" sz="2000" dirty="0"/>
              <a:t> </a:t>
            </a:r>
            <a:r>
              <a:rPr lang="en-US" sz="2000" dirty="0" err="1"/>
              <a:t>ning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soovigi</a:t>
            </a:r>
            <a:r>
              <a:rPr lang="en-US" sz="2000" dirty="0"/>
              <a:t> </a:t>
            </a:r>
            <a:r>
              <a:rPr lang="en-US" sz="2000" dirty="0" err="1"/>
              <a:t>seda</a:t>
            </a:r>
            <a:r>
              <a:rPr lang="en-US" sz="2000" dirty="0"/>
              <a:t> </a:t>
            </a:r>
            <a:r>
              <a:rPr lang="en-US" sz="2000" dirty="0" err="1"/>
              <a:t>teha</a:t>
            </a:r>
            <a:endParaRPr lang="et-EE" sz="2000" dirty="0"/>
          </a:p>
          <a:p>
            <a:endParaRPr lang="et-EE" sz="2400" dirty="0"/>
          </a:p>
          <a:p>
            <a:endParaRPr lang="et-EE" sz="2400" dirty="0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4A3E58E4-35B5-4498-B5E1-B32EEF6570A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719" y="1910548"/>
            <a:ext cx="6115050" cy="309562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5" name="Paremlooksulg 4">
            <a:extLst>
              <a:ext uri="{FF2B5EF4-FFF2-40B4-BE49-F238E27FC236}">
                <a16:creationId xmlns:a16="http://schemas.microsoft.com/office/drawing/2014/main" id="{2ABB7E5E-A4E5-4DDC-8066-15692BA7945D}"/>
              </a:ext>
            </a:extLst>
          </p:cNvPr>
          <p:cNvSpPr/>
          <p:nvPr/>
        </p:nvSpPr>
        <p:spPr>
          <a:xfrm rot="5400000">
            <a:off x="9876420" y="3753036"/>
            <a:ext cx="432048" cy="2232248"/>
          </a:xfrm>
          <a:prstGeom prst="rightBrace">
            <a:avLst>
              <a:gd name="adj1" fmla="val 41061"/>
              <a:gd name="adj2" fmla="val 50423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>
              <a:solidFill>
                <a:schemeClr val="lt1"/>
              </a:solidFill>
            </a:endParaRPr>
          </a:p>
        </p:txBody>
      </p:sp>
      <p:cxnSp>
        <p:nvCxnSpPr>
          <p:cNvPr id="29" name="Sirge noolkonnektor 28">
            <a:extLst>
              <a:ext uri="{FF2B5EF4-FFF2-40B4-BE49-F238E27FC236}">
                <a16:creationId xmlns:a16="http://schemas.microsoft.com/office/drawing/2014/main" id="{19043F93-E51A-47C7-ADC9-6FFF08D0E962}"/>
              </a:ext>
            </a:extLst>
          </p:cNvPr>
          <p:cNvCxnSpPr>
            <a:cxnSpLocks/>
          </p:cNvCxnSpPr>
          <p:nvPr/>
        </p:nvCxnSpPr>
        <p:spPr>
          <a:xfrm flipH="1">
            <a:off x="5267908" y="5229200"/>
            <a:ext cx="4788532" cy="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52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4212299-A0B5-48B2-AE58-C42D7CCB6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ÜLDTULEMUSED</a:t>
            </a:r>
            <a:endParaRPr lang="en-US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5944114-80C8-40BC-8C5D-FC075189B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177112"/>
            <a:ext cx="6641579" cy="5060199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err="1"/>
              <a:t>Noorte</a:t>
            </a:r>
            <a:r>
              <a:rPr lang="en-US" sz="2400" dirty="0"/>
              <a:t> </a:t>
            </a:r>
            <a:r>
              <a:rPr lang="en-US" sz="2400" b="1" dirty="0" err="1"/>
              <a:t>üldine</a:t>
            </a:r>
            <a:r>
              <a:rPr lang="en-US" sz="2400" b="1" dirty="0"/>
              <a:t> </a:t>
            </a:r>
            <a:r>
              <a:rPr lang="en-US" sz="2400" b="1" dirty="0" err="1"/>
              <a:t>rahulolu</a:t>
            </a:r>
            <a:r>
              <a:rPr lang="en-US" sz="2400" b="1" dirty="0"/>
              <a:t> </a:t>
            </a:r>
            <a:r>
              <a:rPr lang="en-US" sz="2400" dirty="0" err="1"/>
              <a:t>noorsootöö</a:t>
            </a:r>
            <a:r>
              <a:rPr lang="en-US" sz="2400" dirty="0"/>
              <a:t> </a:t>
            </a:r>
            <a:r>
              <a:rPr lang="en-US" sz="2400" dirty="0" err="1"/>
              <a:t>tegevustega</a:t>
            </a:r>
            <a:r>
              <a:rPr lang="en-US" sz="2400" dirty="0"/>
              <a:t> </a:t>
            </a:r>
            <a:r>
              <a:rPr lang="en-US" sz="2400" dirty="0" err="1"/>
              <a:t>oli</a:t>
            </a:r>
            <a:r>
              <a:rPr lang="en-US" sz="2400" dirty="0"/>
              <a:t> 2020. </a:t>
            </a:r>
            <a:r>
              <a:rPr lang="en-US" sz="2400" dirty="0" err="1"/>
              <a:t>aastal</a:t>
            </a:r>
            <a:r>
              <a:rPr lang="en-US" sz="2400" dirty="0"/>
              <a:t> </a:t>
            </a:r>
            <a:r>
              <a:rPr lang="et-EE" sz="2400" b="1" dirty="0"/>
              <a:t>kõrge</a:t>
            </a:r>
            <a:r>
              <a:rPr lang="en-US" sz="2400" b="1" dirty="0"/>
              <a:t> (90%)</a:t>
            </a:r>
            <a:r>
              <a:rPr lang="et-EE" sz="2400" dirty="0"/>
              <a:t>:</a:t>
            </a:r>
          </a:p>
          <a:p>
            <a:pPr lvl="1">
              <a:spcBef>
                <a:spcPts val="600"/>
              </a:spcBef>
            </a:pPr>
            <a:r>
              <a:rPr lang="et-EE" sz="2000" dirty="0"/>
              <a:t>Kõrgeim rahulolu (93%) on </a:t>
            </a:r>
            <a:r>
              <a:rPr lang="et-EE" sz="2000" dirty="0" err="1"/>
              <a:t>noortelaagritega</a:t>
            </a:r>
            <a:endParaRPr lang="et-EE" sz="2000" dirty="0"/>
          </a:p>
          <a:p>
            <a:pPr lvl="1">
              <a:spcBef>
                <a:spcPts val="600"/>
              </a:spcBef>
            </a:pPr>
            <a:r>
              <a:rPr lang="et-EE" sz="2000" dirty="0"/>
              <a:t>Madalaim rahulolu (83%) on </a:t>
            </a:r>
            <a:r>
              <a:rPr lang="et-EE" sz="2000" dirty="0" err="1"/>
              <a:t>noorteprojektidega</a:t>
            </a:r>
            <a:endParaRPr lang="et-EE" sz="2000" dirty="0"/>
          </a:p>
          <a:p>
            <a:pPr>
              <a:spcBef>
                <a:spcPts val="1800"/>
              </a:spcBef>
            </a:pPr>
            <a:r>
              <a:rPr lang="fi-FI" sz="2400" dirty="0" err="1"/>
              <a:t>Rahulolu</a:t>
            </a:r>
            <a:r>
              <a:rPr lang="fi-FI" sz="2400" dirty="0"/>
              <a:t> </a:t>
            </a:r>
            <a:r>
              <a:rPr lang="fi-FI" sz="2400" dirty="0" err="1"/>
              <a:t>huvitegevus</a:t>
            </a:r>
            <a:r>
              <a:rPr lang="et-EE" sz="2400" dirty="0"/>
              <a:t>e ja </a:t>
            </a:r>
            <a:r>
              <a:rPr lang="et-EE" sz="2400" dirty="0" err="1"/>
              <a:t>noortelaagritega</a:t>
            </a:r>
            <a:r>
              <a:rPr lang="fi-FI" sz="2400" dirty="0"/>
              <a:t> on </a:t>
            </a:r>
            <a:r>
              <a:rPr lang="fi-FI" sz="2400" dirty="0" err="1"/>
              <a:t>alates</a:t>
            </a:r>
            <a:r>
              <a:rPr lang="fi-FI" sz="2400" dirty="0"/>
              <a:t> 2015. </a:t>
            </a:r>
            <a:r>
              <a:rPr lang="fi-FI" sz="2400" dirty="0" err="1"/>
              <a:t>aastast</a:t>
            </a:r>
            <a:r>
              <a:rPr lang="fi-FI" sz="2400" dirty="0"/>
              <a:t> </a:t>
            </a:r>
            <a:r>
              <a:rPr lang="fi-FI" sz="2400" dirty="0" err="1"/>
              <a:t>püsivalt</a:t>
            </a:r>
            <a:r>
              <a:rPr lang="fi-FI" sz="2400" dirty="0"/>
              <a:t> </a:t>
            </a:r>
            <a:r>
              <a:rPr lang="fi-FI" sz="2400" dirty="0" err="1"/>
              <a:t>kasvanud</a:t>
            </a:r>
            <a:endParaRPr lang="et-EE" sz="2400" dirty="0"/>
          </a:p>
          <a:p>
            <a:pPr>
              <a:spcBef>
                <a:spcPts val="1800"/>
              </a:spcBef>
            </a:pPr>
            <a:r>
              <a:rPr lang="en-US" sz="2400" dirty="0" err="1"/>
              <a:t>Noorsootöö</a:t>
            </a:r>
            <a:r>
              <a:rPr lang="en-US" sz="2400" dirty="0"/>
              <a:t> </a:t>
            </a:r>
            <a:r>
              <a:rPr lang="en-US" sz="2400" dirty="0" err="1"/>
              <a:t>tegevustele</a:t>
            </a:r>
            <a:r>
              <a:rPr lang="en-US" sz="2400" dirty="0"/>
              <a:t> </a:t>
            </a:r>
            <a:r>
              <a:rPr lang="en-US" sz="2400" dirty="0" err="1"/>
              <a:t>antud</a:t>
            </a:r>
            <a:r>
              <a:rPr lang="en-US" sz="2400" dirty="0"/>
              <a:t> </a:t>
            </a:r>
            <a:r>
              <a:rPr lang="en-US" sz="2400" dirty="0" err="1"/>
              <a:t>hinnangutest</a:t>
            </a:r>
            <a:r>
              <a:rPr lang="en-US" sz="2400" dirty="0"/>
              <a:t> 75% </a:t>
            </a:r>
            <a:r>
              <a:rPr lang="en-US" sz="2400" dirty="0" err="1"/>
              <a:t>olid</a:t>
            </a:r>
            <a:r>
              <a:rPr lang="en-US" sz="2400" dirty="0"/>
              <a:t> </a:t>
            </a:r>
            <a:r>
              <a:rPr lang="en-US" sz="2400" dirty="0" err="1"/>
              <a:t>väga</a:t>
            </a:r>
            <a:r>
              <a:rPr lang="en-US" sz="2400" dirty="0"/>
              <a:t> </a:t>
            </a:r>
            <a:r>
              <a:rPr lang="en-US" sz="2400" dirty="0" err="1"/>
              <a:t>kõrged</a:t>
            </a:r>
            <a:r>
              <a:rPr lang="en-US" sz="2400" dirty="0"/>
              <a:t>, mis on 2015. ja 2017. </a:t>
            </a:r>
            <a:r>
              <a:rPr lang="en-US" sz="2400" dirty="0" err="1"/>
              <a:t>aasta</a:t>
            </a:r>
            <a:r>
              <a:rPr lang="en-US" sz="2400" dirty="0"/>
              <a:t> </a:t>
            </a:r>
            <a:r>
              <a:rPr lang="en-US" sz="2400" dirty="0" err="1"/>
              <a:t>osakaaluga</a:t>
            </a:r>
            <a:r>
              <a:rPr lang="en-US" sz="2400" dirty="0"/>
              <a:t> </a:t>
            </a:r>
            <a:r>
              <a:rPr lang="en-US" sz="2400" dirty="0" err="1"/>
              <a:t>võrreldes</a:t>
            </a:r>
            <a:r>
              <a:rPr lang="en-US" sz="2400" dirty="0"/>
              <a:t> </a:t>
            </a:r>
            <a:r>
              <a:rPr lang="en-US" sz="2400" dirty="0" err="1"/>
              <a:t>tõusnud</a:t>
            </a:r>
            <a:endParaRPr lang="en-US" sz="2000" dirty="0"/>
          </a:p>
          <a:p>
            <a:pPr>
              <a:spcBef>
                <a:spcPts val="1800"/>
              </a:spcBef>
            </a:pPr>
            <a:r>
              <a:rPr lang="en-US" sz="2400" dirty="0" err="1"/>
              <a:t>Rahuloluhinnangutes</a:t>
            </a:r>
            <a:r>
              <a:rPr lang="en-US" sz="2400" dirty="0"/>
              <a:t> </a:t>
            </a:r>
            <a:r>
              <a:rPr lang="en-US" sz="2400" dirty="0" err="1"/>
              <a:t>kajastus</a:t>
            </a:r>
            <a:r>
              <a:rPr lang="en-US" sz="2400" dirty="0"/>
              <a:t> </a:t>
            </a:r>
            <a:r>
              <a:rPr lang="en-US" sz="2400" dirty="0" err="1"/>
              <a:t>sooline</a:t>
            </a:r>
            <a:r>
              <a:rPr lang="en-US" sz="2400" dirty="0"/>
              <a:t> </a:t>
            </a:r>
            <a:r>
              <a:rPr lang="en-US" sz="2400" dirty="0" err="1"/>
              <a:t>erinevus</a:t>
            </a:r>
            <a:r>
              <a:rPr lang="en-US" sz="2400" dirty="0"/>
              <a:t>: </a:t>
            </a:r>
            <a:r>
              <a:rPr lang="en-US" sz="2400" dirty="0" err="1"/>
              <a:t>noormeeste</a:t>
            </a:r>
            <a:r>
              <a:rPr lang="en-US" sz="2400" dirty="0"/>
              <a:t> </a:t>
            </a:r>
            <a:r>
              <a:rPr lang="en-US" sz="2400" dirty="0" err="1"/>
              <a:t>rahulolu</a:t>
            </a:r>
            <a:r>
              <a:rPr lang="en-US" sz="2400" dirty="0"/>
              <a:t> </a:t>
            </a:r>
            <a:r>
              <a:rPr lang="en-US" sz="2400" dirty="0" err="1"/>
              <a:t>oli</a:t>
            </a:r>
            <a:r>
              <a:rPr lang="en-US" sz="2400" dirty="0"/>
              <a:t> </a:t>
            </a:r>
            <a:r>
              <a:rPr lang="en-US" sz="2400" dirty="0" err="1"/>
              <a:t>iga</a:t>
            </a:r>
            <a:r>
              <a:rPr lang="en-US" sz="2400" dirty="0"/>
              <a:t> </a:t>
            </a:r>
            <a:r>
              <a:rPr lang="en-US" sz="2400" dirty="0" err="1"/>
              <a:t>tegevuse</a:t>
            </a:r>
            <a:r>
              <a:rPr lang="en-US" sz="2400" dirty="0"/>
              <a:t> </a:t>
            </a:r>
            <a:r>
              <a:rPr lang="en-US" sz="2400" dirty="0" err="1"/>
              <a:t>puhul</a:t>
            </a:r>
            <a:r>
              <a:rPr lang="en-US" sz="2400" dirty="0"/>
              <a:t> </a:t>
            </a:r>
            <a:r>
              <a:rPr lang="en-US" sz="2400" dirty="0" err="1"/>
              <a:t>tütarlaste</a:t>
            </a:r>
            <a:r>
              <a:rPr lang="en-US" sz="2400" dirty="0"/>
              <a:t> </a:t>
            </a:r>
            <a:r>
              <a:rPr lang="en-US" sz="2400" dirty="0" err="1"/>
              <a:t>omast</a:t>
            </a:r>
            <a:r>
              <a:rPr lang="en-US" sz="2400" dirty="0"/>
              <a:t> </a:t>
            </a:r>
            <a:r>
              <a:rPr lang="en-US" sz="2400" dirty="0" err="1"/>
              <a:t>väiksem</a:t>
            </a:r>
            <a:endParaRPr lang="et-EE" sz="2400" dirty="0"/>
          </a:p>
          <a:p>
            <a:endParaRPr lang="et-EE" sz="2000" dirty="0"/>
          </a:p>
          <a:p>
            <a:endParaRPr lang="en-US" sz="2000" dirty="0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07FEA808-71AA-45F1-AB14-3972F563768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986" y="1018828"/>
            <a:ext cx="4581525" cy="5648325"/>
          </a:xfrm>
          <a:prstGeom prst="rect">
            <a:avLst/>
          </a:prstGeom>
          <a:noFill/>
          <a:ln>
            <a:solidFill>
              <a:sysClr val="window" lastClr="FFFFFF">
                <a:lumMod val="85000"/>
              </a:sysClr>
            </a:solidFill>
          </a:ln>
        </p:spPr>
      </p:pic>
    </p:spTree>
    <p:extLst>
      <p:ext uri="{BB962C8B-B14F-4D97-AF65-F5344CB8AC3E}">
        <p14:creationId xmlns:p14="http://schemas.microsoft.com/office/powerpoint/2010/main" val="383556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4501383-039F-4F50-B699-403F1350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HUVITEGEVUS</a:t>
            </a:r>
            <a:endParaRPr lang="en-US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A1CE98F-0BC8-4FB8-96AB-11378D28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05" y="980728"/>
            <a:ext cx="6406558" cy="4351338"/>
          </a:xfrm>
        </p:spPr>
        <p:txBody>
          <a:bodyPr/>
          <a:lstStyle/>
          <a:p>
            <a:r>
              <a:rPr lang="et-EE" sz="2400" dirty="0"/>
              <a:t>Noorte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</a:t>
            </a:r>
            <a:r>
              <a:rPr lang="en-US" sz="2400" dirty="0" err="1"/>
              <a:t>hinnang</a:t>
            </a:r>
            <a:r>
              <a:rPr lang="et-EE" sz="2400" dirty="0"/>
              <a:t> </a:t>
            </a:r>
            <a:r>
              <a:rPr lang="en-US" sz="2400" dirty="0" err="1"/>
              <a:t>huvitegevusele</a:t>
            </a:r>
            <a:r>
              <a:rPr lang="en-US" sz="2400" dirty="0"/>
              <a:t>            – </a:t>
            </a:r>
            <a:r>
              <a:rPr lang="en-US" sz="2400" b="1" dirty="0"/>
              <a:t>92 </a:t>
            </a:r>
            <a:r>
              <a:rPr lang="en-US" sz="2400" b="1" dirty="0" err="1"/>
              <a:t>punkti</a:t>
            </a:r>
            <a:r>
              <a:rPr lang="en-US" sz="2400" b="1" dirty="0"/>
              <a:t> </a:t>
            </a:r>
            <a:r>
              <a:rPr lang="et-EE" sz="2400" dirty="0"/>
              <a:t>100-st</a:t>
            </a:r>
            <a:endParaRPr lang="en-US" sz="2400" dirty="0"/>
          </a:p>
          <a:p>
            <a:r>
              <a:rPr lang="en-US" sz="2000" dirty="0" err="1"/>
              <a:t>Osalemise</a:t>
            </a:r>
            <a:r>
              <a:rPr lang="en-US" sz="2000" dirty="0"/>
              <a:t> </a:t>
            </a:r>
            <a:r>
              <a:rPr lang="en-US" sz="2000" dirty="0" err="1"/>
              <a:t>põhjused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õppida</a:t>
            </a:r>
            <a:r>
              <a:rPr lang="en-US" sz="1800" dirty="0"/>
              <a:t> seal </a:t>
            </a:r>
            <a:r>
              <a:rPr lang="en-US" sz="1800" dirty="0" err="1"/>
              <a:t>õpetatavat</a:t>
            </a:r>
            <a:r>
              <a:rPr lang="en-US" sz="1800" dirty="0"/>
              <a:t> (53%)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tegevuse</a:t>
            </a:r>
            <a:r>
              <a:rPr lang="en-US" sz="1800" dirty="0"/>
              <a:t> </a:t>
            </a:r>
            <a:r>
              <a:rPr lang="en-US" sz="1800" dirty="0" err="1"/>
              <a:t>huvipakkuvus</a:t>
            </a:r>
            <a:r>
              <a:rPr lang="en-US" sz="1800" dirty="0"/>
              <a:t> (47%)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ajaline</a:t>
            </a:r>
            <a:r>
              <a:rPr lang="en-US" sz="1800" dirty="0"/>
              <a:t> </a:t>
            </a:r>
            <a:r>
              <a:rPr lang="en-US" sz="1800" dirty="0" err="1"/>
              <a:t>sobivus</a:t>
            </a:r>
            <a:r>
              <a:rPr lang="en-US" sz="1800" dirty="0"/>
              <a:t> </a:t>
            </a:r>
            <a:r>
              <a:rPr lang="en-US" sz="1800" dirty="0" err="1"/>
              <a:t>muude</a:t>
            </a:r>
            <a:r>
              <a:rPr lang="en-US" sz="1800" dirty="0"/>
              <a:t> </a:t>
            </a:r>
            <a:r>
              <a:rPr lang="en-US" sz="1800" dirty="0" err="1"/>
              <a:t>tegevustega</a:t>
            </a:r>
            <a:r>
              <a:rPr lang="en-US" sz="1800" dirty="0"/>
              <a:t> (47%)</a:t>
            </a:r>
          </a:p>
          <a:p>
            <a:r>
              <a:rPr lang="en-US" sz="2000" dirty="0" err="1"/>
              <a:t>Olulised</a:t>
            </a:r>
            <a:r>
              <a:rPr lang="en-US" sz="2000" dirty="0"/>
              <a:t> </a:t>
            </a:r>
            <a:r>
              <a:rPr lang="en-US" sz="2000" dirty="0" err="1"/>
              <a:t>suhtelised</a:t>
            </a:r>
            <a:r>
              <a:rPr lang="en-US" sz="2000" dirty="0"/>
              <a:t> </a:t>
            </a:r>
            <a:r>
              <a:rPr lang="en-US" sz="2000" dirty="0" err="1"/>
              <a:t>mõjud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juhendajaga</a:t>
            </a:r>
            <a:r>
              <a:rPr lang="en-US" sz="1800" dirty="0"/>
              <a:t> </a:t>
            </a:r>
            <a:r>
              <a:rPr lang="en-US" sz="1800" dirty="0" err="1"/>
              <a:t>seonduv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err="1"/>
              <a:t>tegevuse</a:t>
            </a:r>
            <a:r>
              <a:rPr lang="en-US" sz="1800" dirty="0"/>
              <a:t> </a:t>
            </a:r>
            <a:r>
              <a:rPr lang="en-US" sz="1800" dirty="0" err="1"/>
              <a:t>toimumisaeg</a:t>
            </a:r>
            <a:r>
              <a:rPr lang="en-US" sz="1800" dirty="0"/>
              <a:t>, </a:t>
            </a:r>
            <a:r>
              <a:rPr lang="en-US" sz="1800" dirty="0" err="1"/>
              <a:t>ruum</a:t>
            </a:r>
            <a:r>
              <a:rPr lang="en-US" sz="1800" dirty="0"/>
              <a:t> ja </a:t>
            </a:r>
            <a:r>
              <a:rPr lang="en-US" sz="1800" dirty="0" err="1"/>
              <a:t>vahendid</a:t>
            </a:r>
            <a:endParaRPr lang="en-US" sz="1800" dirty="0"/>
          </a:p>
          <a:p>
            <a:r>
              <a:rPr lang="en-US" sz="2000" dirty="0" err="1"/>
              <a:t>Kõige</a:t>
            </a:r>
            <a:r>
              <a:rPr lang="en-US" sz="2000" dirty="0"/>
              <a:t> </a:t>
            </a:r>
            <a:r>
              <a:rPr lang="en-US" sz="2000" dirty="0" err="1"/>
              <a:t>rohkem</a:t>
            </a:r>
            <a:r>
              <a:rPr lang="en-US" sz="2000" dirty="0"/>
              <a:t> </a:t>
            </a:r>
            <a:r>
              <a:rPr lang="en-US" sz="2000" dirty="0" err="1"/>
              <a:t>vastajaid</a:t>
            </a:r>
            <a:r>
              <a:rPr lang="en-US" sz="2000" dirty="0"/>
              <a:t> </a:t>
            </a:r>
            <a:r>
              <a:rPr lang="en-US" sz="2000" dirty="0" err="1"/>
              <a:t>hindas</a:t>
            </a:r>
            <a:r>
              <a:rPr lang="en-US" sz="2000" dirty="0"/>
              <a:t> </a:t>
            </a:r>
            <a:r>
              <a:rPr lang="en-US" sz="2000" dirty="0" err="1"/>
              <a:t>rahulolu</a:t>
            </a:r>
            <a:r>
              <a:rPr lang="en-US" sz="2000" dirty="0"/>
              <a:t> </a:t>
            </a:r>
            <a:r>
              <a:rPr lang="en-US" sz="2000" dirty="0" err="1"/>
              <a:t>spordi</a:t>
            </a:r>
            <a:r>
              <a:rPr lang="en-US" sz="2000" dirty="0"/>
              <a:t> (58%), </a:t>
            </a:r>
            <a:r>
              <a:rPr lang="en-US" sz="2000" dirty="0" err="1"/>
              <a:t>tantsu</a:t>
            </a:r>
            <a:r>
              <a:rPr lang="en-US" sz="2000" dirty="0"/>
              <a:t> (19%) </a:t>
            </a:r>
            <a:r>
              <a:rPr lang="en-US" sz="2000" dirty="0" err="1"/>
              <a:t>ning</a:t>
            </a:r>
            <a:r>
              <a:rPr lang="en-US" sz="2000" dirty="0"/>
              <a:t> </a:t>
            </a:r>
            <a:r>
              <a:rPr lang="en-US" sz="2000" dirty="0" err="1"/>
              <a:t>muusika</a:t>
            </a:r>
            <a:r>
              <a:rPr lang="en-US" sz="2000" dirty="0"/>
              <a:t> ja </a:t>
            </a:r>
            <a:r>
              <a:rPr lang="en-US" sz="2000" dirty="0" err="1"/>
              <a:t>kunstiga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n-US" sz="2000" dirty="0"/>
              <a:t> </a:t>
            </a:r>
            <a:r>
              <a:rPr lang="en-US" sz="2000" dirty="0" err="1"/>
              <a:t>huvitegevusega</a:t>
            </a:r>
            <a:r>
              <a:rPr lang="en-US" sz="2000" dirty="0"/>
              <a:t> (18%)</a:t>
            </a:r>
          </a:p>
          <a:p>
            <a:r>
              <a:rPr lang="en-US" sz="2000" dirty="0" err="1"/>
              <a:t>Kõrged</a:t>
            </a:r>
            <a:r>
              <a:rPr lang="en-US" sz="2000" dirty="0"/>
              <a:t> </a:t>
            </a:r>
            <a:r>
              <a:rPr lang="en-US" sz="2000" dirty="0" err="1"/>
              <a:t>rahuloluhinnangud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93 </a:t>
            </a:r>
            <a:r>
              <a:rPr lang="en-US" sz="1800" dirty="0" err="1"/>
              <a:t>punkti</a:t>
            </a:r>
            <a:r>
              <a:rPr lang="en-US" sz="1800" dirty="0"/>
              <a:t> – </a:t>
            </a:r>
            <a:r>
              <a:rPr lang="en-US" sz="1800" dirty="0" err="1"/>
              <a:t>tantsimine</a:t>
            </a:r>
            <a:r>
              <a:rPr lang="en-US" sz="1800" dirty="0"/>
              <a:t>, sport ja </a:t>
            </a:r>
            <a:r>
              <a:rPr lang="en-US" sz="1800" dirty="0" err="1"/>
              <a:t>sportlik</a:t>
            </a:r>
            <a:r>
              <a:rPr lang="en-US" sz="1800" dirty="0"/>
              <a:t> </a:t>
            </a:r>
            <a:r>
              <a:rPr lang="en-US" sz="1800" dirty="0" err="1"/>
              <a:t>tegevus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92 </a:t>
            </a:r>
            <a:r>
              <a:rPr lang="en-US" sz="1800" dirty="0" err="1"/>
              <a:t>punkti</a:t>
            </a:r>
            <a:r>
              <a:rPr lang="en-US" sz="1800" dirty="0"/>
              <a:t> – </a:t>
            </a:r>
            <a:r>
              <a:rPr lang="en-US" sz="1800" dirty="0" err="1"/>
              <a:t>näitemänguline</a:t>
            </a:r>
            <a:r>
              <a:rPr lang="en-US" sz="1800" dirty="0"/>
              <a:t> </a:t>
            </a:r>
            <a:r>
              <a:rPr lang="en-US" sz="1800" dirty="0" err="1"/>
              <a:t>tegevus</a:t>
            </a:r>
            <a:r>
              <a:rPr lang="en-US" sz="1800" dirty="0"/>
              <a:t>, </a:t>
            </a:r>
            <a:r>
              <a:rPr lang="en-US" sz="1800" dirty="0" err="1"/>
              <a:t>foto</a:t>
            </a:r>
            <a:r>
              <a:rPr lang="en-US" sz="1800" dirty="0"/>
              <a:t>- ja </a:t>
            </a:r>
            <a:r>
              <a:rPr lang="en-US" sz="1800" dirty="0" err="1"/>
              <a:t>videokunst</a:t>
            </a:r>
            <a:r>
              <a:rPr lang="en-US" sz="1800" dirty="0"/>
              <a:t>, </a:t>
            </a:r>
            <a:r>
              <a:rPr lang="en-US" sz="1800" dirty="0" err="1"/>
              <a:t>loodusega</a:t>
            </a:r>
            <a:r>
              <a:rPr lang="en-US" sz="1800" dirty="0"/>
              <a:t> </a:t>
            </a:r>
            <a:r>
              <a:rPr lang="en-US" sz="1800" dirty="0" err="1"/>
              <a:t>seotud</a:t>
            </a:r>
            <a:r>
              <a:rPr lang="en-US" sz="1800" dirty="0"/>
              <a:t> </a:t>
            </a:r>
            <a:r>
              <a:rPr lang="en-US" sz="1800" dirty="0" err="1"/>
              <a:t>tegevused</a:t>
            </a:r>
            <a:r>
              <a:rPr lang="en-US" sz="1800" dirty="0"/>
              <a:t>, </a:t>
            </a:r>
            <a:r>
              <a:rPr lang="en-US" sz="1800" dirty="0" err="1"/>
              <a:t>muusika</a:t>
            </a:r>
            <a:r>
              <a:rPr lang="en-US" sz="1800" dirty="0"/>
              <a:t> ja kunst, </a:t>
            </a:r>
            <a:r>
              <a:rPr lang="en-US" sz="1800" dirty="0" err="1"/>
              <a:t>käsitöö</a:t>
            </a:r>
            <a:endParaRPr lang="en-US" sz="1800" dirty="0"/>
          </a:p>
        </p:txBody>
      </p:sp>
      <p:pic>
        <p:nvPicPr>
          <p:cNvPr id="4" name="Pilt 3">
            <a:extLst>
              <a:ext uri="{FF2B5EF4-FFF2-40B4-BE49-F238E27FC236}">
                <a16:creationId xmlns:a16="http://schemas.microsoft.com/office/drawing/2014/main" id="{F928BBF9-BC12-408E-9221-062C817E81C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3749684"/>
            <a:ext cx="5304447" cy="199447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Pilt 5">
            <a:extLst>
              <a:ext uri="{FF2B5EF4-FFF2-40B4-BE49-F238E27FC236}">
                <a16:creationId xmlns:a16="http://schemas.microsoft.com/office/drawing/2014/main" id="{D565AE31-8A25-4CED-9E49-1028A0F79C7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"/>
          <a:stretch/>
        </p:blipFill>
        <p:spPr bwMode="auto">
          <a:xfrm>
            <a:off x="6528048" y="1577885"/>
            <a:ext cx="5304447" cy="17597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7" name="Rectangle: Rounded Corners 13">
            <a:extLst>
              <a:ext uri="{FF2B5EF4-FFF2-40B4-BE49-F238E27FC236}">
                <a16:creationId xmlns:a16="http://schemas.microsoft.com/office/drawing/2014/main" id="{BB195B14-9776-45CF-A836-AD9F9BF94031}"/>
              </a:ext>
            </a:extLst>
          </p:cNvPr>
          <p:cNvSpPr/>
          <p:nvPr/>
        </p:nvSpPr>
        <p:spPr>
          <a:xfrm>
            <a:off x="6501726" y="2275332"/>
            <a:ext cx="5357089" cy="289572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7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t 5">
            <a:extLst>
              <a:ext uri="{FF2B5EF4-FFF2-40B4-BE49-F238E27FC236}">
                <a16:creationId xmlns:a16="http://schemas.microsoft.com/office/drawing/2014/main" id="{BB5C483E-62BB-4FC7-ADBB-1D4C7CDBF2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3658903"/>
            <a:ext cx="6114794" cy="236948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C9D03B3E-5E73-4576-B482-4EC93147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HUVIHARIDUS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D4A770EB-B3C0-4E6C-A595-5375C7A3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949871"/>
            <a:ext cx="5489451" cy="43513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Noorte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</a:t>
            </a:r>
            <a:r>
              <a:rPr lang="en-US" sz="2400" dirty="0" err="1"/>
              <a:t>hinnang</a:t>
            </a:r>
            <a:r>
              <a:rPr lang="en-US" sz="2400" dirty="0"/>
              <a:t> </a:t>
            </a:r>
            <a:r>
              <a:rPr lang="en-US" sz="2400" dirty="0" err="1"/>
              <a:t>huviharidusele</a:t>
            </a:r>
            <a:r>
              <a:rPr lang="en-US" sz="2400" dirty="0"/>
              <a:t> – </a:t>
            </a:r>
            <a:r>
              <a:rPr lang="en-US" sz="2400" b="1" dirty="0"/>
              <a:t>89 </a:t>
            </a:r>
            <a:r>
              <a:rPr lang="en-US" sz="2400" b="1" dirty="0" err="1"/>
              <a:t>punkti</a:t>
            </a:r>
            <a:r>
              <a:rPr lang="en-US" sz="2400" b="1" dirty="0"/>
              <a:t> </a:t>
            </a:r>
            <a:r>
              <a:rPr lang="et-EE" sz="2400" dirty="0"/>
              <a:t>100-st</a:t>
            </a:r>
            <a:endParaRPr lang="en-US" sz="2400" dirty="0"/>
          </a:p>
          <a:p>
            <a:r>
              <a:rPr lang="en-US" sz="2000" dirty="0" err="1"/>
              <a:t>Osalemise</a:t>
            </a:r>
            <a:r>
              <a:rPr lang="en-US" sz="2000" dirty="0"/>
              <a:t> </a:t>
            </a:r>
            <a:r>
              <a:rPr lang="en-US" sz="2000" dirty="0" err="1"/>
              <a:t>põhjused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õppida</a:t>
            </a:r>
            <a:r>
              <a:rPr lang="en-US" sz="1800" dirty="0"/>
              <a:t> seal </a:t>
            </a:r>
            <a:r>
              <a:rPr lang="en-US" sz="1800" dirty="0" err="1"/>
              <a:t>õpetatavat</a:t>
            </a:r>
            <a:r>
              <a:rPr lang="en-US" sz="1800" dirty="0"/>
              <a:t> (61%)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ajaline</a:t>
            </a:r>
            <a:r>
              <a:rPr lang="en-US" sz="1800" dirty="0"/>
              <a:t> </a:t>
            </a:r>
            <a:r>
              <a:rPr lang="en-US" sz="1800" dirty="0" err="1"/>
              <a:t>sobivus</a:t>
            </a:r>
            <a:r>
              <a:rPr lang="en-US" sz="1800" dirty="0"/>
              <a:t> </a:t>
            </a:r>
            <a:r>
              <a:rPr lang="en-US" sz="1800" dirty="0" err="1"/>
              <a:t>muude</a:t>
            </a:r>
            <a:r>
              <a:rPr lang="en-US" sz="1800" dirty="0"/>
              <a:t> </a:t>
            </a:r>
            <a:r>
              <a:rPr lang="en-US" sz="1800" dirty="0" err="1"/>
              <a:t>tegevustega</a:t>
            </a:r>
            <a:r>
              <a:rPr lang="en-US" sz="1800" dirty="0"/>
              <a:t> (40%)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huviala</a:t>
            </a:r>
            <a:r>
              <a:rPr lang="en-US" sz="1800" dirty="0"/>
              <a:t> </a:t>
            </a:r>
            <a:r>
              <a:rPr lang="en-US" sz="1800" dirty="0" err="1"/>
              <a:t>kirjeldus</a:t>
            </a:r>
            <a:r>
              <a:rPr lang="en-US" sz="1800" dirty="0"/>
              <a:t> ja </a:t>
            </a:r>
            <a:r>
              <a:rPr lang="en-US" sz="1800" dirty="0" err="1"/>
              <a:t>huvipakkuvus</a:t>
            </a:r>
            <a:r>
              <a:rPr lang="en-US" sz="1800" dirty="0"/>
              <a:t> (39%)</a:t>
            </a:r>
          </a:p>
          <a:p>
            <a:r>
              <a:rPr lang="en-US" sz="2000" dirty="0" err="1"/>
              <a:t>Olulised</a:t>
            </a:r>
            <a:r>
              <a:rPr lang="en-US" sz="2000" dirty="0"/>
              <a:t> </a:t>
            </a:r>
            <a:r>
              <a:rPr lang="en-US" sz="2000" dirty="0" err="1"/>
              <a:t>suhtelised</a:t>
            </a:r>
            <a:r>
              <a:rPr lang="en-US" sz="2000" dirty="0"/>
              <a:t> </a:t>
            </a:r>
            <a:r>
              <a:rPr lang="en-US" sz="2000" dirty="0" err="1"/>
              <a:t>mõjud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osalemise</a:t>
            </a:r>
            <a:r>
              <a:rPr lang="en-US" sz="1800" dirty="0"/>
              <a:t> </a:t>
            </a:r>
            <a:r>
              <a:rPr lang="en-US" sz="1800" dirty="0" err="1"/>
              <a:t>olulisus</a:t>
            </a:r>
            <a:r>
              <a:rPr lang="en-US" sz="1800" dirty="0"/>
              <a:t> ja </a:t>
            </a:r>
            <a:r>
              <a:rPr lang="en-US" sz="1800" dirty="0" err="1"/>
              <a:t>uue</a:t>
            </a:r>
            <a:r>
              <a:rPr lang="en-US" sz="1800" dirty="0"/>
              <a:t> </a:t>
            </a:r>
            <a:r>
              <a:rPr lang="en-US" sz="1800" dirty="0" err="1"/>
              <a:t>oskuse</a:t>
            </a:r>
            <a:r>
              <a:rPr lang="en-US" sz="1800" dirty="0"/>
              <a:t> </a:t>
            </a:r>
            <a:r>
              <a:rPr lang="en-US" sz="1800" dirty="0" err="1"/>
              <a:t>või</a:t>
            </a:r>
            <a:r>
              <a:rPr lang="en-US" sz="1800" dirty="0"/>
              <a:t> </a:t>
            </a:r>
            <a:r>
              <a:rPr lang="en-US" sz="1800" dirty="0" err="1"/>
              <a:t>teadmise</a:t>
            </a:r>
            <a:r>
              <a:rPr lang="en-US" sz="1800" dirty="0"/>
              <a:t> </a:t>
            </a:r>
            <a:r>
              <a:rPr lang="en-US" sz="1800" dirty="0" err="1"/>
              <a:t>omandamine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err="1"/>
              <a:t>juhendaja</a:t>
            </a:r>
            <a:r>
              <a:rPr lang="en-US" sz="1800" dirty="0"/>
              <a:t> </a:t>
            </a:r>
            <a:r>
              <a:rPr lang="en-US" sz="1800" dirty="0" err="1"/>
              <a:t>professionaalsus</a:t>
            </a:r>
            <a:r>
              <a:rPr lang="en-US" sz="1800" dirty="0"/>
              <a:t> </a:t>
            </a:r>
            <a:r>
              <a:rPr lang="en-US" sz="1800" dirty="0" err="1"/>
              <a:t>ning</a:t>
            </a:r>
            <a:r>
              <a:rPr lang="en-US" sz="1800" dirty="0"/>
              <a:t> </a:t>
            </a:r>
            <a:r>
              <a:rPr lang="en-US" sz="1800" dirty="0" err="1"/>
              <a:t>juhendaja</a:t>
            </a:r>
            <a:r>
              <a:rPr lang="en-US" sz="1800" dirty="0"/>
              <a:t> ja </a:t>
            </a:r>
            <a:r>
              <a:rPr lang="en-US" sz="1800" dirty="0" err="1"/>
              <a:t>noore</a:t>
            </a:r>
            <a:r>
              <a:rPr lang="en-US" sz="1800" dirty="0"/>
              <a:t> head </a:t>
            </a:r>
            <a:r>
              <a:rPr lang="en-US" sz="1800" dirty="0" err="1"/>
              <a:t>suhted</a:t>
            </a:r>
            <a:endParaRPr lang="en-US" sz="1800" dirty="0"/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5D344CFF-1467-4E5B-B589-372C7698D73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86" y="1586454"/>
            <a:ext cx="5746968" cy="187220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7" name="Sisu kohatäide 2">
            <a:extLst>
              <a:ext uri="{FF2B5EF4-FFF2-40B4-BE49-F238E27FC236}">
                <a16:creationId xmlns:a16="http://schemas.microsoft.com/office/drawing/2014/main" id="{C3A98367-90A8-4D9A-93C6-523572C17F4C}"/>
              </a:ext>
            </a:extLst>
          </p:cNvPr>
          <p:cNvSpPr txBox="1">
            <a:spLocks/>
          </p:cNvSpPr>
          <p:nvPr/>
        </p:nvSpPr>
        <p:spPr bwMode="auto">
          <a:xfrm>
            <a:off x="390525" y="4232523"/>
            <a:ext cx="5201419" cy="214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Kõige</a:t>
            </a:r>
            <a:r>
              <a:rPr lang="en-US" sz="2000" dirty="0"/>
              <a:t> </a:t>
            </a:r>
            <a:r>
              <a:rPr lang="en-US" sz="2000" dirty="0" err="1"/>
              <a:t>rohkem</a:t>
            </a:r>
            <a:r>
              <a:rPr lang="en-US" sz="2000" dirty="0"/>
              <a:t> </a:t>
            </a:r>
            <a:r>
              <a:rPr lang="en-US" sz="2000" dirty="0" err="1"/>
              <a:t>vastajaid</a:t>
            </a:r>
            <a:r>
              <a:rPr lang="en-US" sz="2000" dirty="0"/>
              <a:t> </a:t>
            </a:r>
            <a:r>
              <a:rPr lang="en-US" sz="2000" dirty="0" err="1"/>
              <a:t>hindas</a:t>
            </a:r>
            <a:r>
              <a:rPr lang="en-US" sz="2000" dirty="0"/>
              <a:t> </a:t>
            </a:r>
            <a:r>
              <a:rPr lang="en-US" sz="2000" dirty="0" err="1"/>
              <a:t>rahulolu</a:t>
            </a:r>
            <a:r>
              <a:rPr lang="en-US" sz="2000" dirty="0"/>
              <a:t> </a:t>
            </a:r>
            <a:r>
              <a:rPr lang="en-US" sz="2000" dirty="0" err="1"/>
              <a:t>muusika</a:t>
            </a:r>
            <a:r>
              <a:rPr lang="en-US" sz="2000" dirty="0"/>
              <a:t> ja </a:t>
            </a:r>
            <a:r>
              <a:rPr lang="en-US" sz="2000" dirty="0" err="1"/>
              <a:t>kunsti</a:t>
            </a:r>
            <a:r>
              <a:rPr lang="en-US" sz="2000" dirty="0"/>
              <a:t> (45%), </a:t>
            </a:r>
            <a:r>
              <a:rPr lang="en-US" sz="2000" dirty="0" err="1"/>
              <a:t>spordi</a:t>
            </a:r>
            <a:r>
              <a:rPr lang="en-US" sz="2000" dirty="0"/>
              <a:t> ja </a:t>
            </a:r>
            <a:r>
              <a:rPr lang="en-US" sz="2000" dirty="0" err="1"/>
              <a:t>sportliku</a:t>
            </a:r>
            <a:r>
              <a:rPr lang="en-US" sz="2000" dirty="0"/>
              <a:t> </a:t>
            </a:r>
            <a:r>
              <a:rPr lang="en-US" sz="2000" dirty="0" err="1"/>
              <a:t>tegevusega</a:t>
            </a:r>
            <a:r>
              <a:rPr lang="en-US" sz="2000" dirty="0"/>
              <a:t> (37%) </a:t>
            </a:r>
            <a:r>
              <a:rPr lang="en-US" sz="2000" dirty="0" err="1"/>
              <a:t>ning</a:t>
            </a:r>
            <a:r>
              <a:rPr lang="en-US" sz="2000" dirty="0"/>
              <a:t> </a:t>
            </a:r>
            <a:r>
              <a:rPr lang="en-US" sz="2000" dirty="0" err="1"/>
              <a:t>tantsuga</a:t>
            </a:r>
            <a:r>
              <a:rPr lang="en-US" sz="2000" dirty="0"/>
              <a:t> (15%)</a:t>
            </a:r>
          </a:p>
          <a:p>
            <a:r>
              <a:rPr lang="en-US" sz="2000" dirty="0" err="1"/>
              <a:t>Kõrged</a:t>
            </a:r>
            <a:r>
              <a:rPr lang="en-US" sz="2000" dirty="0"/>
              <a:t> </a:t>
            </a:r>
            <a:r>
              <a:rPr lang="en-US" sz="2000" dirty="0" err="1"/>
              <a:t>rahuloluhinnangud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92 </a:t>
            </a:r>
            <a:r>
              <a:rPr lang="en-US" sz="1800" dirty="0" err="1"/>
              <a:t>punkti</a:t>
            </a:r>
            <a:r>
              <a:rPr lang="en-US" sz="1800" dirty="0"/>
              <a:t> – </a:t>
            </a:r>
            <a:r>
              <a:rPr lang="en-US" sz="1800" dirty="0" err="1"/>
              <a:t>näitemänguline</a:t>
            </a:r>
            <a:r>
              <a:rPr lang="en-US" sz="1800" dirty="0"/>
              <a:t> </a:t>
            </a:r>
            <a:r>
              <a:rPr lang="en-US" sz="1800" dirty="0" err="1"/>
              <a:t>tegevus</a:t>
            </a:r>
            <a:r>
              <a:rPr lang="en-US" sz="1800" dirty="0"/>
              <a:t>,                       sport ja </a:t>
            </a:r>
            <a:r>
              <a:rPr lang="en-US" sz="1800" dirty="0" err="1"/>
              <a:t>sportlik</a:t>
            </a:r>
            <a:r>
              <a:rPr lang="en-US" sz="1800" dirty="0"/>
              <a:t> </a:t>
            </a:r>
            <a:r>
              <a:rPr lang="en-US" sz="1800" dirty="0" err="1"/>
              <a:t>tegevus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91 </a:t>
            </a:r>
            <a:r>
              <a:rPr lang="en-US" sz="1800" dirty="0" err="1"/>
              <a:t>punkti</a:t>
            </a:r>
            <a:r>
              <a:rPr lang="en-US" sz="1800" dirty="0"/>
              <a:t> – </a:t>
            </a:r>
            <a:r>
              <a:rPr lang="en-US" sz="1800" dirty="0" err="1"/>
              <a:t>loodusega</a:t>
            </a:r>
            <a:r>
              <a:rPr lang="en-US" sz="1800" dirty="0"/>
              <a:t> </a:t>
            </a:r>
            <a:r>
              <a:rPr lang="en-US" sz="1800" dirty="0" err="1"/>
              <a:t>seotud</a:t>
            </a:r>
            <a:r>
              <a:rPr lang="en-US" sz="1800" dirty="0"/>
              <a:t> </a:t>
            </a:r>
            <a:r>
              <a:rPr lang="en-US" sz="1800" dirty="0" err="1"/>
              <a:t>tegevused</a:t>
            </a:r>
            <a:r>
              <a:rPr lang="en-US" sz="1800" dirty="0"/>
              <a:t>, </a:t>
            </a:r>
            <a:r>
              <a:rPr lang="en-US" sz="1800" dirty="0" err="1"/>
              <a:t>tants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3139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4B62249-10E1-4FB6-B3E8-0D69FE084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AVATUD</a:t>
            </a:r>
            <a:r>
              <a:rPr lang="et-EE" dirty="0"/>
              <a:t> </a:t>
            </a:r>
            <a:r>
              <a:rPr lang="et-EE" b="1" dirty="0"/>
              <a:t>NOORSOOTÖÖ</a:t>
            </a:r>
            <a:endParaRPr lang="en-US" b="1" dirty="0"/>
          </a:p>
        </p:txBody>
      </p:sp>
      <p:sp>
        <p:nvSpPr>
          <p:cNvPr id="4" name="Sisu kohatäide 2">
            <a:extLst>
              <a:ext uri="{FF2B5EF4-FFF2-40B4-BE49-F238E27FC236}">
                <a16:creationId xmlns:a16="http://schemas.microsoft.com/office/drawing/2014/main" id="{9D711F8F-6B6C-4520-848F-693C308ED712}"/>
              </a:ext>
            </a:extLst>
          </p:cNvPr>
          <p:cNvSpPr txBox="1">
            <a:spLocks/>
          </p:cNvSpPr>
          <p:nvPr/>
        </p:nvSpPr>
        <p:spPr bwMode="auto">
          <a:xfrm>
            <a:off x="390525" y="1253331"/>
            <a:ext cx="5031077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341C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/>
              <a:t>Noorte</a:t>
            </a:r>
            <a:r>
              <a:rPr lang="en-US" sz="2400" dirty="0"/>
              <a:t> </a:t>
            </a:r>
            <a:r>
              <a:rPr lang="en-US" sz="2400" dirty="0" err="1"/>
              <a:t>keskmine</a:t>
            </a:r>
            <a:r>
              <a:rPr lang="en-US" sz="2400" dirty="0"/>
              <a:t> </a:t>
            </a:r>
            <a:r>
              <a:rPr lang="en-US" sz="2400" dirty="0" err="1"/>
              <a:t>hinnang</a:t>
            </a:r>
            <a:r>
              <a:rPr lang="en-US" sz="2400" dirty="0"/>
              <a:t> </a:t>
            </a:r>
            <a:r>
              <a:rPr lang="en-US" sz="2400" dirty="0" err="1"/>
              <a:t>avatud</a:t>
            </a:r>
            <a:r>
              <a:rPr lang="en-US" sz="2400" dirty="0"/>
              <a:t> </a:t>
            </a:r>
            <a:r>
              <a:rPr lang="en-US" sz="2400" dirty="0" err="1"/>
              <a:t>noorsootööle</a:t>
            </a:r>
            <a:r>
              <a:rPr lang="en-US" sz="2400" dirty="0"/>
              <a:t> – </a:t>
            </a:r>
            <a:r>
              <a:rPr lang="en-US" sz="2400" b="1" dirty="0"/>
              <a:t>89 </a:t>
            </a:r>
            <a:r>
              <a:rPr lang="en-US" sz="2400" b="1" dirty="0" err="1"/>
              <a:t>punkti</a:t>
            </a:r>
            <a:r>
              <a:rPr lang="en-US" sz="2400" b="1" dirty="0"/>
              <a:t> </a:t>
            </a:r>
            <a:r>
              <a:rPr lang="et-EE" sz="2400" dirty="0"/>
              <a:t>100-st</a:t>
            </a:r>
            <a:endParaRPr lang="en-US" sz="2400" dirty="0"/>
          </a:p>
          <a:p>
            <a:r>
              <a:rPr lang="en-US" sz="2000" dirty="0" err="1"/>
              <a:t>Osalemise</a:t>
            </a:r>
            <a:r>
              <a:rPr lang="en-US" sz="2000" dirty="0"/>
              <a:t> </a:t>
            </a:r>
            <a:r>
              <a:rPr lang="en-US" sz="2000" dirty="0" err="1"/>
              <a:t>põhjused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sõpradega</a:t>
            </a:r>
            <a:r>
              <a:rPr lang="en-US" sz="1800" dirty="0"/>
              <a:t> </a:t>
            </a:r>
            <a:r>
              <a:rPr lang="en-US" sz="1800" dirty="0" err="1"/>
              <a:t>kohtumine</a:t>
            </a:r>
            <a:r>
              <a:rPr lang="en-US" sz="1800" dirty="0"/>
              <a:t> (64%)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noortekeskuse</a:t>
            </a:r>
            <a:r>
              <a:rPr lang="en-US" sz="1800" dirty="0"/>
              <a:t> </a:t>
            </a:r>
            <a:r>
              <a:rPr lang="en-US" sz="1800" dirty="0" err="1"/>
              <a:t>meeldivus</a:t>
            </a:r>
            <a:r>
              <a:rPr lang="en-US" sz="1800" dirty="0"/>
              <a:t> / </a:t>
            </a:r>
            <a:r>
              <a:rPr lang="en-US" sz="1800" dirty="0" err="1"/>
              <a:t>huvipakkuvus</a:t>
            </a:r>
            <a:r>
              <a:rPr lang="en-US" sz="1800" dirty="0"/>
              <a:t> (56%)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noorsootöötaja</a:t>
            </a:r>
            <a:r>
              <a:rPr lang="en-US" sz="1800" dirty="0"/>
              <a:t> </a:t>
            </a:r>
            <a:r>
              <a:rPr lang="en-US" sz="1800" dirty="0" err="1"/>
              <a:t>meeldivus</a:t>
            </a:r>
            <a:r>
              <a:rPr lang="en-US" sz="1800" dirty="0"/>
              <a:t> (44%)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Põhilised</a:t>
            </a:r>
            <a:r>
              <a:rPr lang="en-US" sz="2000" dirty="0"/>
              <a:t> </a:t>
            </a:r>
            <a:r>
              <a:rPr lang="en-US" sz="2000" dirty="0" err="1"/>
              <a:t>tegevused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sõpradega</a:t>
            </a:r>
            <a:r>
              <a:rPr lang="en-US" sz="1800" dirty="0"/>
              <a:t> </a:t>
            </a:r>
            <a:r>
              <a:rPr lang="en-US" sz="1800" dirty="0" err="1"/>
              <a:t>kohtumine</a:t>
            </a:r>
            <a:r>
              <a:rPr lang="en-US" sz="1800" dirty="0"/>
              <a:t> (78%)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suuremate</a:t>
            </a:r>
            <a:r>
              <a:rPr lang="en-US" sz="1800" dirty="0"/>
              <a:t> </a:t>
            </a:r>
            <a:r>
              <a:rPr lang="en-US" sz="1800" dirty="0" err="1"/>
              <a:t>mängude</a:t>
            </a:r>
            <a:r>
              <a:rPr lang="en-US" sz="1800" dirty="0"/>
              <a:t> </a:t>
            </a:r>
            <a:r>
              <a:rPr lang="en-US" sz="1800" dirty="0" err="1"/>
              <a:t>mängimine</a:t>
            </a:r>
            <a:r>
              <a:rPr lang="en-US" sz="1800" dirty="0"/>
              <a:t> (67%)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aja</a:t>
            </a:r>
            <a:r>
              <a:rPr lang="en-US" sz="1800" dirty="0"/>
              <a:t> </a:t>
            </a:r>
            <a:r>
              <a:rPr lang="en-US" sz="1800" dirty="0" err="1"/>
              <a:t>veetmine</a:t>
            </a:r>
            <a:r>
              <a:rPr lang="en-US" sz="1800" dirty="0"/>
              <a:t> (61%)</a:t>
            </a:r>
          </a:p>
          <a:p>
            <a:r>
              <a:rPr lang="en-US" sz="2000" dirty="0" err="1"/>
              <a:t>Olulised</a:t>
            </a:r>
            <a:r>
              <a:rPr lang="en-US" sz="2000" dirty="0"/>
              <a:t> </a:t>
            </a:r>
            <a:r>
              <a:rPr lang="en-US" sz="2000" dirty="0" err="1"/>
              <a:t>suhtelised</a:t>
            </a:r>
            <a:r>
              <a:rPr lang="en-US" sz="2000" dirty="0"/>
              <a:t> </a:t>
            </a:r>
            <a:r>
              <a:rPr lang="en-US" sz="2000" dirty="0" err="1"/>
              <a:t>mõjud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1800" dirty="0" err="1"/>
              <a:t>suhted</a:t>
            </a:r>
            <a:r>
              <a:rPr lang="en-US" sz="1800" dirty="0"/>
              <a:t> </a:t>
            </a:r>
            <a:r>
              <a:rPr lang="en-US" sz="1800" dirty="0" err="1"/>
              <a:t>teiste</a:t>
            </a:r>
            <a:r>
              <a:rPr lang="en-US" sz="1800" dirty="0"/>
              <a:t> </a:t>
            </a:r>
            <a:r>
              <a:rPr lang="en-US" sz="1800" dirty="0" err="1"/>
              <a:t>noorte</a:t>
            </a:r>
            <a:r>
              <a:rPr lang="en-US" sz="1800" dirty="0"/>
              <a:t> ja </a:t>
            </a:r>
            <a:r>
              <a:rPr lang="en-US" sz="1800" dirty="0" err="1"/>
              <a:t>noorsootöötajatega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 err="1"/>
              <a:t>toimumiskoha</a:t>
            </a:r>
            <a:r>
              <a:rPr lang="en-US" sz="1800" dirty="0"/>
              <a:t> </a:t>
            </a:r>
            <a:r>
              <a:rPr lang="en-US" sz="1800" dirty="0" err="1"/>
              <a:t>ruumid</a:t>
            </a:r>
            <a:endParaRPr lang="en-US" sz="1800" dirty="0"/>
          </a:p>
        </p:txBody>
      </p:sp>
      <p:pic>
        <p:nvPicPr>
          <p:cNvPr id="10" name="Pilt 9">
            <a:extLst>
              <a:ext uri="{FF2B5EF4-FFF2-40B4-BE49-F238E27FC236}">
                <a16:creationId xmlns:a16="http://schemas.microsoft.com/office/drawing/2014/main" id="{40D0C083-C3B8-4BC0-B8B7-1C0E560B01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02" y="2370120"/>
            <a:ext cx="6406557" cy="211776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466984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'i kujundu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'i kujundus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'i kujundu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ification xmlns="6222029f-e375-441c-8ea1-fda1fdfe4537">Confidential</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62A9DC96881D44B577EC4C07E53584" ma:contentTypeVersion="1" ma:contentTypeDescription="Create a new document." ma:contentTypeScope="" ma:versionID="5f57df8539b7ca67eb8a712e15bf0576">
  <xsd:schema xmlns:xsd="http://www.w3.org/2001/XMLSchema" xmlns:xs="http://www.w3.org/2001/XMLSchema" xmlns:p="http://schemas.microsoft.com/office/2006/metadata/properties" xmlns:ns2="6222029f-e375-441c-8ea1-fda1fdfe4537" targetNamespace="http://schemas.microsoft.com/office/2006/metadata/properties" ma:root="true" ma:fieldsID="243a28b726947e8eed93e8656b549ddd" ns2:_="">
    <xsd:import namespace="6222029f-e375-441c-8ea1-fda1fdfe4537"/>
    <xsd:element name="properties">
      <xsd:complexType>
        <xsd:sequence>
          <xsd:element name="documentManagement">
            <xsd:complexType>
              <xsd:all>
                <xsd:element ref="ns2: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2029f-e375-441c-8ea1-fda1fdfe4537" elementFormDefault="qualified">
    <xsd:import namespace="http://schemas.microsoft.com/office/2006/documentManagement/types"/>
    <xsd:import namespace="http://schemas.microsoft.com/office/infopath/2007/PartnerControls"/>
    <xsd:element name="Classification" ma:index="8" nillable="true" ma:displayName="Classification" ma:default="Confidential" ma:description="Classification of the content. This field is just for information. Changing it will have no impact on access rights." ma:format="RadioButtons" ma:internalName="Classification">
      <xsd:simpleType>
        <xsd:restriction base="dms:Choice">
          <xsd:enumeration value="Open"/>
          <xsd:enumeration value="Internal"/>
          <xsd:enumeration value="Confidential"/>
          <xsd:enumeration value="Strictly Confidenti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874451-5ADD-42BB-A018-6375204C4F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130FBA-6DD5-42E7-9AF4-769E5ACF3A00}">
  <ds:schemaRefs>
    <ds:schemaRef ds:uri="http://schemas.microsoft.com/office/2006/metadata/properties"/>
    <ds:schemaRef ds:uri="6222029f-e375-441c-8ea1-fda1fdfe453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79B2CF8-5727-46EA-BE65-1CF164366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22029f-e375-441c-8ea1-fda1fdfe4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79272</TotalTime>
  <Words>1280</Words>
  <Application>Microsoft Office PowerPoint</Application>
  <PresentationFormat>Laiekraan</PresentationFormat>
  <Paragraphs>200</Paragraphs>
  <Slides>18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Default Theme</vt:lpstr>
      <vt:lpstr>NOORSOOTÖÖS OSALEVATE NOORTE RAHULOLU NOORSOOTÖÖGA 2020   </vt:lpstr>
      <vt:lpstr>UURINGU EESMÄRK</vt:lpstr>
      <vt:lpstr>METOODIKA</vt:lpstr>
      <vt:lpstr>VASTAJATE TAUST</vt:lpstr>
      <vt:lpstr>NOORSOOTÖÖS OSALEMINE</vt:lpstr>
      <vt:lpstr>ÜLDTULEMUSED</vt:lpstr>
      <vt:lpstr>HUVITEGEVUS</vt:lpstr>
      <vt:lpstr>HUVIHARIDUS</vt:lpstr>
      <vt:lpstr>AVATUD NOORSOOTÖÖ</vt:lpstr>
      <vt:lpstr>NOORTELAAGRID</vt:lpstr>
      <vt:lpstr>NOORTEMALEVAD</vt:lpstr>
      <vt:lpstr>OSALUS- VÕI ESINDUSKOGUD</vt:lpstr>
      <vt:lpstr>NOORTEÜHINGUD VÕI -ÜHENDUSED</vt:lpstr>
      <vt:lpstr>NOORTEPROJEKTID</vt:lpstr>
      <vt:lpstr>MITTEOSALEMINE</vt:lpstr>
      <vt:lpstr>NOORTEINFO</vt:lpstr>
      <vt:lpstr>SOOVITUSED</vt:lpstr>
      <vt:lpstr>PowerPointi esitlus</vt:lpstr>
    </vt:vector>
  </TitlesOfParts>
  <Company>HeiVäl OÜ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HeiVäli esitlus</dc:title>
  <dc:creator>HeiVäl OÜ</dc:creator>
  <cp:lastModifiedBy>Kaido</cp:lastModifiedBy>
  <cp:revision>5761</cp:revision>
  <cp:lastPrinted>2021-05-05T11:23:02Z</cp:lastPrinted>
  <dcterms:created xsi:type="dcterms:W3CDTF">2004-11-08T15:17:36Z</dcterms:created>
  <dcterms:modified xsi:type="dcterms:W3CDTF">2021-05-05T14:46:51Z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0x010100C962A9DC96881D44B577EC4C07E53584</vt:lpwstr>
  </property>
</Properties>
</file>