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57" r:id="rId2"/>
    <p:sldMasterId id="2147483686" r:id="rId3"/>
    <p:sldMasterId id="2147483666" r:id="rId4"/>
    <p:sldMasterId id="2147483678" r:id="rId5"/>
  </p:sldMasterIdLst>
  <p:notesMasterIdLst>
    <p:notesMasterId r:id="rId18"/>
  </p:notesMasterIdLst>
  <p:handoutMasterIdLst>
    <p:handoutMasterId r:id="rId19"/>
  </p:handoutMasterIdLst>
  <p:sldIdLst>
    <p:sldId id="273" r:id="rId6"/>
    <p:sldId id="285" r:id="rId7"/>
    <p:sldId id="287" r:id="rId8"/>
    <p:sldId id="288" r:id="rId9"/>
    <p:sldId id="289" r:id="rId10"/>
    <p:sldId id="290" r:id="rId11"/>
    <p:sldId id="291" r:id="rId12"/>
    <p:sldId id="292" r:id="rId13"/>
    <p:sldId id="294" r:id="rId14"/>
    <p:sldId id="295" r:id="rId15"/>
    <p:sldId id="296" r:id="rId16"/>
    <p:sldId id="293" r:id="rId1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33" autoAdjust="0"/>
  </p:normalViewPr>
  <p:slideViewPr>
    <p:cSldViewPr snapToGrid="0">
      <p:cViewPr varScale="1">
        <p:scale>
          <a:sx n="99" d="100"/>
          <a:sy n="99" d="100"/>
        </p:scale>
        <p:origin x="504" y="7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6BE753-18AD-46BA-A857-E2D1CF95A0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DDF21079-5A4E-4924-82F8-9B7C32D5CB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832A81-4B7C-4B44-81C6-242DC8E93C93}" type="datetime1">
              <a:rPr lang="et-EE" smtClean="0"/>
              <a:t>18.08.2021</a:t>
            </a:fld>
            <a:endParaRPr lang="et-EE"/>
          </a:p>
        </p:txBody>
      </p:sp>
      <p:sp>
        <p:nvSpPr>
          <p:cNvPr id="4" name="Footer Placeholder 3">
            <a:extLst>
              <a:ext uri="{FF2B5EF4-FFF2-40B4-BE49-F238E27FC236}">
                <a16:creationId xmlns:a16="http://schemas.microsoft.com/office/drawing/2014/main" id="{4212FCDD-C2E1-4344-A494-C4A0E753B1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0F940566-80DA-4559-9F43-AFB88FD421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90AFF-01E7-4CC4-8405-AEFD5DE0803E}" type="slidenum">
              <a:rPr lang="et-EE" smtClean="0"/>
              <a:t>‹#›</a:t>
            </a:fld>
            <a:endParaRPr lang="et-EE"/>
          </a:p>
        </p:txBody>
      </p:sp>
    </p:spTree>
    <p:extLst>
      <p:ext uri="{BB962C8B-B14F-4D97-AF65-F5344CB8AC3E}">
        <p14:creationId xmlns:p14="http://schemas.microsoft.com/office/powerpoint/2010/main" val="3429709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F8C49-5557-4F14-A378-C85BF1AFE31E}" type="datetime1">
              <a:rPr lang="et-EE" smtClean="0"/>
              <a:t>18.08.2021</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BAA52-1EB5-4948-A06B-1ECA113F7AE7}" type="slidenum">
              <a:rPr lang="et-EE" smtClean="0"/>
              <a:t>‹#›</a:t>
            </a:fld>
            <a:endParaRPr lang="et-EE"/>
          </a:p>
        </p:txBody>
      </p:sp>
    </p:spTree>
    <p:extLst>
      <p:ext uri="{BB962C8B-B14F-4D97-AF65-F5344CB8AC3E}">
        <p14:creationId xmlns:p14="http://schemas.microsoft.com/office/powerpoint/2010/main" val="26206996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3" name="Text Placeholder 11">
            <a:extLst>
              <a:ext uri="{FF2B5EF4-FFF2-40B4-BE49-F238E27FC236}">
                <a16:creationId xmlns:a16="http://schemas.microsoft.com/office/drawing/2014/main" id="{34E9BBA8-714D-426E-8051-0D86F44A828A}"/>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7" name="Text Placeholder 6">
            <a:extLst>
              <a:ext uri="{FF2B5EF4-FFF2-40B4-BE49-F238E27FC236}">
                <a16:creationId xmlns:a16="http://schemas.microsoft.com/office/drawing/2014/main" id="{3D680E2F-3789-4AD2-BC3A-5DB053AF12EE}"/>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14211380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345083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v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accent5"/>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0650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v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162405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332486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233003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2628067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65194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1176447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387695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144692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1400706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v8">
    <p:bg>
      <p:bgPr>
        <a:solidFill>
          <a:schemeClr val="bg1"/>
        </a:solidFill>
        <a:effectLst/>
      </p:bgPr>
    </p:bg>
    <p:spTree>
      <p:nvGrpSpPr>
        <p:cNvPr id="1" name=""/>
        <p:cNvGrpSpPr/>
        <p:nvPr/>
      </p:nvGrpSpPr>
      <p:grpSpPr>
        <a:xfrm>
          <a:off x="0" y="0"/>
          <a:ext cx="0" cy="0"/>
          <a:chOff x="0" y="0"/>
          <a:chExt cx="0" cy="0"/>
        </a:xfrm>
      </p:grpSpPr>
      <p:sp>
        <p:nvSpPr>
          <p:cNvPr id="3" name="Picture Placeholder 2" descr="Taustapildi lisamiseks aktiveeriga taust ja valige menüürealt „Insert“ &gt; „Picture“">
            <a:extLst>
              <a:ext uri="{FF2B5EF4-FFF2-40B4-BE49-F238E27FC236}">
                <a16:creationId xmlns:a16="http://schemas.microsoft.com/office/drawing/2014/main" id="{ED72BA91-E9EF-4998-A625-1F2ADDEF5A30}"/>
              </a:ext>
            </a:extLst>
          </p:cNvPr>
          <p:cNvSpPr>
            <a:spLocks noGrp="1"/>
          </p:cNvSpPr>
          <p:nvPr>
            <p:ph type="pic" sz="quarter" idx="14" hasCustomPrompt="1"/>
          </p:nvPr>
        </p:nvSpPr>
        <p:spPr>
          <a:xfrm>
            <a:off x="0" y="0"/>
            <a:ext cx="12192000" cy="6858000"/>
          </a:xfrm>
          <a:prstGeom prst="rect">
            <a:avLst/>
          </a:prstGeom>
        </p:spPr>
        <p:txBody>
          <a:bodyPr lIns="0" tIns="360000" rIns="0" bIns="0" anchor="t" anchorCtr="0"/>
          <a:lstStyle>
            <a:lvl1pPr algn="ctr">
              <a:lnSpc>
                <a:spcPct val="100000"/>
              </a:lnSpc>
              <a:spcBef>
                <a:spcPts val="0"/>
              </a:spcBef>
              <a:buNone/>
              <a:defRPr sz="1200">
                <a:solidFill>
                  <a:schemeClr val="bg1">
                    <a:lumMod val="85000"/>
                  </a:schemeClr>
                </a:solidFill>
              </a:defRPr>
            </a:lvl1pPr>
          </a:lstStyle>
          <a:p>
            <a:r>
              <a:rPr lang="et-EE"/>
              <a:t>Pildi lisamiseks vajutage ekraani keskel olvat pildiikooni. Teksti värv valige vastavalt pilditoonile.</a:t>
            </a:r>
            <a:br>
              <a:rPr lang="et-EE"/>
            </a:br>
            <a:r>
              <a:rPr lang="et-EE"/>
              <a:t>Kuna ikoon asub pealkirja tekstikasti all, tuleb korraks see eest ära liigutada.</a:t>
            </a:r>
          </a:p>
        </p:txBody>
      </p:sp>
      <p:pic>
        <p:nvPicPr>
          <p:cNvPr id="7" name="Picture 6" descr="Shape&#10;&#10;Description automatically generated with medium confidence">
            <a:extLst>
              <a:ext uri="{FF2B5EF4-FFF2-40B4-BE49-F238E27FC236}">
                <a16:creationId xmlns:a16="http://schemas.microsoft.com/office/drawing/2014/main" id="{7A0506DF-84BF-4E16-A50A-3F78EA72E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038" y="5662613"/>
            <a:ext cx="2841380" cy="927344"/>
          </a:xfrm>
          <a:prstGeom prst="rect">
            <a:avLst/>
          </a:prstGeom>
        </p:spPr>
      </p:pic>
      <p:sp>
        <p:nvSpPr>
          <p:cNvPr id="10" name="Text Placeholder 11">
            <a:extLst>
              <a:ext uri="{FF2B5EF4-FFF2-40B4-BE49-F238E27FC236}">
                <a16:creationId xmlns:a16="http://schemas.microsoft.com/office/drawing/2014/main" id="{3ADC9D67-7DA9-4E4F-88FB-02CF2BD37332}"/>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965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312397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accent5"/>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155646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Slide v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accent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2093601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56144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2303147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81838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3776121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s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2499979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lnSpc>
                <a:spcPct val="90000"/>
              </a:lnSpc>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38022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F89DF306-CCDF-41A0-8787-83AAD61EC873}"/>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11E09707-F5F9-48E4-82E0-2F94DA6D3E91}"/>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2A3878AC-8258-4B0E-A6FB-922B3A23835B}"/>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3849570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3278776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Slide v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731427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1715843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s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181782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v1">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874122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v2">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618483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v3">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5292725" cy="443198"/>
          </a:xfrm>
          <a:prstGeom prst="rect">
            <a:avLst/>
          </a:prstGeom>
        </p:spPr>
        <p:txBody>
          <a:bodyPr wrap="square"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5292725" cy="276999"/>
          </a:xfrm>
          <a:prstGeom prst="rect">
            <a:avLst/>
          </a:prstGeom>
        </p:spPr>
        <p:txBody>
          <a:bodyPr wrap="square"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6" name="Content Placeholder 4">
            <a:extLst>
              <a:ext uri="{FF2B5EF4-FFF2-40B4-BE49-F238E27FC236}">
                <a16:creationId xmlns:a16="http://schemas.microsoft.com/office/drawing/2014/main" id="{1ED9C39C-22A0-455A-8C27-8CF165E312C1}"/>
              </a:ext>
            </a:extLst>
          </p:cNvPr>
          <p:cNvSpPr>
            <a:spLocks noGrp="1"/>
          </p:cNvSpPr>
          <p:nvPr>
            <p:ph sz="quarter" idx="14"/>
          </p:nvPr>
        </p:nvSpPr>
        <p:spPr>
          <a:xfrm>
            <a:off x="803274" y="2238374"/>
            <a:ext cx="5292725" cy="3998913"/>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Picture Placeholder 3">
            <a:extLst>
              <a:ext uri="{FF2B5EF4-FFF2-40B4-BE49-F238E27FC236}">
                <a16:creationId xmlns:a16="http://schemas.microsoft.com/office/drawing/2014/main" id="{ED98C728-8AB0-41F7-B5EA-DE5573196362}"/>
              </a:ext>
            </a:extLst>
          </p:cNvPr>
          <p:cNvSpPr>
            <a:spLocks noGrp="1"/>
          </p:cNvSpPr>
          <p:nvPr>
            <p:ph type="pic" sz="quarter" idx="15"/>
          </p:nvPr>
        </p:nvSpPr>
        <p:spPr>
          <a:xfrm>
            <a:off x="6899275" y="0"/>
            <a:ext cx="5292725" cy="6858000"/>
          </a:xfrm>
          <a:prstGeom prst="rect">
            <a:avLst/>
          </a:prstGeom>
        </p:spPr>
        <p:txBody>
          <a:bodyPr anchor="ctr" anchorCtr="0"/>
          <a:lstStyle>
            <a:lvl1pPr algn="ctr">
              <a:buNone/>
              <a:defRPr>
                <a:solidFill>
                  <a:schemeClr val="bg1">
                    <a:lumMod val="95000"/>
                  </a:schemeClr>
                </a:solidFill>
              </a:defRPr>
            </a:lvl1pPr>
          </a:lstStyle>
          <a:p>
            <a:endParaRPr lang="et-EE"/>
          </a:p>
        </p:txBody>
      </p:sp>
    </p:spTree>
    <p:extLst>
      <p:ext uri="{BB962C8B-B14F-4D97-AF65-F5344CB8AC3E}">
        <p14:creationId xmlns:p14="http://schemas.microsoft.com/office/powerpoint/2010/main" val="1308198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v4">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306989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v5">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861397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6">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6095999" y="1063912"/>
            <a:ext cx="5292725" cy="443198"/>
          </a:xfrm>
          <a:prstGeom prst="rect">
            <a:avLst/>
          </a:prstGeom>
        </p:spPr>
        <p:txBody>
          <a:bodyPr wrap="square"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6095999" y="1671195"/>
            <a:ext cx="5292725" cy="276999"/>
          </a:xfrm>
          <a:prstGeom prst="rect">
            <a:avLst/>
          </a:prstGeom>
        </p:spPr>
        <p:txBody>
          <a:bodyPr wrap="square"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6" name="Content Placeholder 4">
            <a:extLst>
              <a:ext uri="{FF2B5EF4-FFF2-40B4-BE49-F238E27FC236}">
                <a16:creationId xmlns:a16="http://schemas.microsoft.com/office/drawing/2014/main" id="{1ED9C39C-22A0-455A-8C27-8CF165E312C1}"/>
              </a:ext>
            </a:extLst>
          </p:cNvPr>
          <p:cNvSpPr>
            <a:spLocks noGrp="1"/>
          </p:cNvSpPr>
          <p:nvPr>
            <p:ph sz="quarter" idx="14"/>
          </p:nvPr>
        </p:nvSpPr>
        <p:spPr>
          <a:xfrm>
            <a:off x="6095998" y="2238374"/>
            <a:ext cx="5292725" cy="3998913"/>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Picture Placeholder 3">
            <a:extLst>
              <a:ext uri="{FF2B5EF4-FFF2-40B4-BE49-F238E27FC236}">
                <a16:creationId xmlns:a16="http://schemas.microsoft.com/office/drawing/2014/main" id="{ED98C728-8AB0-41F7-B5EA-DE5573196362}"/>
              </a:ext>
            </a:extLst>
          </p:cNvPr>
          <p:cNvSpPr>
            <a:spLocks noGrp="1"/>
          </p:cNvSpPr>
          <p:nvPr>
            <p:ph type="pic" sz="quarter" idx="15"/>
          </p:nvPr>
        </p:nvSpPr>
        <p:spPr>
          <a:xfrm>
            <a:off x="0" y="0"/>
            <a:ext cx="5292725" cy="6858000"/>
          </a:xfrm>
          <a:prstGeom prst="rect">
            <a:avLst/>
          </a:prstGeom>
        </p:spPr>
        <p:txBody>
          <a:bodyPr anchor="ctr" anchorCtr="0"/>
          <a:lstStyle>
            <a:lvl1pPr algn="ctr">
              <a:buNone/>
              <a:defRPr>
                <a:solidFill>
                  <a:schemeClr val="bg1">
                    <a:lumMod val="95000"/>
                  </a:schemeClr>
                </a:solidFill>
              </a:defRPr>
            </a:lvl1pPr>
          </a:lstStyle>
          <a:p>
            <a:endParaRPr lang="et-EE"/>
          </a:p>
        </p:txBody>
      </p:sp>
    </p:spTree>
    <p:extLst>
      <p:ext uri="{BB962C8B-B14F-4D97-AF65-F5344CB8AC3E}">
        <p14:creationId xmlns:p14="http://schemas.microsoft.com/office/powerpoint/2010/main" val="256988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F8150444-6954-4AFD-850E-F25993D0BBF0}"/>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E2307B05-13AB-401E-9221-3E1EA8BE0D57}"/>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DAB5CC2F-F2FF-4FC9-912B-47176EBC23EE}"/>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11519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v7">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5292725" cy="443198"/>
          </a:xfrm>
          <a:prstGeom prst="rect">
            <a:avLst/>
          </a:prstGeom>
        </p:spPr>
        <p:txBody>
          <a:bodyPr wrap="square"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5292725" cy="276999"/>
          </a:xfrm>
          <a:prstGeom prst="rect">
            <a:avLst/>
          </a:prstGeom>
        </p:spPr>
        <p:txBody>
          <a:bodyPr wrap="square"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6" name="Content Placeholder 4">
            <a:extLst>
              <a:ext uri="{FF2B5EF4-FFF2-40B4-BE49-F238E27FC236}">
                <a16:creationId xmlns:a16="http://schemas.microsoft.com/office/drawing/2014/main" id="{1ED9C39C-22A0-455A-8C27-8CF165E312C1}"/>
              </a:ext>
            </a:extLst>
          </p:cNvPr>
          <p:cNvSpPr>
            <a:spLocks noGrp="1"/>
          </p:cNvSpPr>
          <p:nvPr>
            <p:ph sz="quarter" idx="14"/>
          </p:nvPr>
        </p:nvSpPr>
        <p:spPr>
          <a:xfrm>
            <a:off x="803274" y="2238374"/>
            <a:ext cx="5292725" cy="3998913"/>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Picture Placeholder 3">
            <a:extLst>
              <a:ext uri="{FF2B5EF4-FFF2-40B4-BE49-F238E27FC236}">
                <a16:creationId xmlns:a16="http://schemas.microsoft.com/office/drawing/2014/main" id="{ED98C728-8AB0-41F7-B5EA-DE5573196362}"/>
              </a:ext>
            </a:extLst>
          </p:cNvPr>
          <p:cNvSpPr>
            <a:spLocks noGrp="1"/>
          </p:cNvSpPr>
          <p:nvPr>
            <p:ph type="pic" sz="quarter" idx="15"/>
          </p:nvPr>
        </p:nvSpPr>
        <p:spPr>
          <a:xfrm>
            <a:off x="6899275" y="0"/>
            <a:ext cx="5292725" cy="6858000"/>
          </a:xfrm>
          <a:prstGeom prst="rect">
            <a:avLst/>
          </a:prstGeom>
        </p:spPr>
        <p:txBody>
          <a:bodyPr anchor="ctr" anchorCtr="0"/>
          <a:lstStyle>
            <a:lvl1pPr algn="ctr">
              <a:buNone/>
              <a:defRPr>
                <a:solidFill>
                  <a:schemeClr val="bg1">
                    <a:lumMod val="95000"/>
                  </a:schemeClr>
                </a:solidFill>
              </a:defRPr>
            </a:lvl1pPr>
          </a:lstStyle>
          <a:p>
            <a:endParaRPr lang="et-EE"/>
          </a:p>
        </p:txBody>
      </p:sp>
    </p:spTree>
    <p:extLst>
      <p:ext uri="{BB962C8B-B14F-4D97-AF65-F5344CB8AC3E}">
        <p14:creationId xmlns:p14="http://schemas.microsoft.com/office/powerpoint/2010/main" val="2907138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v8 - Empt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91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405244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745091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v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459566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v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840201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v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025193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v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882478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17839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245595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B92F1F7-77DE-449B-9124-1D5E04AC9670}"/>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66EBBEBC-FE03-4E6D-946D-83BF54E2667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FE29B563-E2E7-4F70-9320-366DF909C041}"/>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970984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54257315-1516-4E70-89E5-4CE6CE88C0F8}"/>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2329708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B70077CF-B176-4BCE-B5B3-B48E71B0F4FB}"/>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3526500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5FC93094-33D0-4F5D-A03A-0331251C07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1227748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7B95D506-ED7C-4307-91B8-A44E35B8F90A}"/>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2357051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38A19E79-3B8C-416F-B88F-4C5722D6C53E}"/>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4206204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Slide v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3594774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3231189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93380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307FE92-E10A-4F64-9CB6-2351776785E9}"/>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7F25F4B9-514E-441A-88FC-F97059F59EA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18414C2F-24D9-4FFF-92FB-654F7B387DF7}"/>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95074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2D13F5C4-E81C-4E88-B636-7F6C53A602AE}"/>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9" name="Text Placeholder 11">
            <a:extLst>
              <a:ext uri="{FF2B5EF4-FFF2-40B4-BE49-F238E27FC236}">
                <a16:creationId xmlns:a16="http://schemas.microsoft.com/office/drawing/2014/main" id="{8663E681-F146-40A8-B52F-B6717B7BE0D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5" name="Text Placeholder 6">
            <a:extLst>
              <a:ext uri="{FF2B5EF4-FFF2-40B4-BE49-F238E27FC236}">
                <a16:creationId xmlns:a16="http://schemas.microsoft.com/office/drawing/2014/main" id="{CD9679F2-105E-474D-A1DF-9A82D6784D00}"/>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8634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8">
    <p:bg>
      <p:bgPr>
        <a:solidFill>
          <a:schemeClr val="bg1"/>
        </a:solidFill>
        <a:effectLst/>
      </p:bgPr>
    </p:bg>
    <p:spTree>
      <p:nvGrpSpPr>
        <p:cNvPr id="1" name=""/>
        <p:cNvGrpSpPr/>
        <p:nvPr/>
      </p:nvGrpSpPr>
      <p:grpSpPr>
        <a:xfrm>
          <a:off x="0" y="0"/>
          <a:ext cx="0" cy="0"/>
          <a:chOff x="0" y="0"/>
          <a:chExt cx="0" cy="0"/>
        </a:xfrm>
      </p:grpSpPr>
      <p:sp>
        <p:nvSpPr>
          <p:cNvPr id="3" name="Picture Placeholder 2" descr="Taustapildi lisamiseks aktiveeriga taust ja valige menüürealt „Insert“ &gt; „Picture“">
            <a:extLst>
              <a:ext uri="{FF2B5EF4-FFF2-40B4-BE49-F238E27FC236}">
                <a16:creationId xmlns:a16="http://schemas.microsoft.com/office/drawing/2014/main" id="{ED72BA91-E9EF-4998-A625-1F2ADDEF5A30}"/>
              </a:ext>
            </a:extLst>
          </p:cNvPr>
          <p:cNvSpPr>
            <a:spLocks noGrp="1"/>
          </p:cNvSpPr>
          <p:nvPr>
            <p:ph type="pic" sz="quarter" idx="14" hasCustomPrompt="1"/>
          </p:nvPr>
        </p:nvSpPr>
        <p:spPr>
          <a:xfrm>
            <a:off x="0" y="0"/>
            <a:ext cx="12192000" cy="6858000"/>
          </a:xfrm>
          <a:prstGeom prst="rect">
            <a:avLst/>
          </a:prstGeom>
        </p:spPr>
        <p:txBody>
          <a:bodyPr lIns="0" tIns="360000" rIns="0" bIns="0" anchor="t" anchorCtr="0"/>
          <a:lstStyle>
            <a:lvl1pPr algn="ctr">
              <a:lnSpc>
                <a:spcPct val="100000"/>
              </a:lnSpc>
              <a:spcBef>
                <a:spcPts val="0"/>
              </a:spcBef>
              <a:buNone/>
              <a:defRPr sz="1200">
                <a:solidFill>
                  <a:schemeClr val="bg1">
                    <a:lumMod val="85000"/>
                  </a:schemeClr>
                </a:solidFill>
              </a:defRPr>
            </a:lvl1pPr>
          </a:lstStyle>
          <a:p>
            <a:r>
              <a:rPr lang="et-EE"/>
              <a:t>Pildi lisamiseks vajutage ekraani keskel olvat pildiikooni. Teksti värv valige vastavalt pilditoonile.</a:t>
            </a:r>
            <a:br>
              <a:rPr lang="et-EE"/>
            </a:br>
            <a:r>
              <a:rPr lang="et-EE"/>
              <a:t>Kuna ikoon asub pealkirja tekstikasti all, tuleb korraks see eest ära liigutada.</a:t>
            </a:r>
          </a:p>
        </p:txBody>
      </p:sp>
      <p:sp>
        <p:nvSpPr>
          <p:cNvPr id="8" name="Text Placeholder 11">
            <a:extLst>
              <a:ext uri="{FF2B5EF4-FFF2-40B4-BE49-F238E27FC236}">
                <a16:creationId xmlns:a16="http://schemas.microsoft.com/office/drawing/2014/main" id="{2D13F5C4-E81C-4E88-B636-7F6C53A602AE}"/>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9" name="Text Placeholder 11">
            <a:extLst>
              <a:ext uri="{FF2B5EF4-FFF2-40B4-BE49-F238E27FC236}">
                <a16:creationId xmlns:a16="http://schemas.microsoft.com/office/drawing/2014/main" id="{8663E681-F146-40A8-B52F-B6717B7BE0D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5" name="Text Placeholder 6">
            <a:extLst>
              <a:ext uri="{FF2B5EF4-FFF2-40B4-BE49-F238E27FC236}">
                <a16:creationId xmlns:a16="http://schemas.microsoft.com/office/drawing/2014/main" id="{CD9679F2-105E-474D-A1DF-9A82D6784D00}"/>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pic>
        <p:nvPicPr>
          <p:cNvPr id="7" name="Picture 6" descr="Shape&#10;&#10;Description automatically generated with medium confidence">
            <a:extLst>
              <a:ext uri="{FF2B5EF4-FFF2-40B4-BE49-F238E27FC236}">
                <a16:creationId xmlns:a16="http://schemas.microsoft.com/office/drawing/2014/main" id="{7A0506DF-84BF-4E16-A50A-3F78EA72E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7326" y="5662613"/>
            <a:ext cx="2841380" cy="927344"/>
          </a:xfrm>
          <a:prstGeom prst="rect">
            <a:avLst/>
          </a:prstGeom>
        </p:spPr>
      </p:pic>
    </p:spTree>
    <p:extLst>
      <p:ext uri="{BB962C8B-B14F-4D97-AF65-F5344CB8AC3E}">
        <p14:creationId xmlns:p14="http://schemas.microsoft.com/office/powerpoint/2010/main" val="112472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v9">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2D13F5C4-E81C-4E88-B636-7F6C53A602AE}"/>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9" name="Text Placeholder 11">
            <a:extLst>
              <a:ext uri="{FF2B5EF4-FFF2-40B4-BE49-F238E27FC236}">
                <a16:creationId xmlns:a16="http://schemas.microsoft.com/office/drawing/2014/main" id="{8663E681-F146-40A8-B52F-B6717B7BE0D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5" name="Text Placeholder 6">
            <a:extLst>
              <a:ext uri="{FF2B5EF4-FFF2-40B4-BE49-F238E27FC236}">
                <a16:creationId xmlns:a16="http://schemas.microsoft.com/office/drawing/2014/main" id="{CD9679F2-105E-474D-A1DF-9A82D6784D00}"/>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pic>
        <p:nvPicPr>
          <p:cNvPr id="7" name="Picture 6">
            <a:extLst>
              <a:ext uri="{FF2B5EF4-FFF2-40B4-BE49-F238E27FC236}">
                <a16:creationId xmlns:a16="http://schemas.microsoft.com/office/drawing/2014/main" id="{7A0506DF-84BF-4E16-A50A-3F78EA72ED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7326" y="5662613"/>
            <a:ext cx="2841380" cy="927343"/>
          </a:xfrm>
          <a:prstGeom prst="rect">
            <a:avLst/>
          </a:prstGeom>
        </p:spPr>
      </p:pic>
    </p:spTree>
    <p:extLst>
      <p:ext uri="{BB962C8B-B14F-4D97-AF65-F5344CB8AC3E}">
        <p14:creationId xmlns:p14="http://schemas.microsoft.com/office/powerpoint/2010/main" val="286316957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7041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94" r:id="rId8"/>
    <p:sldLayoutId id="2147483695" r:id="rId9"/>
    <p:sldLayoutId id="2147483704" r:id="rId10"/>
    <p:sldLayoutId id="2147483705" r:id="rId11"/>
    <p:sldLayoutId id="2147483714"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0935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5" r:id="rId7"/>
    <p:sldLayoutId id="2147483700" r:id="rId8"/>
    <p:sldLayoutId id="2147483702" r:id="rId9"/>
    <p:sldLayoutId id="2147483703" r:id="rId10"/>
    <p:sldLayoutId id="214748371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115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707" r:id="rId9"/>
    <p:sldLayoutId id="2147483715"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48118-8414-4E02-AC50-5ADCF09D7F40}"/>
              </a:ext>
            </a:extLst>
          </p:cNvPr>
          <p:cNvSpPr txBox="1"/>
          <p:nvPr userDrawn="1"/>
        </p:nvSpPr>
        <p:spPr>
          <a:xfrm>
            <a:off x="11388725" y="6237288"/>
            <a:ext cx="803275" cy="620712"/>
          </a:xfrm>
          <a:prstGeom prst="rect">
            <a:avLst/>
          </a:prstGeom>
          <a:noFill/>
        </p:spPr>
        <p:txBody>
          <a:bodyPr wrap="square" rtlCol="0" anchor="ctr" anchorCtr="0">
            <a:noAutofit/>
          </a:bodyPr>
          <a:lstStyle/>
          <a:p>
            <a:pPr algn="ctr"/>
            <a:fld id="{31501465-C2EB-438E-B0D2-E33896D19766}" type="slidenum">
              <a:rPr lang="et-EE" sz="1000" smtClean="0">
                <a:solidFill>
                  <a:schemeClr val="accent6"/>
                </a:solidFill>
              </a:rPr>
              <a:t>‹#›</a:t>
            </a:fld>
            <a:endParaRPr lang="et-EE" sz="1000">
              <a:solidFill>
                <a:schemeClr val="accent6"/>
              </a:solidFill>
            </a:endParaRPr>
          </a:p>
        </p:txBody>
      </p:sp>
    </p:spTree>
    <p:extLst>
      <p:ext uri="{BB962C8B-B14F-4D97-AF65-F5344CB8AC3E}">
        <p14:creationId xmlns:p14="http://schemas.microsoft.com/office/powerpoint/2010/main" val="1056519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7" r:id="rId3"/>
    <p:sldLayoutId id="2147483696" r:id="rId4"/>
    <p:sldLayoutId id="2147483697" r:id="rId5"/>
    <p:sldLayoutId id="2147483698" r:id="rId6"/>
    <p:sldLayoutId id="2147483699" r:id="rId7"/>
    <p:sldLayoutId id="2147483701" r:id="rId8"/>
    <p:sldLayoutId id="2147483710" r:id="rId9"/>
    <p:sldLayoutId id="2147483711" r:id="rId10"/>
    <p:sldLayoutId id="2147483712" r:id="rId11"/>
    <p:sldLayoutId id="2147483713" r:id="rId12"/>
    <p:sldLayoutId id="2147483716" r:id="rId13"/>
    <p:sldLayoutId id="2147483717" r:id="rId1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7106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708" r:id="rId8"/>
    <p:sldLayoutId id="2147483709" r:id="rId9"/>
    <p:sldLayoutId id="2147483719"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43885-64A8-40D5-91BD-8CF5E924E7FD}"/>
              </a:ext>
            </a:extLst>
          </p:cNvPr>
          <p:cNvSpPr>
            <a:spLocks noGrp="1"/>
          </p:cNvSpPr>
          <p:nvPr>
            <p:ph type="body" sz="quarter" idx="11"/>
          </p:nvPr>
        </p:nvSpPr>
        <p:spPr/>
        <p:txBody>
          <a:bodyPr/>
          <a:lstStyle/>
          <a:p>
            <a:r>
              <a:rPr lang="fi-FI" dirty="0" err="1"/>
              <a:t>Koolitervishoiu</a:t>
            </a:r>
            <a:r>
              <a:rPr lang="fi-FI" dirty="0"/>
              <a:t> </a:t>
            </a:r>
            <a:r>
              <a:rPr lang="fi-FI" dirty="0" err="1"/>
              <a:t>rahastamise</a:t>
            </a:r>
            <a:r>
              <a:rPr lang="fi-FI" dirty="0"/>
              <a:t> </a:t>
            </a:r>
            <a:r>
              <a:rPr lang="fi-FI" dirty="0" err="1"/>
              <a:t>leping</a:t>
            </a:r>
            <a:r>
              <a:rPr lang="fi-FI" dirty="0"/>
              <a:t> Lisa 4</a:t>
            </a:r>
            <a:endParaRPr lang="et-EE" dirty="0"/>
          </a:p>
        </p:txBody>
      </p:sp>
      <p:sp>
        <p:nvSpPr>
          <p:cNvPr id="6" name="Text Placeholder 5">
            <a:extLst>
              <a:ext uri="{FF2B5EF4-FFF2-40B4-BE49-F238E27FC236}">
                <a16:creationId xmlns:a16="http://schemas.microsoft.com/office/drawing/2014/main" id="{686495D0-068C-497D-9B50-EA26F1E9FBDC}"/>
              </a:ext>
            </a:extLst>
          </p:cNvPr>
          <p:cNvSpPr>
            <a:spLocks noGrp="1"/>
          </p:cNvSpPr>
          <p:nvPr>
            <p:ph type="body" sz="quarter" idx="12"/>
          </p:nvPr>
        </p:nvSpPr>
        <p:spPr>
          <a:xfrm>
            <a:off x="803275" y="4484793"/>
            <a:ext cx="10585450" cy="1935915"/>
          </a:xfrm>
        </p:spPr>
        <p:txBody>
          <a:bodyPr/>
          <a:lstStyle/>
          <a:p>
            <a:pPr algn="l"/>
            <a:r>
              <a:rPr lang="et-EE" dirty="0">
                <a:solidFill>
                  <a:schemeClr val="accent1">
                    <a:lumMod val="75000"/>
                  </a:schemeClr>
                </a:solidFill>
              </a:rPr>
              <a:t>Silja Vanaisak</a:t>
            </a:r>
          </a:p>
          <a:p>
            <a:pPr algn="l"/>
            <a:r>
              <a:rPr lang="et-EE" dirty="0">
                <a:solidFill>
                  <a:schemeClr val="accent1">
                    <a:lumMod val="75000"/>
                  </a:schemeClr>
                </a:solidFill>
              </a:rPr>
              <a:t>Partnersuhtluse osakond</a:t>
            </a:r>
          </a:p>
          <a:p>
            <a:pPr algn="l"/>
            <a:r>
              <a:rPr lang="et-EE" dirty="0">
                <a:solidFill>
                  <a:schemeClr val="accent1">
                    <a:lumMod val="75000"/>
                  </a:schemeClr>
                </a:solidFill>
              </a:rPr>
              <a:t>Peaspetsialist</a:t>
            </a:r>
          </a:p>
          <a:p>
            <a:endParaRPr lang="et-EE" dirty="0">
              <a:solidFill>
                <a:schemeClr val="accent1">
                  <a:lumMod val="75000"/>
                </a:schemeClr>
              </a:solidFill>
            </a:endParaRPr>
          </a:p>
        </p:txBody>
      </p:sp>
      <p:sp>
        <p:nvSpPr>
          <p:cNvPr id="4" name="Text Placeholder 3">
            <a:extLst>
              <a:ext uri="{FF2B5EF4-FFF2-40B4-BE49-F238E27FC236}">
                <a16:creationId xmlns:a16="http://schemas.microsoft.com/office/drawing/2014/main" id="{114FF009-127B-49A2-A2AE-10C2E85DC3EC}"/>
              </a:ext>
            </a:extLst>
          </p:cNvPr>
          <p:cNvSpPr>
            <a:spLocks noGrp="1"/>
          </p:cNvSpPr>
          <p:nvPr>
            <p:ph type="body" sz="quarter" idx="13"/>
          </p:nvPr>
        </p:nvSpPr>
        <p:spPr/>
        <p:txBody>
          <a:bodyPr/>
          <a:lstStyle/>
          <a:p>
            <a:r>
              <a:rPr lang="et-EE" dirty="0"/>
              <a:t>19.08.2021</a:t>
            </a:r>
          </a:p>
        </p:txBody>
      </p:sp>
    </p:spTree>
    <p:extLst>
      <p:ext uri="{BB962C8B-B14F-4D97-AF65-F5344CB8AC3E}">
        <p14:creationId xmlns:p14="http://schemas.microsoft.com/office/powerpoint/2010/main" val="326637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FF84D-D454-4497-9AA5-E67E7B9480A8}"/>
              </a:ext>
            </a:extLst>
          </p:cNvPr>
          <p:cNvSpPr>
            <a:spLocks noGrp="1"/>
          </p:cNvSpPr>
          <p:nvPr>
            <p:ph type="body" sz="quarter" idx="11"/>
          </p:nvPr>
        </p:nvSpPr>
        <p:spPr/>
        <p:txBody>
          <a:bodyPr/>
          <a:lstStyle/>
          <a:p>
            <a:r>
              <a:rPr lang="et-EE" dirty="0"/>
              <a:t>Küsimused</a:t>
            </a:r>
          </a:p>
        </p:txBody>
      </p:sp>
      <p:sp>
        <p:nvSpPr>
          <p:cNvPr id="3" name="Text Placeholder 2">
            <a:extLst>
              <a:ext uri="{FF2B5EF4-FFF2-40B4-BE49-F238E27FC236}">
                <a16:creationId xmlns:a16="http://schemas.microsoft.com/office/drawing/2014/main" id="{65884679-D679-40B4-AED3-3997AC444DC0}"/>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5D54493E-72DB-477F-A494-3DD793630F48}"/>
              </a:ext>
            </a:extLst>
          </p:cNvPr>
          <p:cNvSpPr>
            <a:spLocks noGrp="1"/>
          </p:cNvSpPr>
          <p:nvPr>
            <p:ph sz="quarter" idx="13"/>
          </p:nvPr>
        </p:nvSpPr>
        <p:spPr/>
        <p:txBody>
          <a:bodyPr/>
          <a:lstStyle/>
          <a:p>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COVID-19 haigusjuhtumi korral tuleb vastavalt juhendile (lk 11 jj) korraldada teatud tegevused, mille sujuvaks ja mõistlikuks läbiviimiseks on koolis vastava juhtumiga tegeleval inimesel (eeskätt juhtkonna liige, juhiabi) vajalik juba eelnevalt omada teatud andmeid:</a:t>
            </a:r>
            <a:b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 õppijate vaktsineerituse kohta ning</a:t>
            </a:r>
            <a:b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 selle kohta, kas õppija on nõus tegema koolis kiirtesti ja hiljem PCR-testi. </a:t>
            </a:r>
          </a:p>
          <a:p>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Lisaks vajab koolijuht teavet töötajate vaktsineerituse kohta. </a:t>
            </a:r>
            <a:r>
              <a:rPr lang="et-EE" sz="18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Kas ministeeriumis on mõeldud sellele, kuidas oleks koolil võimalik (millisel õiguslikul alusel ja kuidas korraldades) selliseid andmeid koguda? Näiteks, kas testimiseks võib nõusoleku juhtumipõhiselt anda (alaealine) õppija ise või peaks selle eelnevalt andma lapsevanem (ilmselt ei ole näiteks mõeldav, et juhtumi korral hakkab kooliõde kõiki testitavate vanemad läbi helistama - samuti ei ole selliselt saadud nõusolekut võimalik vajadusel lihtsasti tõendada).</a:t>
            </a:r>
            <a:endParaRPr lang="et-EE" sz="18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Kas see õpilane, kes ei ole vaktsineeritud ja haigustunnusteta ning ei ole nõus testimisega, peab jääma karaniini vähemalt 72h ja seejärel tegema ikkagi PCR-testi?</a:t>
            </a:r>
            <a:r>
              <a:rPr lang="et-EE" sz="18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6033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4C19F5-A0D9-4B23-8E5F-3CAEAEC8BAE6}"/>
              </a:ext>
            </a:extLst>
          </p:cNvPr>
          <p:cNvSpPr>
            <a:spLocks noGrp="1"/>
          </p:cNvSpPr>
          <p:nvPr>
            <p:ph type="body" sz="quarter" idx="11"/>
          </p:nvPr>
        </p:nvSpPr>
        <p:spPr/>
        <p:txBody>
          <a:bodyPr/>
          <a:lstStyle/>
          <a:p>
            <a:r>
              <a:rPr lang="et-EE" dirty="0"/>
              <a:t>Küsimused</a:t>
            </a:r>
          </a:p>
        </p:txBody>
      </p:sp>
      <p:sp>
        <p:nvSpPr>
          <p:cNvPr id="3" name="Text Placeholder 2">
            <a:extLst>
              <a:ext uri="{FF2B5EF4-FFF2-40B4-BE49-F238E27FC236}">
                <a16:creationId xmlns:a16="http://schemas.microsoft.com/office/drawing/2014/main" id="{B0FB2B86-FCC2-45C6-A963-AA9A39294CBC}"/>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A257C868-263D-4FAA-8AB7-C24B712FFF3A}"/>
              </a:ext>
            </a:extLst>
          </p:cNvPr>
          <p:cNvSpPr>
            <a:spLocks noGrp="1"/>
          </p:cNvSpPr>
          <p:nvPr>
            <p:ph sz="quarter" idx="13"/>
          </p:nvPr>
        </p:nvSpPr>
        <p:spPr/>
        <p:txBody>
          <a:bodyPr/>
          <a:lstStyle/>
          <a:p>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Mittevaktsineeritud töötajate testimine koolis</a:t>
            </a:r>
            <a:b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br>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Kuidas täpsemalt korraldada mittevaktsineeritud töötajate koolis testimine ja vajalik kommunikatsioon (sh negatiivse testitulemuse edastamine koolijuhile)?</a:t>
            </a:r>
          </a:p>
          <a:p>
            <a:r>
              <a:rPr lang="et-EE"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Testitulemuse tõendamine. Kuidas tõendavad õppijad, õpetajad, töötajad või külalised vajadusel koolile negatiivset kiirtesti või PCR-testi tulemust, mis ei ole tehtud koolis?</a:t>
            </a:r>
            <a:endParaRPr lang="et-EE" dirty="0"/>
          </a:p>
        </p:txBody>
      </p:sp>
    </p:spTree>
    <p:extLst>
      <p:ext uri="{BB962C8B-B14F-4D97-AF65-F5344CB8AC3E}">
        <p14:creationId xmlns:p14="http://schemas.microsoft.com/office/powerpoint/2010/main" val="206127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A86E9B-3CAF-4BA2-B985-E0A5F0C6880C}"/>
              </a:ext>
            </a:extLst>
          </p:cNvPr>
          <p:cNvSpPr>
            <a:spLocks noGrp="1"/>
          </p:cNvSpPr>
          <p:nvPr>
            <p:ph type="body" sz="quarter" idx="11"/>
          </p:nvPr>
        </p:nvSpPr>
        <p:spPr>
          <a:xfrm>
            <a:off x="803275" y="3968546"/>
            <a:ext cx="10585450" cy="664797"/>
          </a:xfrm>
        </p:spPr>
        <p:txBody>
          <a:bodyPr/>
          <a:lstStyle/>
          <a:p>
            <a:r>
              <a:rPr lang="et-EE" sz="4800" dirty="0"/>
              <a:t>Täname tähelepanu eest!</a:t>
            </a:r>
          </a:p>
        </p:txBody>
      </p:sp>
    </p:spTree>
    <p:extLst>
      <p:ext uri="{BB962C8B-B14F-4D97-AF65-F5344CB8AC3E}">
        <p14:creationId xmlns:p14="http://schemas.microsoft.com/office/powerpoint/2010/main" val="11541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48ED2-26BC-4130-B807-FD1A32A304AB}"/>
              </a:ext>
            </a:extLst>
          </p:cNvPr>
          <p:cNvSpPr>
            <a:spLocks noGrp="1"/>
          </p:cNvSpPr>
          <p:nvPr>
            <p:ph type="body" sz="quarter" idx="11"/>
          </p:nvPr>
        </p:nvSpPr>
        <p:spPr/>
        <p:txBody>
          <a:bodyPr/>
          <a:lstStyle/>
          <a:p>
            <a:r>
              <a:rPr lang="et-EE" dirty="0"/>
              <a:t>Eelinfo</a:t>
            </a:r>
          </a:p>
        </p:txBody>
      </p:sp>
      <p:sp>
        <p:nvSpPr>
          <p:cNvPr id="3" name="Text Placeholder 2">
            <a:extLst>
              <a:ext uri="{FF2B5EF4-FFF2-40B4-BE49-F238E27FC236}">
                <a16:creationId xmlns:a16="http://schemas.microsoft.com/office/drawing/2014/main" id="{C5E78A12-03DA-4B59-8E3F-8D2B772F6C6D}"/>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B903D474-DA16-4269-AD13-262DE68CAE07}"/>
              </a:ext>
            </a:extLst>
          </p:cNvPr>
          <p:cNvSpPr>
            <a:spLocks noGrp="1"/>
          </p:cNvSpPr>
          <p:nvPr>
            <p:ph sz="quarter" idx="13"/>
          </p:nvPr>
        </p:nvSpPr>
        <p:spPr/>
        <p:txBody>
          <a:bodyPr/>
          <a:lstStyle/>
          <a:p>
            <a:r>
              <a:rPr lang="et-EE" sz="2400" dirty="0"/>
              <a:t>Kooliõdedele edastatakse 23. augusti seisuga krüpteeritud nimekiri vaktsineerimata (mitte ühegi süstiga) õpilastest. Nimekiri ei hõlma </a:t>
            </a:r>
            <a:r>
              <a:rPr lang="et-EE" sz="2400" dirty="0" err="1"/>
              <a:t>Covid</a:t>
            </a:r>
            <a:r>
              <a:rPr lang="et-EE" sz="2400" dirty="0"/>
              <a:t>- 19 läbipõdenud õpilasi.</a:t>
            </a:r>
            <a:endParaRPr lang="en-US" sz="2400" dirty="0"/>
          </a:p>
          <a:p>
            <a:pPr lvl="0"/>
            <a:r>
              <a:rPr lang="et-EE" sz="2400" dirty="0"/>
              <a:t>Kooliõpilasi vaktsineeritakse alates 12. eluaastast </a:t>
            </a:r>
            <a:r>
              <a:rPr lang="et-EE" sz="2400" dirty="0" err="1"/>
              <a:t>Moderna</a:t>
            </a:r>
            <a:r>
              <a:rPr lang="et-EE" sz="2400" dirty="0"/>
              <a:t> ja Pfizer- </a:t>
            </a:r>
            <a:r>
              <a:rPr lang="et-EE" sz="2400" dirty="0" err="1"/>
              <a:t>BioNtech</a:t>
            </a:r>
            <a:r>
              <a:rPr lang="et-EE" sz="2400" dirty="0"/>
              <a:t> vaktsiiniga.</a:t>
            </a:r>
            <a:endParaRPr lang="en-US" sz="2400" dirty="0"/>
          </a:p>
          <a:p>
            <a:pPr lvl="0"/>
            <a:r>
              <a:rPr lang="et-EE" sz="2400" dirty="0"/>
              <a:t>Kooliõdedele saadetakse iga kahe nädala tagant uuendatud vaktsineerimata koolilaste nimekiri.</a:t>
            </a:r>
            <a:endParaRPr lang="en-US" sz="2400" dirty="0"/>
          </a:p>
          <a:p>
            <a:endParaRPr lang="et-EE" sz="2400" dirty="0"/>
          </a:p>
        </p:txBody>
      </p:sp>
    </p:spTree>
    <p:extLst>
      <p:ext uri="{BB962C8B-B14F-4D97-AF65-F5344CB8AC3E}">
        <p14:creationId xmlns:p14="http://schemas.microsoft.com/office/powerpoint/2010/main" val="305706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80789-173B-4DE8-9A55-74C323CF3BFD}"/>
              </a:ext>
            </a:extLst>
          </p:cNvPr>
          <p:cNvSpPr>
            <a:spLocks noGrp="1"/>
          </p:cNvSpPr>
          <p:nvPr>
            <p:ph type="body" sz="quarter" idx="11"/>
          </p:nvPr>
        </p:nvSpPr>
        <p:spPr/>
        <p:txBody>
          <a:bodyPr/>
          <a:lstStyle/>
          <a:p>
            <a:r>
              <a:rPr lang="et-EE" sz="3200" dirty="0">
                <a:solidFill>
                  <a:schemeClr val="accent1">
                    <a:lumMod val="75000"/>
                  </a:schemeClr>
                </a:solidFill>
              </a:rPr>
              <a:t>Koolitervishoiuteenuse osutaja tegevused:</a:t>
            </a:r>
            <a:endParaRPr lang="et-EE" dirty="0">
              <a:solidFill>
                <a:schemeClr val="accent1">
                  <a:lumMod val="75000"/>
                </a:schemeClr>
              </a:solidFill>
            </a:endParaRPr>
          </a:p>
        </p:txBody>
      </p:sp>
      <p:sp>
        <p:nvSpPr>
          <p:cNvPr id="3" name="Text Placeholder 2">
            <a:extLst>
              <a:ext uri="{FF2B5EF4-FFF2-40B4-BE49-F238E27FC236}">
                <a16:creationId xmlns:a16="http://schemas.microsoft.com/office/drawing/2014/main" id="{1F643C3B-0119-41CC-8DEC-7D91A5C3AFB9}"/>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EF2FB319-170D-490F-B76C-99215ECCAFC0}"/>
              </a:ext>
            </a:extLst>
          </p:cNvPr>
          <p:cNvSpPr>
            <a:spLocks noGrp="1"/>
          </p:cNvSpPr>
          <p:nvPr>
            <p:ph sz="quarter" idx="13"/>
          </p:nvPr>
        </p:nvSpPr>
        <p:spPr/>
        <p:txBody>
          <a:bodyPr/>
          <a:lstStyle/>
          <a:p>
            <a:pPr lvl="0"/>
            <a:r>
              <a:rPr lang="et-EE" sz="2400" dirty="0"/>
              <a:t>5. – 12. klassi õpilaste ja täiskasvanud haridusasutuse töötajate vaktsineerimine COVID-19 vastu.</a:t>
            </a:r>
            <a:endParaRPr lang="en-US" sz="2400" dirty="0"/>
          </a:p>
          <a:p>
            <a:pPr lvl="0"/>
            <a:r>
              <a:rPr lang="et-EE" sz="2400" dirty="0"/>
              <a:t>Õpilaste, nende vanemate ja koolitöötajate COVID- 19 alane nõustamine ja võimalikest riskidest teavitamine.</a:t>
            </a:r>
            <a:endParaRPr lang="en-US" sz="2400" dirty="0"/>
          </a:p>
          <a:p>
            <a:pPr lvl="0"/>
            <a:r>
              <a:rPr lang="et-EE" sz="2400" dirty="0"/>
              <a:t>Kõigi vaktsineerimata koolitöötajate kiirtestimine kord nädalas.</a:t>
            </a:r>
            <a:endParaRPr lang="en-US" sz="2400" dirty="0"/>
          </a:p>
          <a:p>
            <a:pPr lvl="0"/>
            <a:r>
              <a:rPr lang="et-EE" sz="2400" dirty="0"/>
              <a:t>Vaktsineerimata (</a:t>
            </a:r>
            <a:r>
              <a:rPr lang="et-EE" sz="2400" dirty="0" err="1"/>
              <a:t>al</a:t>
            </a:r>
            <a:r>
              <a:rPr lang="et-EE" sz="2400" dirty="0"/>
              <a:t> 5. klass) </a:t>
            </a:r>
            <a:r>
              <a:rPr lang="et-EE" sz="2400" dirty="0" err="1"/>
              <a:t>lähikontaktsete</a:t>
            </a:r>
            <a:r>
              <a:rPr lang="et-EE" sz="2400" dirty="0"/>
              <a:t> õpilaste kiirtestimine (kui kolle on saanud alguse koolist).</a:t>
            </a:r>
            <a:endParaRPr lang="en-US" sz="2400" dirty="0"/>
          </a:p>
          <a:p>
            <a:endParaRPr lang="et-EE" sz="2400" dirty="0"/>
          </a:p>
        </p:txBody>
      </p:sp>
    </p:spTree>
    <p:extLst>
      <p:ext uri="{BB962C8B-B14F-4D97-AF65-F5344CB8AC3E}">
        <p14:creationId xmlns:p14="http://schemas.microsoft.com/office/powerpoint/2010/main" val="274599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C383A0-FFF9-4D44-BCAF-D4E2ABB6E3A3}"/>
              </a:ext>
            </a:extLst>
          </p:cNvPr>
          <p:cNvSpPr>
            <a:spLocks noGrp="1"/>
          </p:cNvSpPr>
          <p:nvPr>
            <p:ph type="body" sz="quarter" idx="11"/>
          </p:nvPr>
        </p:nvSpPr>
        <p:spPr/>
        <p:txBody>
          <a:bodyPr/>
          <a:lstStyle/>
          <a:p>
            <a:r>
              <a:rPr lang="et-EE" sz="3200" dirty="0">
                <a:solidFill>
                  <a:schemeClr val="accent1">
                    <a:lumMod val="75000"/>
                  </a:schemeClr>
                </a:solidFill>
              </a:rPr>
              <a:t>Nõusoleku küsimine</a:t>
            </a:r>
            <a:endParaRPr lang="et-EE" dirty="0">
              <a:solidFill>
                <a:schemeClr val="accent1">
                  <a:lumMod val="75000"/>
                </a:schemeClr>
              </a:solidFill>
            </a:endParaRPr>
          </a:p>
        </p:txBody>
      </p:sp>
      <p:sp>
        <p:nvSpPr>
          <p:cNvPr id="3" name="Text Placeholder 2">
            <a:extLst>
              <a:ext uri="{FF2B5EF4-FFF2-40B4-BE49-F238E27FC236}">
                <a16:creationId xmlns:a16="http://schemas.microsoft.com/office/drawing/2014/main" id="{E1BB8208-90DA-404C-B616-5BAA3FB6CC7F}"/>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E9D55CE7-578E-4313-92C2-7A1BD3755A24}"/>
              </a:ext>
            </a:extLst>
          </p:cNvPr>
          <p:cNvSpPr>
            <a:spLocks noGrp="1"/>
          </p:cNvSpPr>
          <p:nvPr>
            <p:ph sz="quarter" idx="13"/>
          </p:nvPr>
        </p:nvSpPr>
        <p:spPr/>
        <p:txBody>
          <a:bodyPr/>
          <a:lstStyle/>
          <a:p>
            <a:r>
              <a:rPr lang="et-EE" sz="2000" dirty="0"/>
              <a:t>Kooliõde küsib lapsevanemalt taasesitamist võimaldavas vormis nõusoleku:</a:t>
            </a:r>
            <a:endParaRPr lang="en-US" sz="2000" dirty="0"/>
          </a:p>
          <a:p>
            <a:pPr lvl="1"/>
            <a:r>
              <a:rPr lang="et-EE" sz="2000" dirty="0"/>
              <a:t>õpilase COVID-19 vastu </a:t>
            </a:r>
            <a:r>
              <a:rPr lang="et-EE" sz="2000" b="1" dirty="0"/>
              <a:t>vaktsineerimiseks</a:t>
            </a:r>
            <a:r>
              <a:rPr lang="et-EE" sz="2000" dirty="0"/>
              <a:t>. Kui õpilane on täisealine (18. eluaastast), annab ta nõusoleku ise.</a:t>
            </a:r>
            <a:endParaRPr lang="en-US" sz="2000" dirty="0"/>
          </a:p>
          <a:p>
            <a:pPr lvl="1"/>
            <a:r>
              <a:rPr lang="et-EE" sz="2000" dirty="0"/>
              <a:t>õpilase COVID-19 vastu </a:t>
            </a:r>
            <a:r>
              <a:rPr lang="et-EE" sz="2000" b="1" dirty="0"/>
              <a:t>kiirtestimiseks</a:t>
            </a:r>
            <a:r>
              <a:rPr lang="et-EE" sz="2000" dirty="0"/>
              <a:t>. Kui õpilane on täisealine (18. eluaastast), annab ta nõusoleku ise.</a:t>
            </a:r>
            <a:endParaRPr lang="en-US" sz="2000" dirty="0"/>
          </a:p>
          <a:p>
            <a:pPr>
              <a:lnSpc>
                <a:spcPct val="100000"/>
              </a:lnSpc>
              <a:spcBef>
                <a:spcPts val="0"/>
              </a:spcBef>
              <a:defRPr/>
            </a:pPr>
            <a:r>
              <a:rPr kumimoji="0" lang="et-EE" sz="2000" b="0" i="0" u="none" strike="noStrike" kern="0" cap="none" spc="0" normalizeH="0" baseline="0" noProof="0" dirty="0">
                <a:ln>
                  <a:noFill/>
                </a:ln>
                <a:solidFill>
                  <a:sysClr val="windowText" lastClr="000000"/>
                </a:solidFill>
                <a:effectLst/>
                <a:uLnTx/>
                <a:uFillTx/>
              </a:rPr>
              <a:t>Vaktsineerimata õpetajaid testitakse iganädalaselt. Vaktsineerimata õpilasi testitakse vastavalt vajadusele, kui on ilmnenud </a:t>
            </a:r>
            <a:r>
              <a:rPr kumimoji="0" lang="et-EE" sz="2000" b="0" i="0" u="none" strike="noStrike" kern="0" cap="none" spc="0" normalizeH="0" baseline="0" noProof="0" dirty="0" err="1">
                <a:ln>
                  <a:noFill/>
                </a:ln>
                <a:solidFill>
                  <a:sysClr val="windowText" lastClr="000000"/>
                </a:solidFill>
                <a:effectLst/>
                <a:uLnTx/>
                <a:uFillTx/>
              </a:rPr>
              <a:t>lähikontaktsus</a:t>
            </a:r>
            <a:r>
              <a:rPr kumimoji="0" lang="et-EE" sz="2000" b="0" i="0" u="none" strike="noStrike" kern="0" cap="none" spc="0" normalizeH="0" baseline="0" noProof="0" dirty="0">
                <a:ln>
                  <a:noFill/>
                </a:ln>
                <a:solidFill>
                  <a:sysClr val="windowText" lastClr="000000"/>
                </a:solidFill>
                <a:effectLst/>
                <a:uLnTx/>
                <a:uFillTx/>
              </a:rPr>
              <a:t> ja kolle on saanud alguse koolist.</a:t>
            </a:r>
          </a:p>
          <a:p>
            <a:pPr>
              <a:lnSpc>
                <a:spcPct val="100000"/>
              </a:lnSpc>
              <a:spcBef>
                <a:spcPts val="0"/>
              </a:spcBef>
              <a:defRPr/>
            </a:pPr>
            <a:r>
              <a:rPr lang="et-EE" sz="2000" dirty="0"/>
              <a:t>Kui lapsevanem ei reageeri vaktsineerimis/testimis nõusolekule, siis seda käsitletakse kui keeldumist.</a:t>
            </a:r>
            <a:endParaRPr lang="en-US" sz="2000" dirty="0"/>
          </a:p>
          <a:p>
            <a:pPr>
              <a:lnSpc>
                <a:spcPct val="100000"/>
              </a:lnSpc>
              <a:spcBef>
                <a:spcPts val="0"/>
              </a:spcBef>
              <a:defRPr/>
            </a:pPr>
            <a:endParaRPr kumimoji="0" lang="en-US" sz="2000" b="0" i="0" u="none" strike="noStrike" kern="0" cap="none" spc="0" normalizeH="0" baseline="0" noProof="0" dirty="0">
              <a:ln>
                <a:noFill/>
              </a:ln>
              <a:solidFill>
                <a:sysClr val="windowText" lastClr="000000"/>
              </a:solidFill>
              <a:effectLst/>
              <a:uLnTx/>
              <a:uFillTx/>
            </a:endParaRPr>
          </a:p>
          <a:p>
            <a:pPr lvl="1"/>
            <a:endParaRPr lang="et-EE" sz="2000" dirty="0"/>
          </a:p>
        </p:txBody>
      </p:sp>
    </p:spTree>
    <p:extLst>
      <p:ext uri="{BB962C8B-B14F-4D97-AF65-F5344CB8AC3E}">
        <p14:creationId xmlns:p14="http://schemas.microsoft.com/office/powerpoint/2010/main" val="131277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E32165-BC7E-43C2-9A4A-6B80B23730DB}"/>
              </a:ext>
            </a:extLst>
          </p:cNvPr>
          <p:cNvSpPr>
            <a:spLocks noGrp="1"/>
          </p:cNvSpPr>
          <p:nvPr>
            <p:ph type="body" sz="quarter" idx="11"/>
          </p:nvPr>
        </p:nvSpPr>
        <p:spPr/>
        <p:txBody>
          <a:bodyPr/>
          <a:lstStyle/>
          <a:p>
            <a:r>
              <a:rPr lang="et-EE" sz="3200" dirty="0">
                <a:solidFill>
                  <a:schemeClr val="accent1">
                    <a:lumMod val="75000"/>
                  </a:schemeClr>
                </a:solidFill>
              </a:rPr>
              <a:t>Vaktsineerimise korraldamine</a:t>
            </a:r>
            <a:endParaRPr lang="et-EE" dirty="0">
              <a:solidFill>
                <a:schemeClr val="accent1">
                  <a:lumMod val="75000"/>
                </a:schemeClr>
              </a:solidFill>
            </a:endParaRPr>
          </a:p>
        </p:txBody>
      </p:sp>
      <p:sp>
        <p:nvSpPr>
          <p:cNvPr id="3" name="Text Placeholder 2">
            <a:extLst>
              <a:ext uri="{FF2B5EF4-FFF2-40B4-BE49-F238E27FC236}">
                <a16:creationId xmlns:a16="http://schemas.microsoft.com/office/drawing/2014/main" id="{8A097A04-8D03-4EBC-BBC7-34DE10F3C747}"/>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0E59AF5C-B33D-4B9B-B549-FA0D171C96F9}"/>
              </a:ext>
            </a:extLst>
          </p:cNvPr>
          <p:cNvSpPr>
            <a:spLocks noGrp="1"/>
          </p:cNvSpPr>
          <p:nvPr>
            <p:ph sz="quarter" idx="13"/>
          </p:nvPr>
        </p:nvSpPr>
        <p:spPr/>
        <p:txBody>
          <a:bodyPr/>
          <a:lstStyle/>
          <a:p>
            <a:r>
              <a:rPr lang="et-EE" sz="3200" dirty="0"/>
              <a:t>Teostab vaktsineerimise ise;</a:t>
            </a:r>
            <a:endParaRPr lang="en-US" sz="3200" dirty="0"/>
          </a:p>
          <a:p>
            <a:r>
              <a:rPr lang="et-EE" sz="3200" dirty="0"/>
              <a:t>Korraldab vaktsineerimise:</a:t>
            </a:r>
            <a:endParaRPr lang="en-US" sz="3200" dirty="0"/>
          </a:p>
          <a:p>
            <a:pPr lvl="1"/>
            <a:r>
              <a:rPr lang="et-EE" sz="3200" dirty="0"/>
              <a:t>läbi mobiilse vaktsineerimiskabineti;</a:t>
            </a:r>
            <a:endParaRPr lang="en-US" sz="3200" dirty="0"/>
          </a:p>
          <a:p>
            <a:pPr lvl="1"/>
            <a:r>
              <a:rPr lang="et-EE" sz="3200" dirty="0"/>
              <a:t>läbi statsionaarse vaktsineerimiskeskuse/vaktsineerimiskabineti.</a:t>
            </a:r>
            <a:endParaRPr lang="en-US" sz="3200" dirty="0"/>
          </a:p>
          <a:p>
            <a:pPr lvl="1"/>
            <a:endParaRPr lang="et-EE" sz="3200" dirty="0"/>
          </a:p>
        </p:txBody>
      </p:sp>
    </p:spTree>
    <p:extLst>
      <p:ext uri="{BB962C8B-B14F-4D97-AF65-F5344CB8AC3E}">
        <p14:creationId xmlns:p14="http://schemas.microsoft.com/office/powerpoint/2010/main" val="268767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5A0C1F-FFDA-41F4-B7B3-EB2753F43F08}"/>
              </a:ext>
            </a:extLst>
          </p:cNvPr>
          <p:cNvSpPr>
            <a:spLocks noGrp="1"/>
          </p:cNvSpPr>
          <p:nvPr>
            <p:ph type="body" sz="quarter" idx="11"/>
          </p:nvPr>
        </p:nvSpPr>
        <p:spPr/>
        <p:txBody>
          <a:bodyPr/>
          <a:lstStyle/>
          <a:p>
            <a:r>
              <a:rPr lang="et-EE" sz="3200" dirty="0">
                <a:solidFill>
                  <a:schemeClr val="accent1">
                    <a:lumMod val="75000"/>
                  </a:schemeClr>
                </a:solidFill>
              </a:rPr>
              <a:t>Tasustamine</a:t>
            </a:r>
            <a:endParaRPr lang="et-EE" dirty="0">
              <a:solidFill>
                <a:schemeClr val="accent1">
                  <a:lumMod val="75000"/>
                </a:schemeClr>
              </a:solidFill>
            </a:endParaRPr>
          </a:p>
        </p:txBody>
      </p:sp>
      <p:sp>
        <p:nvSpPr>
          <p:cNvPr id="3" name="Text Placeholder 2">
            <a:extLst>
              <a:ext uri="{FF2B5EF4-FFF2-40B4-BE49-F238E27FC236}">
                <a16:creationId xmlns:a16="http://schemas.microsoft.com/office/drawing/2014/main" id="{496061A7-BE86-4A27-BE6A-E88B3007D677}"/>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146F76C4-4BF4-4828-AB50-E6D84507A553}"/>
              </a:ext>
            </a:extLst>
          </p:cNvPr>
          <p:cNvSpPr>
            <a:spLocks noGrp="1"/>
          </p:cNvSpPr>
          <p:nvPr>
            <p:ph sz="quarter" idx="13"/>
          </p:nvPr>
        </p:nvSpPr>
        <p:spPr/>
        <p:txBody>
          <a:bodyPr/>
          <a:lstStyle/>
          <a:p>
            <a:pPr lvl="0"/>
            <a:r>
              <a:rPr lang="et-EE" sz="2400" dirty="0"/>
              <a:t>Vaktsineerimisteenuse, st ühe süsti hind ühe isiku kohta on:</a:t>
            </a:r>
          </a:p>
          <a:p>
            <a:pPr lvl="1"/>
            <a:r>
              <a:rPr lang="et-EE" sz="2400" dirty="0"/>
              <a:t>5,30 eurot, juhul kui vaktsineerimine toimub olemasolevas tegevuskohas (esmaspäevast- reedeni)</a:t>
            </a:r>
            <a:endParaRPr lang="en-US" sz="2400" dirty="0"/>
          </a:p>
          <a:p>
            <a:pPr lvl="1"/>
            <a:r>
              <a:rPr lang="et-EE" sz="2400" dirty="0"/>
              <a:t>10,60 eurot, juhul kui vaktsineerimine toimub väljaspool teenuse osutaja tegevuskohta nädalavahetusel ja/või riigipühal sõltumata asukohast.</a:t>
            </a:r>
            <a:endParaRPr lang="en-US" sz="2400" dirty="0"/>
          </a:p>
          <a:p>
            <a:pPr lvl="0"/>
            <a:r>
              <a:rPr lang="et-EE" sz="2400" b="0" i="0" baseline="0" dirty="0"/>
              <a:t>Testimise hind ühe isiku kohta on 4,36 eurot</a:t>
            </a:r>
            <a:endParaRPr lang="en-US" sz="2400" dirty="0"/>
          </a:p>
          <a:p>
            <a:pPr lvl="0"/>
            <a:r>
              <a:rPr lang="et-EE" sz="2400" dirty="0"/>
              <a:t>Ületunnitöö tasu 22,84 eurot/tund </a:t>
            </a:r>
            <a:endParaRPr lang="en-US" sz="2400" dirty="0"/>
          </a:p>
          <a:p>
            <a:endParaRPr lang="et-EE" sz="2400" dirty="0"/>
          </a:p>
        </p:txBody>
      </p:sp>
    </p:spTree>
    <p:extLst>
      <p:ext uri="{BB962C8B-B14F-4D97-AF65-F5344CB8AC3E}">
        <p14:creationId xmlns:p14="http://schemas.microsoft.com/office/powerpoint/2010/main" val="85620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8FA62-B2DC-49AC-9202-0C8C4D846CD3}"/>
              </a:ext>
            </a:extLst>
          </p:cNvPr>
          <p:cNvSpPr>
            <a:spLocks noGrp="1"/>
          </p:cNvSpPr>
          <p:nvPr>
            <p:ph type="body" sz="quarter" idx="11"/>
          </p:nvPr>
        </p:nvSpPr>
        <p:spPr/>
        <p:txBody>
          <a:bodyPr/>
          <a:lstStyle/>
          <a:p>
            <a:r>
              <a:rPr lang="et-EE" sz="3200" dirty="0">
                <a:solidFill>
                  <a:schemeClr val="accent1">
                    <a:lumMod val="75000"/>
                  </a:schemeClr>
                </a:solidFill>
              </a:rPr>
              <a:t>Dokumenteerimine</a:t>
            </a:r>
            <a:endParaRPr lang="et-EE" dirty="0">
              <a:solidFill>
                <a:schemeClr val="accent1">
                  <a:lumMod val="75000"/>
                </a:schemeClr>
              </a:solidFill>
            </a:endParaRPr>
          </a:p>
        </p:txBody>
      </p:sp>
      <p:sp>
        <p:nvSpPr>
          <p:cNvPr id="3" name="Text Placeholder 2">
            <a:extLst>
              <a:ext uri="{FF2B5EF4-FFF2-40B4-BE49-F238E27FC236}">
                <a16:creationId xmlns:a16="http://schemas.microsoft.com/office/drawing/2014/main" id="{42B86E91-9BD0-4589-9498-EFFF24370F16}"/>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E5257968-E66F-4287-B4FB-DBED74241228}"/>
              </a:ext>
            </a:extLst>
          </p:cNvPr>
          <p:cNvSpPr>
            <a:spLocks noGrp="1"/>
          </p:cNvSpPr>
          <p:nvPr>
            <p:ph sz="quarter" idx="13"/>
          </p:nvPr>
        </p:nvSpPr>
        <p:spPr/>
        <p:txBody>
          <a:bodyPr/>
          <a:lstStyle/>
          <a:p>
            <a:r>
              <a:rPr lang="et-EE" sz="2800" dirty="0">
                <a:solidFill>
                  <a:schemeClr val="tx2"/>
                </a:solidFill>
              </a:rPr>
              <a:t>Kõik teenused tuleb dokumenteerida</a:t>
            </a:r>
          </a:p>
          <a:p>
            <a:pPr lvl="1"/>
            <a:r>
              <a:rPr lang="et-EE" sz="2800" dirty="0">
                <a:solidFill>
                  <a:schemeClr val="tx2"/>
                </a:solidFill>
              </a:rPr>
              <a:t>COVID-19 vaktsineerimine täiskasvanu	</a:t>
            </a:r>
            <a:r>
              <a:rPr lang="et-EE" sz="2800" b="1" dirty="0">
                <a:solidFill>
                  <a:schemeClr val="tx2"/>
                </a:solidFill>
              </a:rPr>
              <a:t>9047Z</a:t>
            </a:r>
          </a:p>
          <a:p>
            <a:pPr lvl="1"/>
            <a:r>
              <a:rPr lang="et-EE" sz="2800" dirty="0">
                <a:solidFill>
                  <a:schemeClr val="tx2"/>
                </a:solidFill>
              </a:rPr>
              <a:t>COVID-19 vaktsineerimine õpilane		</a:t>
            </a:r>
            <a:r>
              <a:rPr lang="et-EE" sz="2800" b="1" dirty="0">
                <a:effectLst/>
                <a:latin typeface="Arial Body"/>
                <a:ea typeface="Times New Roman" panose="02020603050405020304" pitchFamily="18" charset="0"/>
              </a:rPr>
              <a:t>9048Z</a:t>
            </a:r>
            <a:endParaRPr lang="et-EE" sz="2800" dirty="0">
              <a:solidFill>
                <a:schemeClr val="tx2"/>
              </a:solidFill>
              <a:latin typeface="Arial Body"/>
            </a:endParaRPr>
          </a:p>
          <a:p>
            <a:pPr lvl="1"/>
            <a:r>
              <a:rPr lang="et-EE" sz="2800" dirty="0">
                <a:solidFill>
                  <a:schemeClr val="tx2"/>
                </a:solidFill>
                <a:latin typeface="Arial Body"/>
              </a:rPr>
              <a:t>COVID-19 testimine täiskasvanu		</a:t>
            </a:r>
            <a:r>
              <a:rPr lang="et-EE" sz="2800" b="1" dirty="0">
                <a:effectLst/>
                <a:latin typeface="Arial Body"/>
                <a:ea typeface="Times New Roman" panose="02020603050405020304" pitchFamily="18" charset="0"/>
              </a:rPr>
              <a:t>9049Z</a:t>
            </a:r>
            <a:endParaRPr lang="et-EE" sz="2800" dirty="0">
              <a:solidFill>
                <a:schemeClr val="tx2"/>
              </a:solidFill>
              <a:latin typeface="Arial Body"/>
            </a:endParaRPr>
          </a:p>
          <a:p>
            <a:pPr lvl="1"/>
            <a:r>
              <a:rPr lang="et-EE" sz="2800" dirty="0">
                <a:solidFill>
                  <a:schemeClr val="tx2"/>
                </a:solidFill>
                <a:latin typeface="Arial Body"/>
              </a:rPr>
              <a:t>COVID-19 testimine õpilane			</a:t>
            </a:r>
            <a:r>
              <a:rPr lang="et-EE" sz="2800" b="1" dirty="0">
                <a:effectLst/>
                <a:latin typeface="Arial Body"/>
                <a:ea typeface="Times New Roman" panose="02020603050405020304" pitchFamily="18" charset="0"/>
              </a:rPr>
              <a:t>9050Z</a:t>
            </a:r>
            <a:endParaRPr lang="et-EE" sz="2800" dirty="0">
              <a:solidFill>
                <a:schemeClr val="tx2"/>
              </a:solidFill>
              <a:latin typeface="Arial Body"/>
            </a:endParaRPr>
          </a:p>
          <a:p>
            <a:endParaRPr lang="et-EE" sz="2800" dirty="0"/>
          </a:p>
        </p:txBody>
      </p:sp>
    </p:spTree>
    <p:extLst>
      <p:ext uri="{BB962C8B-B14F-4D97-AF65-F5344CB8AC3E}">
        <p14:creationId xmlns:p14="http://schemas.microsoft.com/office/powerpoint/2010/main" val="152514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3A6BE-26F1-4406-8534-BE9F28371DC6}"/>
              </a:ext>
            </a:extLst>
          </p:cNvPr>
          <p:cNvSpPr>
            <a:spLocks noGrp="1"/>
          </p:cNvSpPr>
          <p:nvPr>
            <p:ph type="body" sz="quarter" idx="11"/>
          </p:nvPr>
        </p:nvSpPr>
        <p:spPr>
          <a:xfrm>
            <a:off x="803275" y="620713"/>
            <a:ext cx="10585450" cy="886397"/>
          </a:xfrm>
        </p:spPr>
        <p:txBody>
          <a:bodyPr/>
          <a:lstStyle/>
          <a:p>
            <a:r>
              <a:rPr lang="et-EE" dirty="0">
                <a:solidFill>
                  <a:schemeClr val="accent1">
                    <a:lumMod val="75000"/>
                  </a:schemeClr>
                </a:solidFill>
              </a:rPr>
              <a:t>Juhised haridus – ja noorsootööasutustele 2021/2022. sügisel</a:t>
            </a:r>
          </a:p>
        </p:txBody>
      </p:sp>
      <p:sp>
        <p:nvSpPr>
          <p:cNvPr id="3" name="Text Placeholder 2">
            <a:extLst>
              <a:ext uri="{FF2B5EF4-FFF2-40B4-BE49-F238E27FC236}">
                <a16:creationId xmlns:a16="http://schemas.microsoft.com/office/drawing/2014/main" id="{0ADD02F0-8D74-48C3-9B4A-0DB0C60EDF0E}"/>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2ABFDEDA-781A-4273-9F20-6BF7D0C0AFA2}"/>
              </a:ext>
            </a:extLst>
          </p:cNvPr>
          <p:cNvSpPr>
            <a:spLocks noGrp="1"/>
          </p:cNvSpPr>
          <p:nvPr>
            <p:ph sz="quarter" idx="13"/>
          </p:nvPr>
        </p:nvSpPr>
        <p:spPr/>
        <p:txBody>
          <a:bodyPr/>
          <a:lstStyle/>
          <a:p>
            <a:pPr lvl="0"/>
            <a:r>
              <a:rPr lang="et-EE" sz="2000" dirty="0"/>
              <a:t>Kui vaktsineerimata õpilane/ koolitöötaja on </a:t>
            </a:r>
            <a:r>
              <a:rPr lang="et-EE" sz="2000" dirty="0" err="1"/>
              <a:t>lähikontaktne</a:t>
            </a:r>
            <a:r>
              <a:rPr lang="et-EE" sz="2000" dirty="0"/>
              <a:t>, tuleb teostada kiirtest.</a:t>
            </a:r>
          </a:p>
          <a:p>
            <a:pPr lvl="1"/>
            <a:r>
              <a:rPr lang="et-EE" sz="2000" b="1" dirty="0"/>
              <a:t>Positiivse</a:t>
            </a:r>
            <a:r>
              <a:rPr lang="et-EE" sz="2000" dirty="0"/>
              <a:t> tulemuse juures suunatakse õpilane/õpetaja perearsti juurde ja tuleb teha PCR test</a:t>
            </a:r>
            <a:endParaRPr lang="en-US" sz="2000" dirty="0"/>
          </a:p>
          <a:p>
            <a:pPr lvl="1"/>
            <a:r>
              <a:rPr lang="et-EE" sz="2000" b="1" dirty="0"/>
              <a:t>Negatiivse</a:t>
            </a:r>
            <a:r>
              <a:rPr lang="et-EE" sz="2000" dirty="0"/>
              <a:t> tulemuse juures jätkab õpilane koolitööd tavatingimustes ja tuleb teostada PCR test 72h jooksul.</a:t>
            </a:r>
            <a:endParaRPr lang="en-US" sz="2000" dirty="0"/>
          </a:p>
          <a:p>
            <a:pPr lvl="0"/>
            <a:endParaRPr lang="et-EE" sz="2000" dirty="0"/>
          </a:p>
          <a:p>
            <a:pPr lvl="0"/>
            <a:r>
              <a:rPr lang="et-EE" sz="2000" b="0" i="0" baseline="0" dirty="0"/>
              <a:t>Korralisest kiirtestist keeldudes testi ei tehta, kuid </a:t>
            </a:r>
            <a:r>
              <a:rPr lang="et-EE" sz="2000" b="0" i="0" baseline="0" dirty="0" err="1"/>
              <a:t>lähikontaktsuse</a:t>
            </a:r>
            <a:r>
              <a:rPr lang="et-EE" sz="2000" b="0" i="0" baseline="0" dirty="0"/>
              <a:t> ilmnemisel suunatakse õpilane/kooli töötaja distantsõppele.</a:t>
            </a:r>
            <a:endParaRPr lang="en-US" sz="2000" dirty="0"/>
          </a:p>
          <a:p>
            <a:endParaRPr lang="et-EE" sz="2000" dirty="0"/>
          </a:p>
        </p:txBody>
      </p:sp>
    </p:spTree>
    <p:extLst>
      <p:ext uri="{BB962C8B-B14F-4D97-AF65-F5344CB8AC3E}">
        <p14:creationId xmlns:p14="http://schemas.microsoft.com/office/powerpoint/2010/main" val="206754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2E63DD-3842-487F-A244-99CFBB39CB19}"/>
              </a:ext>
            </a:extLst>
          </p:cNvPr>
          <p:cNvSpPr>
            <a:spLocks noGrp="1"/>
          </p:cNvSpPr>
          <p:nvPr>
            <p:ph type="body" sz="quarter" idx="11"/>
          </p:nvPr>
        </p:nvSpPr>
        <p:spPr/>
        <p:txBody>
          <a:bodyPr/>
          <a:lstStyle/>
          <a:p>
            <a:r>
              <a:rPr lang="et-EE" dirty="0"/>
              <a:t>Küsimused</a:t>
            </a:r>
          </a:p>
        </p:txBody>
      </p:sp>
      <p:sp>
        <p:nvSpPr>
          <p:cNvPr id="3" name="Text Placeholder 2">
            <a:extLst>
              <a:ext uri="{FF2B5EF4-FFF2-40B4-BE49-F238E27FC236}">
                <a16:creationId xmlns:a16="http://schemas.microsoft.com/office/drawing/2014/main" id="{9D3FFB5C-4CC4-4191-8E27-115EC852CD48}"/>
              </a:ext>
            </a:extLst>
          </p:cNvPr>
          <p:cNvSpPr>
            <a:spLocks noGrp="1"/>
          </p:cNvSpPr>
          <p:nvPr>
            <p:ph type="body" sz="quarter" idx="12"/>
          </p:nvPr>
        </p:nvSpPr>
        <p:spPr/>
        <p:txBody>
          <a:bodyPr/>
          <a:lstStyle/>
          <a:p>
            <a:endParaRPr lang="et-EE"/>
          </a:p>
        </p:txBody>
      </p:sp>
      <p:sp>
        <p:nvSpPr>
          <p:cNvPr id="4" name="Content Placeholder 3">
            <a:extLst>
              <a:ext uri="{FF2B5EF4-FFF2-40B4-BE49-F238E27FC236}">
                <a16:creationId xmlns:a16="http://schemas.microsoft.com/office/drawing/2014/main" id="{13B3B4F9-C3EF-415D-AAC4-932678083C26}"/>
              </a:ext>
            </a:extLst>
          </p:cNvPr>
          <p:cNvSpPr>
            <a:spLocks noGrp="1"/>
          </p:cNvSpPr>
          <p:nvPr>
            <p:ph sz="quarter" idx="13"/>
          </p:nvPr>
        </p:nvSpPr>
        <p:spPr/>
        <p:txBody>
          <a:bodyPr/>
          <a:lstStyle/>
          <a:p>
            <a:r>
              <a:rPr lang="et-EE" sz="2000" dirty="0">
                <a:latin typeface="Calibri" panose="020F0502020204030204" pitchFamily="34" charset="0"/>
                <a:ea typeface="Calibri" panose="020F0502020204030204" pitchFamily="34" charset="0"/>
                <a:cs typeface="Times New Roman" panose="02020603050405020304" pitchFamily="18" charset="0"/>
              </a:rPr>
              <a:t>K</a:t>
            </a:r>
            <a:r>
              <a:rPr lang="et-EE" sz="2000" dirty="0">
                <a:effectLst/>
                <a:latin typeface="Calibri" panose="020F0502020204030204" pitchFamily="34" charset="0"/>
                <a:ea typeface="Calibri" panose="020F0502020204030204" pitchFamily="34" charset="0"/>
                <a:cs typeface="Times New Roman" panose="02020603050405020304" pitchFamily="18" charset="0"/>
              </a:rPr>
              <a:t>es hakkab maapiirkonna haridusasutustes kiirteste tegema, kui koolis puudub tervishoiu töötaja?</a:t>
            </a:r>
          </a:p>
          <a:p>
            <a:r>
              <a:rPr lang="et-EE" sz="2000" dirty="0">
                <a:latin typeface="Calibri" panose="020F0502020204030204" pitchFamily="34" charset="0"/>
                <a:ea typeface="Calibri" panose="020F0502020204030204" pitchFamily="34" charset="0"/>
                <a:cs typeface="Times New Roman" panose="02020603050405020304" pitchFamily="18" charset="0"/>
              </a:rPr>
              <a:t>Kui testimist viib läbi kooliõde, kes ei asu samas </a:t>
            </a:r>
            <a:r>
              <a:rPr lang="et-EE" sz="2000" dirty="0" err="1">
                <a:latin typeface="Calibri" panose="020F0502020204030204" pitchFamily="34" charset="0"/>
                <a:ea typeface="Calibri" panose="020F0502020204030204" pitchFamily="34" charset="0"/>
                <a:cs typeface="Times New Roman" panose="02020603050405020304" pitchFamily="18" charset="0"/>
              </a:rPr>
              <a:t>kooltuskohas</a:t>
            </a:r>
            <a:r>
              <a:rPr lang="et-EE" sz="2000" dirty="0">
                <a:latin typeface="Calibri" panose="020F0502020204030204" pitchFamily="34" charset="0"/>
                <a:ea typeface="Calibri" panose="020F0502020204030204" pitchFamily="34" charset="0"/>
                <a:cs typeface="Times New Roman" panose="02020603050405020304" pitchFamily="18" charset="0"/>
              </a:rPr>
              <a:t>, kas aja ja muud kulud jäävad tööandja kanda?</a:t>
            </a:r>
          </a:p>
          <a:p>
            <a:r>
              <a:rPr lang="et-EE" sz="2000" dirty="0">
                <a:latin typeface="Calibri" panose="020F0502020204030204" pitchFamily="34" charset="0"/>
                <a:ea typeface="Calibri" panose="020F0502020204030204" pitchFamily="34" charset="0"/>
                <a:cs typeface="Times New Roman" panose="02020603050405020304" pitchFamily="18" charset="0"/>
              </a:rPr>
              <a:t>Seoses riskianalüüsiga on võimalik küsida immuniseerimistõendit, aga mida selle staatilise tabeliga peale hakata kui andmed muutuvad ajas pidevalt?</a:t>
            </a:r>
          </a:p>
          <a:p>
            <a:r>
              <a:rPr lang="et-EE" sz="2000" dirty="0">
                <a:effectLst/>
                <a:latin typeface="Calibri" panose="020F0502020204030204" pitchFamily="34" charset="0"/>
                <a:ea typeface="Calibri" panose="020F0502020204030204" pitchFamily="34" charset="0"/>
                <a:cs typeface="Times New Roman" panose="02020603050405020304" pitchFamily="18" charset="0"/>
              </a:rPr>
              <a:t>Kooliõde käib koolis üle nädala </a:t>
            </a:r>
            <a:r>
              <a:rPr lang="et-EE" sz="2000" dirty="0">
                <a:latin typeface="Calibri" panose="020F0502020204030204" pitchFamily="34" charset="0"/>
                <a:ea typeface="Calibri" panose="020F0502020204030204" pitchFamily="34" charset="0"/>
                <a:cs typeface="Times New Roman" panose="02020603050405020304" pitchFamily="18" charset="0"/>
              </a:rPr>
              <a:t>osalise koormusega. Kes peaks sellisel juhul koolis teste läbi viima kui kooliõde pole pidevalt koolihoones?</a:t>
            </a:r>
          </a:p>
          <a:p>
            <a:r>
              <a:rPr lang="et-EE" sz="2000" dirty="0">
                <a:effectLst/>
                <a:latin typeface="Calibri" panose="020F0502020204030204" pitchFamily="34" charset="0"/>
                <a:ea typeface="Calibri" panose="020F0502020204030204" pitchFamily="34" charset="0"/>
                <a:cs typeface="Times New Roman" panose="02020603050405020304" pitchFamily="18" charset="0"/>
              </a:rPr>
              <a:t>Kui koolitöötaja ei avalikusta oma vaktsineeritu</a:t>
            </a:r>
            <a:r>
              <a:rPr lang="et-EE" sz="2000" dirty="0">
                <a:latin typeface="Calibri" panose="020F0502020204030204" pitchFamily="34" charset="0"/>
                <a:ea typeface="Calibri" panose="020F0502020204030204" pitchFamily="34" charset="0"/>
                <a:cs typeface="Times New Roman" panose="02020603050405020304" pitchFamily="18" charset="0"/>
              </a:rPr>
              <a:t>d/vaktsineeritust, kuidas saab tööandja teada, kas teda tuleb testida või ei? Mis saab kui töötaja keeldub testimisest? Kes testib vaktsineerimata töötajaid?</a:t>
            </a:r>
          </a:p>
          <a:p>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endParaRPr lang="et-EE" dirty="0"/>
          </a:p>
        </p:txBody>
      </p:sp>
    </p:spTree>
    <p:extLst>
      <p:ext uri="{BB962C8B-B14F-4D97-AF65-F5344CB8AC3E}">
        <p14:creationId xmlns:p14="http://schemas.microsoft.com/office/powerpoint/2010/main" val="2159502637"/>
      </p:ext>
    </p:extLst>
  </p:cSld>
  <p:clrMapOvr>
    <a:masterClrMapping/>
  </p:clrMapOvr>
</p:sld>
</file>

<file path=ppt/theme/theme1.xml><?xml version="1.0" encoding="utf-8"?>
<a:theme xmlns:a="http://schemas.openxmlformats.org/drawingml/2006/main" name="Title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b="1" smtClean="0">
            <a:solidFill>
              <a:schemeClr val="tx2"/>
            </a:solidFill>
          </a:defRPr>
        </a:defPPr>
      </a:lstStyle>
    </a:txDef>
  </a:objectDefaults>
  <a:extraClrSchemeLst/>
  <a:extLst>
    <a:ext uri="{05A4C25C-085E-4340-85A3-A5531E510DB2}">
      <thm15:themeFamily xmlns:thm15="http://schemas.microsoft.com/office/thememl/2012/main" name="TERVISEKASSA_PPT_template_20210212.pptx" id="{F00825DB-6317-4DB3-86B4-4DA021D829B7}" vid="{8B8D2EDB-DC43-4AA2-A722-160B315246F6}"/>
    </a:ext>
  </a:extLst>
</a:theme>
</file>

<file path=ppt/theme/theme2.xml><?xml version="1.0" encoding="utf-8"?>
<a:theme xmlns:a="http://schemas.openxmlformats.org/drawingml/2006/main" name="Subtitle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85368373-0236-43F6-AE76-F26F784D13BA}"/>
    </a:ext>
  </a:extLst>
</a:theme>
</file>

<file path=ppt/theme/theme3.xml><?xml version="1.0" encoding="utf-8"?>
<a:theme xmlns:a="http://schemas.openxmlformats.org/drawingml/2006/main" name="Quotes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CA036D17-FBC3-4E08-99F3-F7B41D74F522}"/>
    </a:ext>
  </a:extLst>
</a:theme>
</file>

<file path=ppt/theme/theme4.xml><?xml version="1.0" encoding="utf-8"?>
<a:theme xmlns:a="http://schemas.openxmlformats.org/drawingml/2006/main" name="Content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450C8D2B-65EE-43FA-A93B-34CC383F9D40}"/>
    </a:ext>
  </a:extLst>
</a:theme>
</file>

<file path=ppt/theme/theme5.xml><?xml version="1.0" encoding="utf-8"?>
<a:theme xmlns:a="http://schemas.openxmlformats.org/drawingml/2006/main" name="Thank You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7A6F241F-D603-4143-8C7C-DCB175E0F06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TERVISEKASSA_PPT_template</Template>
  <TotalTime>509</TotalTime>
  <Words>711</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Arial</vt:lpstr>
      <vt:lpstr>Arial Body</vt:lpstr>
      <vt:lpstr>Calibri</vt:lpstr>
      <vt:lpstr>Title Master</vt:lpstr>
      <vt:lpstr>Subtitle Master</vt:lpstr>
      <vt:lpstr>Quotes Master</vt:lpstr>
      <vt:lpstr>Content Master</vt:lpstr>
      <vt:lpstr>Thank You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Silja Vanaisak</dc:creator>
  <cp:lastModifiedBy>Silja Vanaisak</cp:lastModifiedBy>
  <cp:revision>5</cp:revision>
  <dcterms:created xsi:type="dcterms:W3CDTF">2021-08-17T11:44:43Z</dcterms:created>
  <dcterms:modified xsi:type="dcterms:W3CDTF">2021-08-18T20:07:09Z</dcterms:modified>
</cp:coreProperties>
</file>