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handoutMasterIdLst>
    <p:handoutMasterId r:id="rId15"/>
  </p:handoutMasterIdLst>
  <p:sldIdLst>
    <p:sldId id="301" r:id="rId2"/>
    <p:sldId id="503" r:id="rId3"/>
    <p:sldId id="511" r:id="rId4"/>
    <p:sldId id="512" r:id="rId5"/>
    <p:sldId id="513" r:id="rId6"/>
    <p:sldId id="516" r:id="rId7"/>
    <p:sldId id="517" r:id="rId8"/>
    <p:sldId id="518" r:id="rId9"/>
    <p:sldId id="514" r:id="rId10"/>
    <p:sldId id="515" r:id="rId11"/>
    <p:sldId id="504" r:id="rId12"/>
    <p:sldId id="519" r:id="rId13"/>
  </p:sldIdLst>
  <p:sldSz cx="9144000" cy="6858000" type="screen4x3"/>
  <p:notesSz cx="6797675" cy="9926638"/>
  <p:defaultTextStyle>
    <a:defPPr>
      <a:defRPr lang="et-E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Vaikejaotis" id="{E73E498B-2F59-4E62-A609-6E16C23D92ED}">
          <p14:sldIdLst>
            <p14:sldId id="301"/>
            <p14:sldId id="503"/>
            <p14:sldId id="511"/>
            <p14:sldId id="512"/>
            <p14:sldId id="513"/>
            <p14:sldId id="516"/>
            <p14:sldId id="517"/>
            <p14:sldId id="518"/>
            <p14:sldId id="514"/>
            <p14:sldId id="515"/>
            <p14:sldId id="504"/>
            <p14:sldId id="5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ret Kaljula" initials="PK" lastIdx="2" clrIdx="0">
    <p:extLst>
      <p:ext uri="{19B8F6BF-5375-455C-9EA6-DF929625EA0E}">
        <p15:presenceInfo xmlns:p15="http://schemas.microsoft.com/office/powerpoint/2012/main" userId="S-1-5-21-2052111302-152049171-839522115-169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p:cViewPr varScale="1">
        <p:scale>
          <a:sx n="84" d="100"/>
          <a:sy n="84" d="100"/>
        </p:scale>
        <p:origin x="1334" y="8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A2E8F01-04F7-4749-A7CE-00457DFDC8C1}" type="datetimeFigureOut">
              <a:rPr lang="et-EE" smtClean="0"/>
              <a:t>18.08.2021</a:t>
            </a:fld>
            <a:endParaRPr lang="et-EE"/>
          </a:p>
        </p:txBody>
      </p:sp>
      <p:sp>
        <p:nvSpPr>
          <p:cNvPr id="4" name="Jaluse kohatäid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597968B-F6A7-4C27-8C31-2357F878663D}" type="slidenum">
              <a:rPr lang="et-EE" smtClean="0"/>
              <a:t>‹#›</a:t>
            </a:fld>
            <a:endParaRPr lang="et-EE"/>
          </a:p>
        </p:txBody>
      </p:sp>
    </p:spTree>
    <p:extLst>
      <p:ext uri="{BB962C8B-B14F-4D97-AF65-F5344CB8AC3E}">
        <p14:creationId xmlns:p14="http://schemas.microsoft.com/office/powerpoint/2010/main" val="4120927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55A1CA2-7A90-4315-AD25-C3AD8E20C71D}" type="datetimeFigureOut">
              <a:rPr lang="et-EE" smtClean="0"/>
              <a:t>18.08.2021</a:t>
            </a:fld>
            <a:endParaRPr lang="et-EE"/>
          </a:p>
        </p:txBody>
      </p:sp>
      <p:sp>
        <p:nvSpPr>
          <p:cNvPr id="4" name="Slaidi pildi kohatäide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72850D9-4A84-4162-B562-28F34AC67494}" type="slidenum">
              <a:rPr lang="et-EE" smtClean="0"/>
              <a:t>‹#›</a:t>
            </a:fld>
            <a:endParaRPr lang="et-EE"/>
          </a:p>
        </p:txBody>
      </p:sp>
    </p:spTree>
    <p:extLst>
      <p:ext uri="{BB962C8B-B14F-4D97-AF65-F5344CB8AC3E}">
        <p14:creationId xmlns:p14="http://schemas.microsoft.com/office/powerpoint/2010/main" val="3798976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pic>
        <p:nvPicPr>
          <p:cNvPr id="4" name="Picture 2" descr="\\sotsiaalministeerium.ee\dfs\kasutajad\Sander.Soorumaa\Desktop\Logo kodukas\tooinspekt_3lovi_es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850" y="339725"/>
            <a:ext cx="28797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ealkiri 1"/>
          <p:cNvSpPr>
            <a:spLocks noGrp="1"/>
          </p:cNvSpPr>
          <p:nvPr>
            <p:ph type="ctrTitle"/>
          </p:nvPr>
        </p:nvSpPr>
        <p:spPr>
          <a:xfrm>
            <a:off x="1115616" y="2130425"/>
            <a:ext cx="7342584" cy="1470025"/>
          </a:xfrm>
        </p:spPr>
        <p:txBody>
          <a:bodyPr>
            <a:normAutofit/>
          </a:bodyPr>
          <a:lstStyle>
            <a:lvl1pPr marL="0" indent="0" algn="l">
              <a:defRPr sz="3600">
                <a:latin typeface="Verdana" panose="020B0604030504040204" pitchFamily="34" charset="0"/>
                <a:ea typeface="Verdana" panose="020B0604030504040204" pitchFamily="34" charset="0"/>
                <a:cs typeface="Verdana" panose="020B0604030504040204" pitchFamily="34" charset="0"/>
              </a:defRPr>
            </a:lvl1pPr>
          </a:lstStyle>
          <a:p>
            <a:r>
              <a:rPr lang="et-EE" smtClean="0"/>
              <a:t>Muutke pealkirja laadi</a:t>
            </a:r>
            <a:endParaRPr lang="et-EE" dirty="0"/>
          </a:p>
        </p:txBody>
      </p:sp>
      <p:sp>
        <p:nvSpPr>
          <p:cNvPr id="3" name="Alapealkiri 2"/>
          <p:cNvSpPr>
            <a:spLocks noGrp="1"/>
          </p:cNvSpPr>
          <p:nvPr>
            <p:ph type="subTitle" idx="1"/>
          </p:nvPr>
        </p:nvSpPr>
        <p:spPr>
          <a:xfrm>
            <a:off x="1115616" y="3886200"/>
            <a:ext cx="6656784" cy="1752600"/>
          </a:xfrm>
        </p:spPr>
        <p:txBody>
          <a:bodyPr>
            <a:normAutofit/>
          </a:bodyPr>
          <a:lstStyle>
            <a:lvl1pPr marL="0" indent="0" algn="l">
              <a:buNone/>
              <a:defRPr sz="18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laadi muutmiseks</a:t>
            </a:r>
            <a:endParaRPr lang="et-EE" dirty="0"/>
          </a:p>
        </p:txBody>
      </p:sp>
    </p:spTree>
    <p:extLst>
      <p:ext uri="{BB962C8B-B14F-4D97-AF65-F5344CB8AC3E}">
        <p14:creationId xmlns:p14="http://schemas.microsoft.com/office/powerpoint/2010/main" val="344279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lvl1pPr algn="l">
              <a:defRPr sz="3200">
                <a:latin typeface="Verdana" panose="020B0604030504040204" pitchFamily="34" charset="0"/>
                <a:ea typeface="Verdana" panose="020B0604030504040204" pitchFamily="34" charset="0"/>
                <a:cs typeface="Verdana" panose="020B0604030504040204" pitchFamily="34" charset="0"/>
              </a:defRPr>
            </a:lvl1pPr>
          </a:lstStyle>
          <a:p>
            <a:r>
              <a:rPr lang="et-EE" smtClean="0"/>
              <a:t>Muutke pealkirja laadi</a:t>
            </a:r>
            <a:endParaRPr lang="et-EE" dirty="0"/>
          </a:p>
        </p:txBody>
      </p:sp>
      <p:sp>
        <p:nvSpPr>
          <p:cNvPr id="3" name="Sisu kohatäide 2"/>
          <p:cNvSpPr>
            <a:spLocks noGrp="1"/>
          </p:cNvSpPr>
          <p:nvPr>
            <p:ph idx="1"/>
          </p:nvPr>
        </p:nvSpPr>
        <p:spPr>
          <a:xfrm>
            <a:off x="1115616" y="1600200"/>
            <a:ext cx="7571184" cy="4637112"/>
          </a:xfrm>
        </p:spPr>
        <p:txBody>
          <a:bodyPr>
            <a:normAutofit/>
          </a:bodyPr>
          <a:lstStyle>
            <a:lvl1pPr>
              <a:defRPr sz="2400">
                <a:latin typeface="Verdana" panose="020B0604030504040204" pitchFamily="34" charset="0"/>
                <a:ea typeface="Verdana" panose="020B0604030504040204" pitchFamily="34" charset="0"/>
                <a:cs typeface="Verdana" panose="020B0604030504040204" pitchFamily="34" charset="0"/>
              </a:defRPr>
            </a:lvl1pPr>
            <a:lvl2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2pPr>
            <a:lvl3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3pPr>
            <a:lvl4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4pPr>
            <a:lvl5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5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sp>
        <p:nvSpPr>
          <p:cNvPr id="4"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F21A46C3-F209-4851-A297-76A1B343FA56}" type="datetimeFigureOut">
              <a:rPr lang="et-EE"/>
              <a:pPr>
                <a:defRPr/>
              </a:pPr>
              <a:t>18.08.2021</a:t>
            </a:fld>
            <a:endParaRPr lang="et-EE"/>
          </a:p>
        </p:txBody>
      </p:sp>
      <p:sp>
        <p:nvSpPr>
          <p:cNvPr id="5" name="Jaluse kohatäide 4"/>
          <p:cNvSpPr>
            <a:spLocks noGrp="1"/>
          </p:cNvSpPr>
          <p:nvPr>
            <p:ph type="ftr" sz="quarter" idx="11"/>
          </p:nvPr>
        </p:nvSpPr>
        <p:spPr/>
        <p:txBody>
          <a:bodyPr/>
          <a:lstStyle>
            <a:lvl1pPr>
              <a:defRPr/>
            </a:lvl1pPr>
          </a:lstStyle>
          <a:p>
            <a:pPr>
              <a:defRPr/>
            </a:pPr>
            <a:endParaRPr lang="et-EE"/>
          </a:p>
        </p:txBody>
      </p:sp>
      <p:sp>
        <p:nvSpPr>
          <p:cNvPr id="6" name="Slaidinumbri kohatäide 5"/>
          <p:cNvSpPr>
            <a:spLocks noGrp="1"/>
          </p:cNvSpPr>
          <p:nvPr>
            <p:ph type="sldNum" sz="quarter" idx="12"/>
          </p:nvPr>
        </p:nvSpPr>
        <p:spPr/>
        <p:txBody>
          <a:bodyPr/>
          <a:lstStyle>
            <a:lvl1pPr>
              <a:defRPr/>
            </a:lvl1pPr>
          </a:lstStyle>
          <a:p>
            <a:pPr>
              <a:defRPr/>
            </a:pPr>
            <a:fld id="{ED337F24-4F52-4C8E-A10F-30A4674A8B95}" type="slidenum">
              <a:rPr lang="et-EE"/>
              <a:pPr>
                <a:defRPr/>
              </a:pPr>
              <a:t>‹#›</a:t>
            </a:fld>
            <a:endParaRPr lang="et-EE"/>
          </a:p>
        </p:txBody>
      </p:sp>
    </p:spTree>
    <p:extLst>
      <p:ext uri="{BB962C8B-B14F-4D97-AF65-F5344CB8AC3E}">
        <p14:creationId xmlns:p14="http://schemas.microsoft.com/office/powerpoint/2010/main" val="16796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dirty="0"/>
          </a:p>
        </p:txBody>
      </p:sp>
      <p:sp>
        <p:nvSpPr>
          <p:cNvPr id="3" name="Sisu kohatäide 2"/>
          <p:cNvSpPr>
            <a:spLocks noGrp="1"/>
          </p:cNvSpPr>
          <p:nvPr>
            <p:ph sz="half" idx="1"/>
          </p:nvPr>
        </p:nvSpPr>
        <p:spPr>
          <a:xfrm>
            <a:off x="1115616" y="1600200"/>
            <a:ext cx="381642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sp>
        <p:nvSpPr>
          <p:cNvPr id="4" name="Sisu kohatäide 3"/>
          <p:cNvSpPr>
            <a:spLocks noGrp="1"/>
          </p:cNvSpPr>
          <p:nvPr>
            <p:ph sz="half" idx="2"/>
          </p:nvPr>
        </p:nvSpPr>
        <p:spPr>
          <a:xfrm>
            <a:off x="5076056" y="1600200"/>
            <a:ext cx="361074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9BCC9D63-3994-4D03-9007-D21AD0468972}" type="datetimeFigureOut">
              <a:rPr lang="et-EE"/>
              <a:pPr>
                <a:defRPr/>
              </a:pPr>
              <a:t>18.08.2021</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EFD352B2-14C4-4080-8157-40621724B92B}" type="slidenum">
              <a:rPr lang="et-EE"/>
              <a:pPr>
                <a:defRPr/>
              </a:pPr>
              <a:t>‹#›</a:t>
            </a:fld>
            <a:endParaRPr lang="et-EE"/>
          </a:p>
        </p:txBody>
      </p:sp>
    </p:spTree>
    <p:extLst>
      <p:ext uri="{BB962C8B-B14F-4D97-AF65-F5344CB8AC3E}">
        <p14:creationId xmlns:p14="http://schemas.microsoft.com/office/powerpoint/2010/main" val="244991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dirty="0"/>
          </a:p>
        </p:txBody>
      </p:sp>
      <p:sp>
        <p:nvSpPr>
          <p:cNvPr id="3"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C72FF34D-8A70-4725-9C31-1D12C8FCCC86}" type="datetimeFigureOut">
              <a:rPr lang="et-EE"/>
              <a:pPr>
                <a:defRPr/>
              </a:pPr>
              <a:t>18.08.2021</a:t>
            </a:fld>
            <a:endParaRPr lang="et-EE"/>
          </a:p>
        </p:txBody>
      </p:sp>
      <p:sp>
        <p:nvSpPr>
          <p:cNvPr id="4" name="Jaluse kohatäide 4"/>
          <p:cNvSpPr>
            <a:spLocks noGrp="1"/>
          </p:cNvSpPr>
          <p:nvPr>
            <p:ph type="ftr" sz="quarter" idx="11"/>
          </p:nvPr>
        </p:nvSpPr>
        <p:spPr/>
        <p:txBody>
          <a:bodyPr/>
          <a:lstStyle>
            <a:lvl1pPr>
              <a:defRPr/>
            </a:lvl1pPr>
          </a:lstStyle>
          <a:p>
            <a:pPr>
              <a:defRPr/>
            </a:pPr>
            <a:endParaRPr lang="et-EE"/>
          </a:p>
        </p:txBody>
      </p:sp>
      <p:sp>
        <p:nvSpPr>
          <p:cNvPr id="5" name="Slaidinumbri kohatäide 5"/>
          <p:cNvSpPr>
            <a:spLocks noGrp="1"/>
          </p:cNvSpPr>
          <p:nvPr>
            <p:ph type="sldNum" sz="quarter" idx="12"/>
          </p:nvPr>
        </p:nvSpPr>
        <p:spPr/>
        <p:txBody>
          <a:bodyPr/>
          <a:lstStyle>
            <a:lvl1pPr>
              <a:defRPr/>
            </a:lvl1pPr>
          </a:lstStyle>
          <a:p>
            <a:pPr>
              <a:defRPr/>
            </a:pPr>
            <a:fld id="{CFF6C212-0CAA-474F-A62E-CBCA4E860A4A}" type="slidenum">
              <a:rPr lang="et-EE"/>
              <a:pPr>
                <a:defRPr/>
              </a:pPr>
              <a:t>‹#›</a:t>
            </a:fld>
            <a:endParaRPr lang="et-EE"/>
          </a:p>
        </p:txBody>
      </p:sp>
    </p:spTree>
    <p:extLst>
      <p:ext uri="{BB962C8B-B14F-4D97-AF65-F5344CB8AC3E}">
        <p14:creationId xmlns:p14="http://schemas.microsoft.com/office/powerpoint/2010/main" val="3463459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F565A8DF-74A4-4909-BF4A-2E1CEBE94946}" type="datetimeFigureOut">
              <a:rPr lang="et-EE"/>
              <a:pPr>
                <a:defRPr/>
              </a:pPr>
              <a:t>18.08.2021</a:t>
            </a:fld>
            <a:endParaRPr lang="et-EE"/>
          </a:p>
        </p:txBody>
      </p:sp>
      <p:sp>
        <p:nvSpPr>
          <p:cNvPr id="3" name="Jaluse kohatäide 4"/>
          <p:cNvSpPr>
            <a:spLocks noGrp="1"/>
          </p:cNvSpPr>
          <p:nvPr>
            <p:ph type="ftr" sz="quarter" idx="11"/>
          </p:nvPr>
        </p:nvSpPr>
        <p:spPr/>
        <p:txBody>
          <a:bodyPr/>
          <a:lstStyle>
            <a:lvl1pPr>
              <a:defRPr/>
            </a:lvl1pPr>
          </a:lstStyle>
          <a:p>
            <a:pPr>
              <a:defRPr/>
            </a:pPr>
            <a:endParaRPr lang="et-EE"/>
          </a:p>
        </p:txBody>
      </p:sp>
      <p:sp>
        <p:nvSpPr>
          <p:cNvPr id="4" name="Slaidinumbri kohatäide 5"/>
          <p:cNvSpPr>
            <a:spLocks noGrp="1"/>
          </p:cNvSpPr>
          <p:nvPr>
            <p:ph type="sldNum" sz="quarter" idx="12"/>
          </p:nvPr>
        </p:nvSpPr>
        <p:spPr/>
        <p:txBody>
          <a:bodyPr/>
          <a:lstStyle>
            <a:lvl1pPr>
              <a:defRPr/>
            </a:lvl1pPr>
          </a:lstStyle>
          <a:p>
            <a:pPr>
              <a:defRPr/>
            </a:pPr>
            <a:fld id="{DEB2E51D-B648-434C-A607-EC008F29909B}" type="slidenum">
              <a:rPr lang="et-EE"/>
              <a:pPr>
                <a:defRPr/>
              </a:pPr>
              <a:t>‹#›</a:t>
            </a:fld>
            <a:endParaRPr lang="et-EE"/>
          </a:p>
        </p:txBody>
      </p:sp>
    </p:spTree>
    <p:extLst>
      <p:ext uri="{BB962C8B-B14F-4D97-AF65-F5344CB8AC3E}">
        <p14:creationId xmlns:p14="http://schemas.microsoft.com/office/powerpoint/2010/main" val="93276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smtClean="0"/>
              <a:t>Muutke pealkirja laadi</a:t>
            </a:r>
            <a:endParaRPr lang="et-EE"/>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004DE406-C683-4367-ACEC-44DA71BFB255}" type="datetimeFigureOut">
              <a:rPr lang="et-EE"/>
              <a:pPr>
                <a:defRPr/>
              </a:pPr>
              <a:t>18.08.2021</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CB7972E7-26EC-4778-BCC7-CC7A9E706A59}" type="slidenum">
              <a:rPr lang="et-EE"/>
              <a:pPr>
                <a:defRPr/>
              </a:pPr>
              <a:t>‹#›</a:t>
            </a:fld>
            <a:endParaRPr lang="et-EE"/>
          </a:p>
        </p:txBody>
      </p:sp>
    </p:spTree>
    <p:extLst>
      <p:ext uri="{BB962C8B-B14F-4D97-AF65-F5344CB8AC3E}">
        <p14:creationId xmlns:p14="http://schemas.microsoft.com/office/powerpoint/2010/main" val="175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smtClean="0"/>
              <a:t>Muutke pealkirja laadi</a:t>
            </a:r>
            <a:endParaRPr lang="et-EE"/>
          </a:p>
        </p:txBody>
      </p:sp>
      <p:sp>
        <p:nvSpPr>
          <p:cNvPr id="3" name="Pildi kohatäi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t-EE" noProof="0" smtClean="0"/>
              <a:t>Pildi lisamiseks klõpsake ikooni</a:t>
            </a:r>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98A22A04-C7C6-450C-A9F9-293D913F8374}" type="datetimeFigureOut">
              <a:rPr lang="et-EE"/>
              <a:pPr>
                <a:defRPr/>
              </a:pPr>
              <a:t>18.08.2021</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D5A3E2EC-5A60-4136-933F-824787784A1D}" type="slidenum">
              <a:rPr lang="et-EE"/>
              <a:pPr>
                <a:defRPr/>
              </a:pPr>
              <a:t>‹#›</a:t>
            </a:fld>
            <a:endParaRPr lang="et-EE"/>
          </a:p>
        </p:txBody>
      </p:sp>
    </p:spTree>
    <p:extLst>
      <p:ext uri="{BB962C8B-B14F-4D97-AF65-F5344CB8AC3E}">
        <p14:creationId xmlns:p14="http://schemas.microsoft.com/office/powerpoint/2010/main" val="354312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C831ECB3-2F18-4EC4-98AA-64364B0D0AE3}" type="datetimeFigureOut">
              <a:rPr lang="et-EE"/>
              <a:pPr>
                <a:defRPr/>
              </a:pPr>
              <a:t>18.08.2021</a:t>
            </a:fld>
            <a:endParaRPr lang="et-EE"/>
          </a:p>
        </p:txBody>
      </p:sp>
      <p:sp>
        <p:nvSpPr>
          <p:cNvPr id="5" name="Jaluse kohatäide 4"/>
          <p:cNvSpPr>
            <a:spLocks noGrp="1"/>
          </p:cNvSpPr>
          <p:nvPr>
            <p:ph type="ftr" sz="quarter" idx="11"/>
          </p:nvPr>
        </p:nvSpPr>
        <p:spPr/>
        <p:txBody>
          <a:bodyPr/>
          <a:lstStyle>
            <a:lvl1pPr>
              <a:defRPr/>
            </a:lvl1pPr>
          </a:lstStyle>
          <a:p>
            <a:pPr>
              <a:defRPr/>
            </a:pPr>
            <a:endParaRPr lang="et-EE"/>
          </a:p>
        </p:txBody>
      </p:sp>
      <p:sp>
        <p:nvSpPr>
          <p:cNvPr id="6" name="Slaidinumbri kohatäide 5"/>
          <p:cNvSpPr>
            <a:spLocks noGrp="1"/>
          </p:cNvSpPr>
          <p:nvPr>
            <p:ph type="sldNum" sz="quarter" idx="12"/>
          </p:nvPr>
        </p:nvSpPr>
        <p:spPr/>
        <p:txBody>
          <a:bodyPr/>
          <a:lstStyle>
            <a:lvl1pPr>
              <a:defRPr/>
            </a:lvl1pPr>
          </a:lstStyle>
          <a:p>
            <a:pPr>
              <a:defRPr/>
            </a:pPr>
            <a:fld id="{44B8C3FD-E241-4556-BA0D-92DAE6B1BB2A}" type="slidenum">
              <a:rPr lang="et-EE"/>
              <a:pPr>
                <a:defRPr/>
              </a:pPr>
              <a:t>‹#›</a:t>
            </a:fld>
            <a:endParaRPr lang="et-EE"/>
          </a:p>
        </p:txBody>
      </p:sp>
    </p:spTree>
    <p:extLst>
      <p:ext uri="{BB962C8B-B14F-4D97-AF65-F5344CB8AC3E}">
        <p14:creationId xmlns:p14="http://schemas.microsoft.com/office/powerpoint/2010/main" val="212180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ealkirja kohatäide 1"/>
          <p:cNvSpPr>
            <a:spLocks noGrp="1"/>
          </p:cNvSpPr>
          <p:nvPr>
            <p:ph type="title"/>
          </p:nvPr>
        </p:nvSpPr>
        <p:spPr bwMode="auto">
          <a:xfrm>
            <a:off x="1115616" y="274638"/>
            <a:ext cx="7571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et-EE" dirty="0" smtClean="0"/>
              <a:t>Muutke tiitli laadi</a:t>
            </a:r>
          </a:p>
        </p:txBody>
      </p:sp>
      <p:sp>
        <p:nvSpPr>
          <p:cNvPr id="1027" name="Teksti kohatäide 2"/>
          <p:cNvSpPr>
            <a:spLocks noGrp="1"/>
          </p:cNvSpPr>
          <p:nvPr>
            <p:ph type="body" idx="1"/>
          </p:nvPr>
        </p:nvSpPr>
        <p:spPr bwMode="auto">
          <a:xfrm>
            <a:off x="1115616" y="1600200"/>
            <a:ext cx="7571184" cy="463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t-EE" dirty="0" smtClean="0"/>
              <a:t>Muutke teksti laade</a:t>
            </a:r>
          </a:p>
          <a:p>
            <a:pPr lvl="1"/>
            <a:r>
              <a:rPr lang="et-EE" dirty="0" smtClean="0"/>
              <a:t>Teine tase</a:t>
            </a:r>
          </a:p>
          <a:p>
            <a:pPr lvl="2"/>
            <a:r>
              <a:rPr lang="et-EE" dirty="0" smtClean="0"/>
              <a:t>Kolmas tase</a:t>
            </a:r>
          </a:p>
          <a:p>
            <a:pPr lvl="3"/>
            <a:r>
              <a:rPr lang="et-EE" dirty="0" smtClean="0"/>
              <a:t>Neljas tase</a:t>
            </a:r>
          </a:p>
          <a:p>
            <a:pPr lvl="4"/>
            <a:r>
              <a:rPr lang="et-EE" dirty="0" smtClean="0"/>
              <a:t>Viies tase</a:t>
            </a:r>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6CACA95-FC53-4919-BF2B-55ADA9EC51F0}" type="slidenum">
              <a:rPr lang="et-EE"/>
              <a:pPr>
                <a:defRPr/>
              </a:pPr>
              <a:t>‹#›</a:t>
            </a:fld>
            <a:endParaRPr lang="et-EE"/>
          </a:p>
        </p:txBody>
      </p:sp>
    </p:spTree>
  </p:cSld>
  <p:clrMap bg1="lt1" tx1="dk1" bg2="lt2" tx2="dk2" accent1="accent1" accent2="accent2" accent3="accent3" accent4="accent4" accent5="accent5" accent6="accent6" hlink="hlink" folHlink="folHlink"/>
  <p:sldLayoutIdLst>
    <p:sldLayoutId id="2147483681" r:id="rId1"/>
    <p:sldLayoutId id="2147483672" r:id="rId2"/>
    <p:sldLayoutId id="2147483674" r:id="rId3"/>
    <p:sldLayoutId id="2147483676" r:id="rId4"/>
    <p:sldLayoutId id="2147483677" r:id="rId5"/>
    <p:sldLayoutId id="2147483678" r:id="rId6"/>
    <p:sldLayoutId id="2147483679" r:id="rId7"/>
    <p:sldLayoutId id="2147483680" r:id="rId8"/>
  </p:sldLayoutIdLst>
  <p:txStyles>
    <p:titleStyle>
      <a:lvl1pPr algn="l" rtl="0" eaLnBrk="1" fontAlgn="base" hangingPunct="1">
        <a:spcBef>
          <a:spcPct val="0"/>
        </a:spcBef>
        <a:spcAft>
          <a:spcPct val="0"/>
        </a:spcAft>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ts val="600"/>
        </a:spcBef>
        <a:spcAft>
          <a:spcPts val="600"/>
        </a:spcAft>
        <a:buFont typeface="Arial"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rtl="0" eaLnBrk="1" fontAlgn="base" hangingPunct="1">
        <a:spcBef>
          <a:spcPts val="600"/>
        </a:spcBef>
        <a:spcAft>
          <a:spcPts val="6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spcBef>
          <a:spcPts val="400"/>
        </a:spcBef>
        <a:spcAft>
          <a:spcPts val="400"/>
        </a:spcAft>
        <a:buFont typeface="Arial" charset="0"/>
        <a:buChar char="•"/>
        <a:defRPr sz="2000" kern="1200" baseline="0">
          <a:solidFill>
            <a:srgbClr val="006EB5"/>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spcBef>
          <a:spcPts val="400"/>
        </a:spcBef>
        <a:spcAft>
          <a:spcPts val="4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spcBef>
          <a:spcPts val="400"/>
        </a:spcBef>
        <a:spcAft>
          <a:spcPts val="4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ooelu.ee/et/132/covid-19-ja-toosuhted" TargetMode="External"/><Relationship Id="rId2" Type="http://schemas.openxmlformats.org/officeDocument/2006/relationships/hyperlink" Target="https://tooelu.ee/et/146/covid-19-tookeskkonnas" TargetMode="External"/><Relationship Id="rId1" Type="http://schemas.openxmlformats.org/officeDocument/2006/relationships/slideLayout" Target="../slideLayouts/slideLayout2.xml"/><Relationship Id="rId4" Type="http://schemas.openxmlformats.org/officeDocument/2006/relationships/hyperlink" Target="https://admin.tooelu.ee/sites/default/files/2021-05/vaktsineerimise%20infoleht.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mailto:rein.reisberg@ti.e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ctrTitle"/>
          </p:nvPr>
        </p:nvSpPr>
        <p:spPr>
          <a:xfrm>
            <a:off x="1187624" y="1572697"/>
            <a:ext cx="7342584" cy="2936423"/>
          </a:xfrm>
        </p:spPr>
        <p:txBody>
          <a:bodyPr>
            <a:normAutofit/>
          </a:bodyPr>
          <a:lstStyle/>
          <a:p>
            <a:r>
              <a:rPr lang="et-EE" sz="3100" dirty="0" smtClean="0">
                <a:latin typeface="Verdana"/>
                <a:cs typeface="Verdana"/>
              </a:rPr>
              <a:t>Bioloogiliste ohutegurite hindamine </a:t>
            </a:r>
            <a:r>
              <a:rPr lang="et-EE" sz="3100" dirty="0">
                <a:latin typeface="Verdana"/>
                <a:cs typeface="Verdana"/>
              </a:rPr>
              <a:t>haridusasutustes SARS-CoV-2 </a:t>
            </a:r>
            <a:r>
              <a:rPr lang="et-EE" sz="3100" dirty="0">
                <a:latin typeface="Verdana"/>
                <a:cs typeface="Verdana"/>
              </a:rPr>
              <a:t>(Covid-19) </a:t>
            </a:r>
            <a:r>
              <a:rPr lang="et-EE" sz="3100" dirty="0" smtClean="0">
                <a:latin typeface="Verdana"/>
                <a:cs typeface="Verdana"/>
              </a:rPr>
              <a:t>näitel</a:t>
            </a:r>
            <a:endParaRPr lang="et-EE" dirty="0"/>
          </a:p>
        </p:txBody>
      </p:sp>
      <p:sp>
        <p:nvSpPr>
          <p:cNvPr id="3" name="Alapealkiri 2"/>
          <p:cNvSpPr>
            <a:spLocks noGrp="1"/>
          </p:cNvSpPr>
          <p:nvPr>
            <p:ph type="subTitle" idx="1"/>
          </p:nvPr>
        </p:nvSpPr>
        <p:spPr>
          <a:xfrm>
            <a:off x="1115616" y="4725144"/>
            <a:ext cx="6656784" cy="1752600"/>
          </a:xfrm>
        </p:spPr>
        <p:txBody>
          <a:bodyPr>
            <a:normAutofit/>
          </a:bodyPr>
          <a:lstStyle/>
          <a:p>
            <a:r>
              <a:rPr lang="et-EE" dirty="0" smtClean="0">
                <a:solidFill>
                  <a:schemeClr val="tx1"/>
                </a:solidFill>
              </a:rPr>
              <a:t>Rein </a:t>
            </a:r>
            <a:r>
              <a:rPr lang="et-EE" dirty="0" smtClean="0">
                <a:solidFill>
                  <a:schemeClr val="tx1"/>
                </a:solidFill>
              </a:rPr>
              <a:t>Reisberg</a:t>
            </a:r>
          </a:p>
          <a:p>
            <a:r>
              <a:rPr lang="et-EE" dirty="0" smtClean="0">
                <a:solidFill>
                  <a:schemeClr val="tx1"/>
                </a:solidFill>
              </a:rPr>
              <a:t>töökeskkonna </a:t>
            </a:r>
            <a:r>
              <a:rPr lang="et-EE" dirty="0" smtClean="0">
                <a:solidFill>
                  <a:schemeClr val="tx1"/>
                </a:solidFill>
              </a:rPr>
              <a:t>konsultant</a:t>
            </a:r>
          </a:p>
          <a:p>
            <a:pPr algn="r"/>
            <a:r>
              <a:rPr lang="et-EE" dirty="0" smtClean="0"/>
              <a:t>19.08.2021</a:t>
            </a:r>
            <a:endParaRPr lang="et-EE" dirty="0" smtClean="0"/>
          </a:p>
        </p:txBody>
      </p:sp>
      <p:pic>
        <p:nvPicPr>
          <p:cNvPr id="2" name="Pilt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4208" y="404664"/>
            <a:ext cx="2211278" cy="1168033"/>
          </a:xfrm>
          <a:prstGeom prst="rect">
            <a:avLst/>
          </a:prstGeom>
        </p:spPr>
      </p:pic>
    </p:spTree>
    <p:extLst>
      <p:ext uri="{BB962C8B-B14F-4D97-AF65-F5344CB8AC3E}">
        <p14:creationId xmlns:p14="http://schemas.microsoft.com/office/powerpoint/2010/main" val="2389057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6672" y="332656"/>
            <a:ext cx="8928992" cy="648072"/>
          </a:xfrm>
        </p:spPr>
        <p:txBody>
          <a:bodyPr>
            <a:normAutofit fontScale="90000"/>
          </a:bodyPr>
          <a:lstStyle/>
          <a:p>
            <a:pPr algn="ctr"/>
            <a:r>
              <a:rPr lang="et-EE" dirty="0"/>
              <a:t>Bioloogilise ohuteguri määruse seletuskirjast</a:t>
            </a:r>
            <a:endParaRPr lang="et-EE" dirty="0"/>
          </a:p>
        </p:txBody>
      </p:sp>
      <p:sp>
        <p:nvSpPr>
          <p:cNvPr id="3" name="Sisu kohatäide 2"/>
          <p:cNvSpPr>
            <a:spLocks noGrp="1"/>
          </p:cNvSpPr>
          <p:nvPr>
            <p:ph idx="1"/>
          </p:nvPr>
        </p:nvSpPr>
        <p:spPr>
          <a:xfrm>
            <a:off x="76672" y="991040"/>
            <a:ext cx="8928992" cy="5750328"/>
          </a:xfrm>
        </p:spPr>
        <p:txBody>
          <a:bodyPr>
            <a:normAutofit fontScale="92500"/>
          </a:bodyPr>
          <a:lstStyle/>
          <a:p>
            <a:pPr marL="0" indent="0">
              <a:lnSpc>
                <a:spcPct val="107000"/>
              </a:lnSpc>
              <a:buNone/>
            </a:pPr>
            <a:r>
              <a:rPr lang="et-EE" dirty="0"/>
              <a:t>Meetmete rakendamisel peab tööandja hindama meetme vajalikkust ja proportsionaalsust. See tähendab, et tööandja peab hindama, milliste töötajate puhul on vaktsineerimise või testimise nõudmine või vaktsineerimise, testimise või haiguse läbipõdemise kohta tõendi küsimine põhjendatud ja millisel juhul mitte. Nimetatud meetmed on asjakohased töötajate puhul, kes puutuvad töökeskkonnas kokku paljude inimestega, st eelkõige klienditeenindusega seotud valdkondades, aga ka näiteks õpetajate puhul koolides. Töötaja puhul, kellel sedavõrd vahetut kokkupuudet töökeskkonnas teiste inimestega ei ole, ei saaks sellist meedet pidada eesmärgipäraseks, näiteks kooli puhul </a:t>
            </a:r>
            <a:r>
              <a:rPr lang="et-EE" dirty="0" err="1"/>
              <a:t>öövalvuril</a:t>
            </a:r>
            <a:r>
              <a:rPr lang="et-EE" dirty="0"/>
              <a:t>, kes saabub peale õpilaste ja õpetajate koolimajast lahkumist ning hommikul lahkub enne nende kooli saabumist. </a:t>
            </a:r>
            <a:endParaRPr lang="et-EE" dirty="0"/>
          </a:p>
        </p:txBody>
      </p:sp>
    </p:spTree>
    <p:extLst>
      <p:ext uri="{BB962C8B-B14F-4D97-AF65-F5344CB8AC3E}">
        <p14:creationId xmlns:p14="http://schemas.microsoft.com/office/powerpoint/2010/main" val="1046591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99592" y="260648"/>
            <a:ext cx="7571184" cy="720080"/>
          </a:xfrm>
        </p:spPr>
        <p:txBody>
          <a:bodyPr>
            <a:normAutofit/>
          </a:bodyPr>
          <a:lstStyle/>
          <a:p>
            <a:pPr algn="ctr"/>
            <a:r>
              <a:rPr lang="et-EE" dirty="0" smtClean="0"/>
              <a:t>Tööelu portaal</a:t>
            </a:r>
            <a:endParaRPr lang="et-EE" dirty="0"/>
          </a:p>
        </p:txBody>
      </p:sp>
      <p:sp>
        <p:nvSpPr>
          <p:cNvPr id="3" name="Sisu kohatäide 2"/>
          <p:cNvSpPr>
            <a:spLocks noGrp="1"/>
          </p:cNvSpPr>
          <p:nvPr>
            <p:ph idx="1"/>
          </p:nvPr>
        </p:nvSpPr>
        <p:spPr>
          <a:xfrm>
            <a:off x="35496" y="1268760"/>
            <a:ext cx="8928992" cy="5472608"/>
          </a:xfrm>
        </p:spPr>
        <p:txBody>
          <a:bodyPr>
            <a:normAutofit/>
          </a:bodyPr>
          <a:lstStyle/>
          <a:p>
            <a:pPr marL="0" indent="0">
              <a:buNone/>
            </a:pPr>
            <a:r>
              <a:rPr lang="et-EE" dirty="0"/>
              <a:t>COVID-19 </a:t>
            </a:r>
            <a:r>
              <a:rPr lang="et-EE" dirty="0"/>
              <a:t>töökeskkonnas </a:t>
            </a:r>
            <a:r>
              <a:rPr lang="et-EE" dirty="0">
                <a:hlinkClick r:id="rId2"/>
              </a:rPr>
              <a:t>https://</a:t>
            </a:r>
            <a:r>
              <a:rPr lang="et-EE" dirty="0" smtClean="0">
                <a:hlinkClick r:id="rId2"/>
              </a:rPr>
              <a:t>tooelu.ee/et/146/covid-19-tookeskkonnas</a:t>
            </a:r>
            <a:r>
              <a:rPr lang="et-EE" dirty="0" smtClean="0"/>
              <a:t> </a:t>
            </a:r>
          </a:p>
          <a:p>
            <a:pPr marL="0" indent="0">
              <a:buNone/>
            </a:pPr>
            <a:endParaRPr lang="et-EE" dirty="0"/>
          </a:p>
          <a:p>
            <a:pPr marL="0" indent="0">
              <a:buNone/>
            </a:pPr>
            <a:r>
              <a:rPr lang="et-EE" dirty="0"/>
              <a:t>COVID-19 ja </a:t>
            </a:r>
            <a:r>
              <a:rPr lang="et-EE" dirty="0" smtClean="0"/>
              <a:t>töösuhted</a:t>
            </a:r>
          </a:p>
          <a:p>
            <a:pPr marL="0" indent="0">
              <a:buNone/>
            </a:pPr>
            <a:r>
              <a:rPr lang="et-EE" dirty="0">
                <a:hlinkClick r:id="rId3"/>
              </a:rPr>
              <a:t>https://</a:t>
            </a:r>
            <a:r>
              <a:rPr lang="et-EE" dirty="0" smtClean="0">
                <a:hlinkClick r:id="rId3"/>
              </a:rPr>
              <a:t>tooelu.ee/et/132/covid-19-ja-toosuhted</a:t>
            </a:r>
            <a:r>
              <a:rPr lang="et-EE" dirty="0" smtClean="0"/>
              <a:t> </a:t>
            </a:r>
          </a:p>
          <a:p>
            <a:pPr marL="0" indent="0">
              <a:buNone/>
            </a:pPr>
            <a:endParaRPr lang="et-EE" dirty="0"/>
          </a:p>
          <a:p>
            <a:pPr marL="0" indent="0">
              <a:buNone/>
            </a:pPr>
            <a:r>
              <a:rPr lang="et-EE" dirty="0" smtClean="0"/>
              <a:t>Vaktsineerimise infoleht</a:t>
            </a:r>
          </a:p>
          <a:p>
            <a:pPr marL="0" indent="0">
              <a:buNone/>
            </a:pPr>
            <a:r>
              <a:rPr lang="et-EE" dirty="0">
                <a:hlinkClick r:id="rId4"/>
              </a:rPr>
              <a:t>https://</a:t>
            </a:r>
            <a:r>
              <a:rPr lang="et-EE" dirty="0" smtClean="0">
                <a:hlinkClick r:id="rId4"/>
              </a:rPr>
              <a:t>admin.tooelu.ee/sites/default/files/2021-05/vaktsineerimise%20infoleht.pdf</a:t>
            </a:r>
            <a:r>
              <a:rPr lang="et-EE" dirty="0" smtClean="0"/>
              <a:t> </a:t>
            </a:r>
            <a:endParaRPr lang="et-EE" dirty="0"/>
          </a:p>
          <a:p>
            <a:pPr marL="0" indent="0">
              <a:buNone/>
            </a:pPr>
            <a:endParaRPr lang="et-EE" dirty="0"/>
          </a:p>
        </p:txBody>
      </p:sp>
    </p:spTree>
    <p:extLst>
      <p:ext uri="{BB962C8B-B14F-4D97-AF65-F5344CB8AC3E}">
        <p14:creationId xmlns:p14="http://schemas.microsoft.com/office/powerpoint/2010/main" val="3445466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ealkiri 1"/>
          <p:cNvSpPr>
            <a:spLocks noGrp="1"/>
          </p:cNvSpPr>
          <p:nvPr>
            <p:ph type="ctrTitle"/>
          </p:nvPr>
        </p:nvSpPr>
        <p:spPr>
          <a:xfrm>
            <a:off x="2465766" y="2294875"/>
            <a:ext cx="4130204" cy="826889"/>
          </a:xfrm>
        </p:spPr>
        <p:txBody>
          <a:bodyPr>
            <a:normAutofit/>
          </a:bodyPr>
          <a:lstStyle/>
          <a:p>
            <a:r>
              <a:rPr lang="et-EE" sz="2400" dirty="0"/>
              <a:t>Tänan</a:t>
            </a:r>
          </a:p>
        </p:txBody>
      </p:sp>
      <p:sp>
        <p:nvSpPr>
          <p:cNvPr id="3" name="Alapealkiri 2"/>
          <p:cNvSpPr>
            <a:spLocks noGrp="1"/>
          </p:cNvSpPr>
          <p:nvPr>
            <p:ph type="subTitle" idx="1"/>
          </p:nvPr>
        </p:nvSpPr>
        <p:spPr>
          <a:xfrm>
            <a:off x="2465766" y="3686175"/>
            <a:ext cx="3906459" cy="1308999"/>
          </a:xfrm>
        </p:spPr>
        <p:txBody>
          <a:bodyPr>
            <a:noAutofit/>
          </a:bodyPr>
          <a:lstStyle/>
          <a:p>
            <a:r>
              <a:rPr lang="et-EE" sz="1500" dirty="0"/>
              <a:t>Rein Reisberg</a:t>
            </a:r>
          </a:p>
          <a:p>
            <a:r>
              <a:rPr lang="et-EE" sz="1500" dirty="0">
                <a:hlinkClick r:id="rId2"/>
              </a:rPr>
              <a:t>rein.reisberg@ti.ee</a:t>
            </a:r>
            <a:endParaRPr lang="et-EE" sz="1500" dirty="0"/>
          </a:p>
          <a:p>
            <a:r>
              <a:rPr lang="et-EE" sz="1500" dirty="0"/>
              <a:t>504 8935</a:t>
            </a:r>
          </a:p>
        </p:txBody>
      </p:sp>
    </p:spTree>
    <p:extLst>
      <p:ext uri="{BB962C8B-B14F-4D97-AF65-F5344CB8AC3E}">
        <p14:creationId xmlns:p14="http://schemas.microsoft.com/office/powerpoint/2010/main" val="1161563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11560" y="188640"/>
            <a:ext cx="7571184" cy="648072"/>
          </a:xfrm>
        </p:spPr>
        <p:txBody>
          <a:bodyPr>
            <a:normAutofit/>
          </a:bodyPr>
          <a:lstStyle/>
          <a:p>
            <a:pPr algn="ctr"/>
            <a:r>
              <a:rPr lang="et-EE" dirty="0" smtClean="0"/>
              <a:t>Selgita välja ohutegurid</a:t>
            </a:r>
            <a:endParaRPr lang="et-EE" dirty="0"/>
          </a:p>
        </p:txBody>
      </p:sp>
      <p:sp>
        <p:nvSpPr>
          <p:cNvPr id="3" name="Sisu kohatäide 2"/>
          <p:cNvSpPr>
            <a:spLocks noGrp="1"/>
          </p:cNvSpPr>
          <p:nvPr>
            <p:ph idx="1"/>
          </p:nvPr>
        </p:nvSpPr>
        <p:spPr>
          <a:xfrm>
            <a:off x="179512" y="1628800"/>
            <a:ext cx="8435280" cy="4118446"/>
          </a:xfrm>
        </p:spPr>
        <p:txBody>
          <a:bodyPr>
            <a:normAutofit/>
          </a:bodyPr>
          <a:lstStyle/>
          <a:p>
            <a:pPr marL="0" indent="0">
              <a:lnSpc>
                <a:spcPct val="107000"/>
              </a:lnSpc>
              <a:buNone/>
            </a:pPr>
            <a:r>
              <a:rPr lang="et-EE" dirty="0" smtClean="0"/>
              <a:t>Raskekujulise </a:t>
            </a:r>
            <a:r>
              <a:rPr lang="et-EE" dirty="0"/>
              <a:t>ägeda respiratoorse sündroomi koroonaviirus-2 (SARS-CoV-2</a:t>
            </a:r>
            <a:r>
              <a:rPr lang="et-EE" dirty="0" smtClean="0"/>
              <a:t>) on </a:t>
            </a:r>
            <a:r>
              <a:rPr lang="et-EE" dirty="0"/>
              <a:t>3. ohurühma bioloogiline </a:t>
            </a:r>
            <a:r>
              <a:rPr lang="et-EE" dirty="0" smtClean="0"/>
              <a:t>ohutegur.</a:t>
            </a:r>
          </a:p>
          <a:p>
            <a:pPr marL="0" indent="0">
              <a:lnSpc>
                <a:spcPct val="107000"/>
              </a:lnSpc>
              <a:buNone/>
            </a:pPr>
            <a:endParaRPr lang="et-EE" dirty="0"/>
          </a:p>
          <a:p>
            <a:pPr marL="0" indent="0">
              <a:lnSpc>
                <a:spcPct val="107000"/>
              </a:lnSpc>
              <a:buNone/>
            </a:pPr>
            <a:r>
              <a:rPr lang="et-EE" dirty="0" smtClean="0"/>
              <a:t>Samas ohurühmas on </a:t>
            </a:r>
            <a:r>
              <a:rPr lang="et-EE" dirty="0"/>
              <a:t>tuberkuloosi põhjustaja </a:t>
            </a:r>
            <a:r>
              <a:rPr lang="et-EE" i="1" dirty="0" err="1"/>
              <a:t>Mycobacterium</a:t>
            </a:r>
            <a:r>
              <a:rPr lang="et-EE" i="1" dirty="0"/>
              <a:t> </a:t>
            </a:r>
            <a:r>
              <a:rPr lang="et-EE" i="1" dirty="0" err="1" smtClean="0"/>
              <a:t>tuberculosis</a:t>
            </a:r>
            <a:r>
              <a:rPr lang="et-EE" dirty="0" smtClean="0"/>
              <a:t>.</a:t>
            </a:r>
          </a:p>
          <a:p>
            <a:pPr marL="0" indent="0">
              <a:lnSpc>
                <a:spcPct val="107000"/>
              </a:lnSpc>
              <a:buNone/>
            </a:pPr>
            <a:endParaRPr lang="et-EE" dirty="0" smtClean="0"/>
          </a:p>
          <a:p>
            <a:pPr marL="0" indent="0">
              <a:lnSpc>
                <a:spcPct val="107000"/>
              </a:lnSpc>
              <a:buNone/>
            </a:pPr>
            <a:r>
              <a:rPr lang="et-EE" dirty="0" smtClean="0"/>
              <a:t>Gripiviirused </a:t>
            </a:r>
            <a:r>
              <a:rPr lang="et-EE" dirty="0"/>
              <a:t>enamasti </a:t>
            </a:r>
            <a:r>
              <a:rPr lang="et-EE" dirty="0" smtClean="0"/>
              <a:t>2. ohurühmas. </a:t>
            </a:r>
            <a:endParaRPr lang="et-EE" dirty="0"/>
          </a:p>
        </p:txBody>
      </p:sp>
    </p:spTree>
    <p:extLst>
      <p:ext uri="{BB962C8B-B14F-4D97-AF65-F5344CB8AC3E}">
        <p14:creationId xmlns:p14="http://schemas.microsoft.com/office/powerpoint/2010/main" val="168472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55576" y="332656"/>
            <a:ext cx="7571184" cy="778098"/>
          </a:xfrm>
        </p:spPr>
        <p:txBody>
          <a:bodyPr>
            <a:normAutofit/>
          </a:bodyPr>
          <a:lstStyle/>
          <a:p>
            <a:pPr algn="ctr"/>
            <a:r>
              <a:rPr lang="et-EE" dirty="0" smtClean="0"/>
              <a:t>Kirjelda ohtu</a:t>
            </a:r>
            <a:endParaRPr lang="et-EE" dirty="0"/>
          </a:p>
        </p:txBody>
      </p:sp>
      <p:sp>
        <p:nvSpPr>
          <p:cNvPr id="3" name="Sisu kohatäide 2"/>
          <p:cNvSpPr>
            <a:spLocks noGrp="1"/>
          </p:cNvSpPr>
          <p:nvPr>
            <p:ph idx="1"/>
          </p:nvPr>
        </p:nvSpPr>
        <p:spPr>
          <a:xfrm>
            <a:off x="76672" y="1299394"/>
            <a:ext cx="8928992" cy="5558606"/>
          </a:xfrm>
        </p:spPr>
        <p:txBody>
          <a:bodyPr>
            <a:normAutofit/>
          </a:bodyPr>
          <a:lstStyle/>
          <a:p>
            <a:pPr lvl="0"/>
            <a:r>
              <a:rPr lang="et-EE" dirty="0" smtClean="0"/>
              <a:t>Võimalike </a:t>
            </a:r>
            <a:r>
              <a:rPr lang="et-EE" dirty="0"/>
              <a:t>kontaktide arv päevas</a:t>
            </a:r>
          </a:p>
          <a:p>
            <a:pPr lvl="0"/>
            <a:r>
              <a:rPr lang="et-EE" dirty="0"/>
              <a:t>Võimalike kontaktide ja nakatumisohu kestvus</a:t>
            </a:r>
          </a:p>
          <a:p>
            <a:pPr lvl="0"/>
            <a:r>
              <a:rPr lang="et-EE" dirty="0"/>
              <a:t>Õhuvahetus (sundventilatsioon, tuulutamine akende avamise kaudu) + süsihappegaasi sisaldus </a:t>
            </a:r>
            <a:r>
              <a:rPr lang="et-EE" dirty="0" err="1"/>
              <a:t>siseõhus</a:t>
            </a:r>
            <a:r>
              <a:rPr lang="et-EE" dirty="0"/>
              <a:t> (kas on olemas süsihappegaasi mõõtja?)</a:t>
            </a:r>
          </a:p>
          <a:p>
            <a:r>
              <a:rPr lang="et-EE" i="1" dirty="0"/>
              <a:t>Õpperuumi ühes liitris </a:t>
            </a:r>
            <a:r>
              <a:rPr lang="et-EE" i="1" dirty="0" err="1"/>
              <a:t>siseõhus</a:t>
            </a:r>
            <a:r>
              <a:rPr lang="et-EE" i="1" dirty="0"/>
              <a:t> võib olla keskmiselt kuni 1000 mikroliitrit (</a:t>
            </a:r>
            <a:r>
              <a:rPr lang="et-EE" i="1" dirty="0" err="1"/>
              <a:t>ppm</a:t>
            </a:r>
            <a:r>
              <a:rPr lang="et-EE" i="1" dirty="0"/>
              <a:t>) süsinikdioksiidi (Tervisekaitsenõuded koolidele § 12 lg 3</a:t>
            </a:r>
            <a:r>
              <a:rPr lang="et-EE" i="1" dirty="0" smtClean="0"/>
              <a:t>)</a:t>
            </a:r>
          </a:p>
          <a:p>
            <a:r>
              <a:rPr lang="et-EE" dirty="0"/>
              <a:t>Ruumi </a:t>
            </a:r>
            <a:r>
              <a:rPr lang="et-EE" dirty="0" smtClean="0"/>
              <a:t>suurus ja selles viibijate arv</a:t>
            </a:r>
            <a:endParaRPr lang="et-EE" dirty="0"/>
          </a:p>
          <a:p>
            <a:endParaRPr lang="et-EE" dirty="0"/>
          </a:p>
          <a:p>
            <a:pPr marL="0" indent="0">
              <a:lnSpc>
                <a:spcPct val="107000"/>
              </a:lnSpc>
              <a:buNone/>
            </a:pPr>
            <a:endParaRPr lang="et-EE" dirty="0"/>
          </a:p>
        </p:txBody>
      </p:sp>
    </p:spTree>
    <p:extLst>
      <p:ext uri="{BB962C8B-B14F-4D97-AF65-F5344CB8AC3E}">
        <p14:creationId xmlns:p14="http://schemas.microsoft.com/office/powerpoint/2010/main" val="181074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83568" y="116632"/>
            <a:ext cx="7571184" cy="850106"/>
          </a:xfrm>
        </p:spPr>
        <p:txBody>
          <a:bodyPr>
            <a:normAutofit fontScale="90000"/>
          </a:bodyPr>
          <a:lstStyle/>
          <a:p>
            <a:pPr algn="ctr"/>
            <a:r>
              <a:rPr lang="et-EE" dirty="0" smtClean="0"/>
              <a:t>COVID-19-ga nakatumise riski hindamine</a:t>
            </a:r>
            <a:endParaRPr lang="et-EE" dirty="0"/>
          </a:p>
        </p:txBody>
      </p:sp>
      <p:sp>
        <p:nvSpPr>
          <p:cNvPr id="3" name="Sisu kohatäide 2"/>
          <p:cNvSpPr>
            <a:spLocks noGrp="1"/>
          </p:cNvSpPr>
          <p:nvPr>
            <p:ph idx="1"/>
          </p:nvPr>
        </p:nvSpPr>
        <p:spPr>
          <a:xfrm>
            <a:off x="107504" y="1196752"/>
            <a:ext cx="8928992" cy="5661248"/>
          </a:xfrm>
        </p:spPr>
        <p:txBody>
          <a:bodyPr>
            <a:normAutofit/>
          </a:bodyPr>
          <a:lstStyle/>
          <a:p>
            <a:pPr>
              <a:lnSpc>
                <a:spcPct val="107000"/>
              </a:lnSpc>
            </a:pPr>
            <a:endParaRPr lang="et-E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t-EE" dirty="0" smtClean="0"/>
          </a:p>
          <a:p>
            <a:endParaRPr lang="et-EE" dirty="0"/>
          </a:p>
        </p:txBody>
      </p:sp>
      <p:graphicFrame>
        <p:nvGraphicFramePr>
          <p:cNvPr id="4" name="Tabel 3"/>
          <p:cNvGraphicFramePr>
            <a:graphicFrameLocks noGrp="1"/>
          </p:cNvGraphicFramePr>
          <p:nvPr>
            <p:extLst>
              <p:ext uri="{D42A27DB-BD31-4B8C-83A1-F6EECF244321}">
                <p14:modId xmlns:p14="http://schemas.microsoft.com/office/powerpoint/2010/main" val="3320054876"/>
              </p:ext>
            </p:extLst>
          </p:nvPr>
        </p:nvGraphicFramePr>
        <p:xfrm>
          <a:off x="179512" y="1539238"/>
          <a:ext cx="8856984" cy="4410041"/>
        </p:xfrm>
        <a:graphic>
          <a:graphicData uri="http://schemas.openxmlformats.org/drawingml/2006/table">
            <a:tbl>
              <a:tblPr firstRow="1" firstCol="1" bandRow="1">
                <a:tableStyleId>{5C22544A-7EE6-4342-B048-85BDC9FD1C3A}</a:tableStyleId>
              </a:tblPr>
              <a:tblGrid>
                <a:gridCol w="2213757">
                  <a:extLst>
                    <a:ext uri="{9D8B030D-6E8A-4147-A177-3AD203B41FA5}">
                      <a16:colId xmlns:a16="http://schemas.microsoft.com/office/drawing/2014/main" val="3495947561"/>
                    </a:ext>
                  </a:extLst>
                </a:gridCol>
                <a:gridCol w="2213757">
                  <a:extLst>
                    <a:ext uri="{9D8B030D-6E8A-4147-A177-3AD203B41FA5}">
                      <a16:colId xmlns:a16="http://schemas.microsoft.com/office/drawing/2014/main" val="727472221"/>
                    </a:ext>
                  </a:extLst>
                </a:gridCol>
                <a:gridCol w="2214735">
                  <a:extLst>
                    <a:ext uri="{9D8B030D-6E8A-4147-A177-3AD203B41FA5}">
                      <a16:colId xmlns:a16="http://schemas.microsoft.com/office/drawing/2014/main" val="2982827232"/>
                    </a:ext>
                  </a:extLst>
                </a:gridCol>
                <a:gridCol w="2214735">
                  <a:extLst>
                    <a:ext uri="{9D8B030D-6E8A-4147-A177-3AD203B41FA5}">
                      <a16:colId xmlns:a16="http://schemas.microsoft.com/office/drawing/2014/main" val="1330873593"/>
                    </a:ext>
                  </a:extLst>
                </a:gridCol>
              </a:tblGrid>
              <a:tr h="480125">
                <a:tc>
                  <a:txBody>
                    <a:bodyPr/>
                    <a:lstStyle/>
                    <a:p>
                      <a:pPr algn="ctr">
                        <a:lnSpc>
                          <a:spcPct val="107000"/>
                        </a:lnSpc>
                        <a:spcAft>
                          <a:spcPts val="0"/>
                        </a:spcAft>
                      </a:pPr>
                      <a:r>
                        <a:rPr lang="et-EE" sz="2000" baseline="0" dirty="0">
                          <a:effectLst/>
                        </a:rPr>
                        <a:t>TÕENÄOSUS</a:t>
                      </a:r>
                      <a:endParaRPr lang="et-EE"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07000"/>
                        </a:lnSpc>
                        <a:spcAft>
                          <a:spcPts val="0"/>
                        </a:spcAft>
                      </a:pPr>
                      <a:r>
                        <a:rPr lang="et-EE" sz="2000" baseline="0">
                          <a:effectLst/>
                        </a:rPr>
                        <a:t>TAGAJÄRJED</a:t>
                      </a:r>
                      <a:endParaRPr lang="et-EE"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t-EE"/>
                    </a:p>
                  </a:txBody>
                  <a:tcPr/>
                </a:tc>
                <a:tc hMerge="1">
                  <a:txBody>
                    <a:bodyPr/>
                    <a:lstStyle/>
                    <a:p>
                      <a:endParaRPr lang="et-EE"/>
                    </a:p>
                  </a:txBody>
                  <a:tcPr/>
                </a:tc>
                <a:extLst>
                  <a:ext uri="{0D108BD9-81ED-4DB2-BD59-A6C34878D82A}">
                    <a16:rowId xmlns:a16="http://schemas.microsoft.com/office/drawing/2014/main" val="2162964047"/>
                  </a:ext>
                </a:extLst>
              </a:tr>
              <a:tr h="982479">
                <a:tc>
                  <a:txBody>
                    <a:bodyPr/>
                    <a:lstStyle/>
                    <a:p>
                      <a:pPr algn="ctr">
                        <a:lnSpc>
                          <a:spcPct val="107000"/>
                        </a:lnSpc>
                        <a:spcAft>
                          <a:spcPts val="0"/>
                        </a:spcAft>
                      </a:pPr>
                      <a:r>
                        <a:rPr lang="et-EE" sz="2000" baseline="0" dirty="0">
                          <a:effectLst/>
                        </a:rPr>
                        <a:t>Reaalne kokkupuute võimalus</a:t>
                      </a:r>
                      <a:endParaRPr lang="et-EE"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dirty="0">
                          <a:effectLst/>
                        </a:rPr>
                        <a:t>2. ohugrupi ohutegur</a:t>
                      </a:r>
                      <a:endParaRPr lang="et-EE"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a:effectLst/>
                        </a:rPr>
                        <a:t>3. ohugrupi ohutegur</a:t>
                      </a:r>
                      <a:endParaRPr lang="et-EE"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a:effectLst/>
                        </a:rPr>
                        <a:t>4. ohugrupi ohutegur</a:t>
                      </a:r>
                      <a:endParaRPr lang="et-EE"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31750013"/>
                  </a:ext>
                </a:extLst>
              </a:tr>
              <a:tr h="982479">
                <a:tc>
                  <a:txBody>
                    <a:bodyPr/>
                    <a:lstStyle/>
                    <a:p>
                      <a:pPr algn="ctr">
                        <a:lnSpc>
                          <a:spcPct val="107000"/>
                        </a:lnSpc>
                        <a:spcAft>
                          <a:spcPts val="0"/>
                        </a:spcAft>
                      </a:pPr>
                      <a:r>
                        <a:rPr lang="et-EE" sz="2000" baseline="0">
                          <a:effectLst/>
                        </a:rPr>
                        <a:t>Nakatumine vähelevinud</a:t>
                      </a:r>
                      <a:endParaRPr lang="et-EE"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dirty="0">
                          <a:effectLst/>
                        </a:rPr>
                        <a:t>Vähene risk</a:t>
                      </a:r>
                    </a:p>
                    <a:p>
                      <a:pPr algn="ctr">
                        <a:lnSpc>
                          <a:spcPct val="107000"/>
                        </a:lnSpc>
                        <a:spcAft>
                          <a:spcPts val="0"/>
                        </a:spcAft>
                      </a:pPr>
                      <a:r>
                        <a:rPr lang="et-EE" sz="2000" baseline="0" dirty="0">
                          <a:effectLst/>
                        </a:rPr>
                        <a:t>I</a:t>
                      </a:r>
                      <a:endParaRPr lang="et-EE"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dirty="0">
                          <a:solidFill>
                            <a:srgbClr val="FFFF00"/>
                          </a:solidFill>
                          <a:effectLst/>
                        </a:rPr>
                        <a:t>Vastuvõetav risk</a:t>
                      </a:r>
                    </a:p>
                    <a:p>
                      <a:pPr algn="ctr">
                        <a:lnSpc>
                          <a:spcPct val="107000"/>
                        </a:lnSpc>
                        <a:spcAft>
                          <a:spcPts val="0"/>
                        </a:spcAft>
                      </a:pPr>
                      <a:r>
                        <a:rPr lang="et-EE" sz="2000" baseline="0" dirty="0">
                          <a:solidFill>
                            <a:srgbClr val="FFFF00"/>
                          </a:solidFill>
                          <a:effectLst/>
                        </a:rPr>
                        <a:t>II</a:t>
                      </a:r>
                      <a:endParaRPr lang="et-EE" sz="2000" baseline="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a:effectLst/>
                        </a:rPr>
                        <a:t>Keskmine risk</a:t>
                      </a:r>
                    </a:p>
                    <a:p>
                      <a:pPr algn="ctr">
                        <a:lnSpc>
                          <a:spcPct val="107000"/>
                        </a:lnSpc>
                        <a:spcAft>
                          <a:spcPts val="0"/>
                        </a:spcAft>
                      </a:pPr>
                      <a:r>
                        <a:rPr lang="et-EE" sz="2000" baseline="0">
                          <a:effectLst/>
                        </a:rPr>
                        <a:t>III</a:t>
                      </a:r>
                      <a:endParaRPr lang="et-EE"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3522099"/>
                  </a:ext>
                </a:extLst>
              </a:tr>
              <a:tr h="982479">
                <a:tc>
                  <a:txBody>
                    <a:bodyPr/>
                    <a:lstStyle/>
                    <a:p>
                      <a:pPr algn="ctr">
                        <a:lnSpc>
                          <a:spcPct val="107000"/>
                        </a:lnSpc>
                        <a:spcAft>
                          <a:spcPts val="0"/>
                        </a:spcAft>
                      </a:pPr>
                      <a:r>
                        <a:rPr lang="et-EE" sz="2000" baseline="0">
                          <a:effectLst/>
                        </a:rPr>
                        <a:t>Nakatumine võimalik, esineb</a:t>
                      </a:r>
                      <a:endParaRPr lang="et-EE"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dirty="0">
                          <a:effectLst/>
                        </a:rPr>
                        <a:t>Vastuvõetav risk</a:t>
                      </a:r>
                    </a:p>
                    <a:p>
                      <a:pPr algn="ctr">
                        <a:lnSpc>
                          <a:spcPct val="107000"/>
                        </a:lnSpc>
                        <a:spcAft>
                          <a:spcPts val="0"/>
                        </a:spcAft>
                      </a:pPr>
                      <a:r>
                        <a:rPr lang="et-EE" sz="2000" baseline="0" dirty="0">
                          <a:effectLst/>
                        </a:rPr>
                        <a:t>II</a:t>
                      </a:r>
                      <a:endParaRPr lang="et-EE"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dirty="0">
                          <a:solidFill>
                            <a:srgbClr val="FFC000"/>
                          </a:solidFill>
                          <a:effectLst/>
                        </a:rPr>
                        <a:t>Keskmine risk</a:t>
                      </a:r>
                    </a:p>
                    <a:p>
                      <a:pPr algn="ctr">
                        <a:lnSpc>
                          <a:spcPct val="107000"/>
                        </a:lnSpc>
                        <a:spcAft>
                          <a:spcPts val="0"/>
                        </a:spcAft>
                      </a:pPr>
                      <a:r>
                        <a:rPr lang="et-EE" sz="2000" baseline="0" dirty="0">
                          <a:solidFill>
                            <a:srgbClr val="FFC000"/>
                          </a:solidFill>
                          <a:effectLst/>
                        </a:rPr>
                        <a:t>III </a:t>
                      </a:r>
                      <a:endParaRPr lang="et-EE" sz="2000" baseline="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dirty="0">
                          <a:effectLst/>
                        </a:rPr>
                        <a:t>Suur risk</a:t>
                      </a:r>
                    </a:p>
                    <a:p>
                      <a:pPr algn="ctr">
                        <a:lnSpc>
                          <a:spcPct val="107000"/>
                        </a:lnSpc>
                        <a:spcAft>
                          <a:spcPts val="0"/>
                        </a:spcAft>
                      </a:pPr>
                      <a:r>
                        <a:rPr lang="et-EE" sz="2000" baseline="0" dirty="0">
                          <a:effectLst/>
                        </a:rPr>
                        <a:t>IV</a:t>
                      </a:r>
                      <a:endParaRPr lang="et-EE"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5433904"/>
                  </a:ext>
                </a:extLst>
              </a:tr>
              <a:tr h="982479">
                <a:tc>
                  <a:txBody>
                    <a:bodyPr/>
                    <a:lstStyle/>
                    <a:p>
                      <a:pPr algn="ctr">
                        <a:lnSpc>
                          <a:spcPct val="107000"/>
                        </a:lnSpc>
                        <a:spcAft>
                          <a:spcPts val="0"/>
                        </a:spcAft>
                      </a:pPr>
                      <a:r>
                        <a:rPr lang="et-EE" sz="2000" baseline="0">
                          <a:effectLst/>
                        </a:rPr>
                        <a:t>Nakatumine levinud</a:t>
                      </a:r>
                      <a:endParaRPr lang="et-EE"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a:effectLst/>
                        </a:rPr>
                        <a:t>Keskmine risk</a:t>
                      </a:r>
                    </a:p>
                    <a:p>
                      <a:pPr algn="ctr">
                        <a:lnSpc>
                          <a:spcPct val="107000"/>
                        </a:lnSpc>
                        <a:spcAft>
                          <a:spcPts val="0"/>
                        </a:spcAft>
                      </a:pPr>
                      <a:r>
                        <a:rPr lang="et-EE" sz="2000" baseline="0">
                          <a:effectLst/>
                        </a:rPr>
                        <a:t>III</a:t>
                      </a:r>
                      <a:endParaRPr lang="et-EE"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dirty="0">
                          <a:solidFill>
                            <a:srgbClr val="FF0000"/>
                          </a:solidFill>
                          <a:effectLst/>
                        </a:rPr>
                        <a:t>Suur risk</a:t>
                      </a:r>
                    </a:p>
                    <a:p>
                      <a:pPr algn="ctr">
                        <a:lnSpc>
                          <a:spcPct val="107000"/>
                        </a:lnSpc>
                        <a:spcAft>
                          <a:spcPts val="0"/>
                        </a:spcAft>
                      </a:pPr>
                      <a:r>
                        <a:rPr lang="et-EE" sz="2000" baseline="0" dirty="0">
                          <a:solidFill>
                            <a:srgbClr val="FF0000"/>
                          </a:solidFill>
                          <a:effectLst/>
                        </a:rPr>
                        <a:t>IV</a:t>
                      </a:r>
                      <a:endParaRPr lang="et-EE" sz="2000" baseline="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t-EE" sz="2000" baseline="0" dirty="0">
                          <a:effectLst/>
                        </a:rPr>
                        <a:t>Talumatu risk</a:t>
                      </a:r>
                    </a:p>
                    <a:p>
                      <a:pPr algn="ctr">
                        <a:lnSpc>
                          <a:spcPct val="107000"/>
                        </a:lnSpc>
                        <a:spcAft>
                          <a:spcPts val="0"/>
                        </a:spcAft>
                      </a:pPr>
                      <a:r>
                        <a:rPr lang="et-EE" sz="2000" baseline="0" dirty="0">
                          <a:effectLst/>
                        </a:rPr>
                        <a:t>IV</a:t>
                      </a:r>
                      <a:endParaRPr lang="et-EE"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86846214"/>
                  </a:ext>
                </a:extLst>
              </a:tr>
            </a:tbl>
          </a:graphicData>
        </a:graphic>
      </p:graphicFrame>
    </p:spTree>
    <p:extLst>
      <p:ext uri="{BB962C8B-B14F-4D97-AF65-F5344CB8AC3E}">
        <p14:creationId xmlns:p14="http://schemas.microsoft.com/office/powerpoint/2010/main" val="166714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55576" y="188640"/>
            <a:ext cx="7571184" cy="648072"/>
          </a:xfrm>
        </p:spPr>
        <p:txBody>
          <a:bodyPr>
            <a:normAutofit fontScale="90000"/>
          </a:bodyPr>
          <a:lstStyle/>
          <a:p>
            <a:pPr algn="ctr"/>
            <a:r>
              <a:rPr lang="et-EE" dirty="0" smtClean="0"/>
              <a:t>COVID-19 nakatumise riski ennetavate abinõude valimine</a:t>
            </a:r>
            <a:endParaRPr lang="et-EE" dirty="0"/>
          </a:p>
        </p:txBody>
      </p:sp>
      <p:sp>
        <p:nvSpPr>
          <p:cNvPr id="3" name="Sisu kohatäide 2"/>
          <p:cNvSpPr>
            <a:spLocks noGrp="1"/>
          </p:cNvSpPr>
          <p:nvPr>
            <p:ph idx="1"/>
          </p:nvPr>
        </p:nvSpPr>
        <p:spPr>
          <a:xfrm>
            <a:off x="76672" y="1484784"/>
            <a:ext cx="8928992" cy="4721894"/>
          </a:xfrm>
        </p:spPr>
        <p:txBody>
          <a:bodyPr>
            <a:normAutofit/>
          </a:bodyPr>
          <a:lstStyle/>
          <a:p>
            <a:pPr lvl="0"/>
            <a:r>
              <a:rPr lang="et-EE" dirty="0"/>
              <a:t>Sundventilatsiooni tööaeg ja võimus ning ruumide </a:t>
            </a:r>
            <a:r>
              <a:rPr lang="et-EE" dirty="0" smtClean="0"/>
              <a:t>tuulutamine. </a:t>
            </a:r>
            <a:r>
              <a:rPr lang="et-EE" i="1" dirty="0" smtClean="0"/>
              <a:t>Kas </a:t>
            </a:r>
            <a:r>
              <a:rPr lang="et-EE" i="1" dirty="0"/>
              <a:t>sundventilatsioon töötab kogu aeg või lülitatakse enne 2 tundi enne koolipäeva algust? Millise võimsusega (näiteks väljaspool tööaega väiksema võimsusega)? Kui tihti ruume tuulutatakse</a:t>
            </a:r>
            <a:r>
              <a:rPr lang="et-EE" i="1" dirty="0" smtClean="0"/>
              <a:t>?</a:t>
            </a:r>
          </a:p>
          <a:p>
            <a:pPr lvl="0"/>
            <a:endParaRPr lang="et-EE" i="1" dirty="0" smtClean="0"/>
          </a:p>
          <a:p>
            <a:pPr lvl="0"/>
            <a:r>
              <a:rPr lang="et-EE" dirty="0"/>
              <a:t>Juhised ja </a:t>
            </a:r>
            <a:r>
              <a:rPr lang="et-EE" dirty="0" smtClean="0"/>
              <a:t>korraldused. </a:t>
            </a:r>
            <a:r>
              <a:rPr lang="et-EE" i="1" dirty="0" smtClean="0"/>
              <a:t>Haigussümptomitega </a:t>
            </a:r>
            <a:r>
              <a:rPr lang="et-EE" i="1" dirty="0"/>
              <a:t>tööle ei </a:t>
            </a:r>
            <a:r>
              <a:rPr lang="et-EE" i="1" dirty="0" smtClean="0"/>
              <a:t>tule. Mida </a:t>
            </a:r>
            <a:r>
              <a:rPr lang="et-EE" i="1" dirty="0"/>
              <a:t>teha kui oled </a:t>
            </a:r>
            <a:r>
              <a:rPr lang="et-EE" i="1" dirty="0" err="1"/>
              <a:t>lähikontaktne</a:t>
            </a:r>
            <a:r>
              <a:rPr lang="et-EE" i="1" dirty="0"/>
              <a:t>? </a:t>
            </a:r>
            <a:r>
              <a:rPr lang="et-EE" i="1" dirty="0" smtClean="0"/>
              <a:t>Mida </a:t>
            </a:r>
            <a:r>
              <a:rPr lang="et-EE" i="1" dirty="0"/>
              <a:t>teha kui oled vaktsineeritud, kuid viirusekandja</a:t>
            </a:r>
            <a:r>
              <a:rPr lang="et-EE" i="1" dirty="0" smtClean="0"/>
              <a:t>? Kuidas </a:t>
            </a:r>
            <a:r>
              <a:rPr lang="et-EE" i="1" dirty="0"/>
              <a:t>on töö korraldatud? Kas ja millistel tingimustel on </a:t>
            </a:r>
            <a:r>
              <a:rPr lang="et-EE" i="1" dirty="0" err="1"/>
              <a:t>kaugtöö</a:t>
            </a:r>
            <a:r>
              <a:rPr lang="et-EE" i="1" dirty="0"/>
              <a:t> võimalik?</a:t>
            </a:r>
            <a:endParaRPr lang="et-EE" dirty="0"/>
          </a:p>
          <a:p>
            <a:pPr lvl="0"/>
            <a:endParaRPr lang="et-EE" dirty="0"/>
          </a:p>
          <a:p>
            <a:pPr marL="0" indent="0">
              <a:buNone/>
            </a:pPr>
            <a:endParaRPr lang="et-EE" dirty="0"/>
          </a:p>
        </p:txBody>
      </p:sp>
    </p:spTree>
    <p:extLst>
      <p:ext uri="{BB962C8B-B14F-4D97-AF65-F5344CB8AC3E}">
        <p14:creationId xmlns:p14="http://schemas.microsoft.com/office/powerpoint/2010/main" val="392880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55576" y="188640"/>
            <a:ext cx="7571184" cy="648072"/>
          </a:xfrm>
        </p:spPr>
        <p:txBody>
          <a:bodyPr>
            <a:normAutofit fontScale="90000"/>
          </a:bodyPr>
          <a:lstStyle/>
          <a:p>
            <a:pPr algn="ctr"/>
            <a:r>
              <a:rPr lang="et-EE" dirty="0" smtClean="0"/>
              <a:t>COVID-19 nakatumise riski ennetavate abinõude valimine</a:t>
            </a:r>
            <a:endParaRPr lang="et-EE" dirty="0"/>
          </a:p>
        </p:txBody>
      </p:sp>
      <p:sp>
        <p:nvSpPr>
          <p:cNvPr id="3" name="Sisu kohatäide 2"/>
          <p:cNvSpPr>
            <a:spLocks noGrp="1"/>
          </p:cNvSpPr>
          <p:nvPr>
            <p:ph idx="1"/>
          </p:nvPr>
        </p:nvSpPr>
        <p:spPr>
          <a:xfrm>
            <a:off x="76672" y="1484784"/>
            <a:ext cx="8928992" cy="4721894"/>
          </a:xfrm>
        </p:spPr>
        <p:txBody>
          <a:bodyPr>
            <a:normAutofit/>
          </a:bodyPr>
          <a:lstStyle/>
          <a:p>
            <a:pPr lvl="0"/>
            <a:r>
              <a:rPr lang="et-EE" dirty="0" err="1" smtClean="0"/>
              <a:t>Ühis</a:t>
            </a:r>
            <a:r>
              <a:rPr lang="et-EE" dirty="0" smtClean="0"/>
              <a:t>- ja isikukaitsevahendite kasutamine. </a:t>
            </a:r>
            <a:r>
              <a:rPr lang="et-EE" i="1" dirty="0" smtClean="0"/>
              <a:t>Kus </a:t>
            </a:r>
            <a:r>
              <a:rPr lang="et-EE" i="1" dirty="0"/>
              <a:t>ja kes kasutavad </a:t>
            </a:r>
            <a:r>
              <a:rPr lang="et-EE" i="1" dirty="0" err="1"/>
              <a:t>ühiskaitsevahendeid</a:t>
            </a:r>
            <a:r>
              <a:rPr lang="et-EE" i="1" dirty="0"/>
              <a:t> (kaitseklaasid </a:t>
            </a:r>
            <a:r>
              <a:rPr lang="et-EE" i="1" dirty="0" smtClean="0"/>
              <a:t>klassi või sööklasse</a:t>
            </a:r>
            <a:r>
              <a:rPr lang="et-EE" i="1" dirty="0"/>
              <a:t>?)? Kes ja millal kasutavad maske (kõik või vaktsineerimata või ametikohtade põhiselt, kas juhid eeskuju näitamiseks)? Milliseid maske? </a:t>
            </a:r>
            <a:r>
              <a:rPr lang="et-EE" i="1" dirty="0" smtClean="0"/>
              <a:t>Kuhu </a:t>
            </a:r>
            <a:r>
              <a:rPr lang="et-EE" i="1" dirty="0"/>
              <a:t>maskid visata (</a:t>
            </a:r>
            <a:r>
              <a:rPr lang="et-EE" i="1" dirty="0" smtClean="0"/>
              <a:t>kontaktivabalt </a:t>
            </a:r>
            <a:r>
              <a:rPr lang="et-EE" i="1" dirty="0"/>
              <a:t>avatavad </a:t>
            </a:r>
            <a:r>
              <a:rPr lang="et-EE" i="1" dirty="0" smtClean="0"/>
              <a:t>prügikastid)?</a:t>
            </a:r>
          </a:p>
          <a:p>
            <a:pPr lvl="0"/>
            <a:endParaRPr lang="et-EE" i="1" dirty="0"/>
          </a:p>
          <a:p>
            <a:pPr lvl="0"/>
            <a:r>
              <a:rPr lang="et-EE" dirty="0"/>
              <a:t>Käte ja pindade pesemine ja </a:t>
            </a:r>
            <a:r>
              <a:rPr lang="et-EE" dirty="0" smtClean="0"/>
              <a:t>desinfitseerimine. </a:t>
            </a:r>
            <a:r>
              <a:rPr lang="et-EE" i="1" dirty="0" smtClean="0"/>
              <a:t>Kus </a:t>
            </a:r>
            <a:r>
              <a:rPr lang="et-EE" i="1" dirty="0"/>
              <a:t>on desinfitseerimisvahendid? Kes täidab? Kes ja kui tihti puhastab pindu? Käte kuivatamiseks eelistage paberrätikut.</a:t>
            </a:r>
            <a:endParaRPr lang="et-EE" dirty="0"/>
          </a:p>
          <a:p>
            <a:pPr lvl="0"/>
            <a:endParaRPr lang="et-EE" dirty="0"/>
          </a:p>
          <a:p>
            <a:pPr lvl="0"/>
            <a:endParaRPr lang="et-EE" dirty="0"/>
          </a:p>
          <a:p>
            <a:pPr marL="0" indent="0">
              <a:buNone/>
            </a:pPr>
            <a:endParaRPr lang="et-EE" dirty="0"/>
          </a:p>
        </p:txBody>
      </p:sp>
    </p:spTree>
    <p:extLst>
      <p:ext uri="{BB962C8B-B14F-4D97-AF65-F5344CB8AC3E}">
        <p14:creationId xmlns:p14="http://schemas.microsoft.com/office/powerpoint/2010/main" val="350838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55576" y="188640"/>
            <a:ext cx="7571184" cy="648072"/>
          </a:xfrm>
        </p:spPr>
        <p:txBody>
          <a:bodyPr>
            <a:normAutofit fontScale="90000"/>
          </a:bodyPr>
          <a:lstStyle/>
          <a:p>
            <a:pPr algn="ctr"/>
            <a:r>
              <a:rPr lang="et-EE" dirty="0" smtClean="0"/>
              <a:t>COVID-19 nakatumise riski ennetavate abinõude valimine</a:t>
            </a:r>
            <a:endParaRPr lang="et-EE" dirty="0"/>
          </a:p>
        </p:txBody>
      </p:sp>
      <p:sp>
        <p:nvSpPr>
          <p:cNvPr id="3" name="Sisu kohatäide 2"/>
          <p:cNvSpPr>
            <a:spLocks noGrp="1"/>
          </p:cNvSpPr>
          <p:nvPr>
            <p:ph idx="1"/>
          </p:nvPr>
        </p:nvSpPr>
        <p:spPr>
          <a:xfrm>
            <a:off x="76672" y="1484784"/>
            <a:ext cx="8928992" cy="4721894"/>
          </a:xfrm>
        </p:spPr>
        <p:txBody>
          <a:bodyPr>
            <a:normAutofit/>
          </a:bodyPr>
          <a:lstStyle/>
          <a:p>
            <a:pPr lvl="0"/>
            <a:r>
              <a:rPr lang="et-EE" dirty="0" smtClean="0"/>
              <a:t>Bioloogilise ohuteguri määruses täiendav abinõu alates 17. augustist - </a:t>
            </a:r>
            <a:r>
              <a:rPr lang="et-EE" i="1" dirty="0" smtClean="0"/>
              <a:t>SARS-CoV-2 </a:t>
            </a:r>
            <a:r>
              <a:rPr lang="et-EE" i="1" dirty="0"/>
              <a:t>viiruse leviku korral tagada töökeskkonnas teiste inimestega kokku puutuvate töötajate nakkusohutus eelkõige läbi töötajate COVID-19 haiguse vastase vaktsineerimise tagamise, SARS-CoV-2 nakkusohutust kinnitava tõendi kontrollimise või töötajate testimise SARS-CoV-2 testiga.</a:t>
            </a:r>
            <a:endParaRPr lang="et-EE" i="1" dirty="0" smtClean="0"/>
          </a:p>
          <a:p>
            <a:pPr lvl="0"/>
            <a:endParaRPr lang="et-EE" dirty="0"/>
          </a:p>
          <a:p>
            <a:pPr marL="0" indent="0">
              <a:buNone/>
            </a:pPr>
            <a:endParaRPr lang="et-EE" dirty="0"/>
          </a:p>
        </p:txBody>
      </p:sp>
    </p:spTree>
    <p:extLst>
      <p:ext uri="{BB962C8B-B14F-4D97-AF65-F5344CB8AC3E}">
        <p14:creationId xmlns:p14="http://schemas.microsoft.com/office/powerpoint/2010/main" val="239390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55576" y="188640"/>
            <a:ext cx="7571184" cy="648072"/>
          </a:xfrm>
        </p:spPr>
        <p:txBody>
          <a:bodyPr>
            <a:normAutofit fontScale="90000"/>
          </a:bodyPr>
          <a:lstStyle/>
          <a:p>
            <a:pPr algn="ctr"/>
            <a:r>
              <a:rPr lang="et-EE" dirty="0" smtClean="0"/>
              <a:t>COVID-19 nakatumise riski ennetavate abinõude valimine</a:t>
            </a:r>
            <a:endParaRPr lang="et-EE" dirty="0"/>
          </a:p>
        </p:txBody>
      </p:sp>
      <p:sp>
        <p:nvSpPr>
          <p:cNvPr id="3" name="Sisu kohatäide 2"/>
          <p:cNvSpPr>
            <a:spLocks noGrp="1"/>
          </p:cNvSpPr>
          <p:nvPr>
            <p:ph idx="1"/>
          </p:nvPr>
        </p:nvSpPr>
        <p:spPr>
          <a:xfrm>
            <a:off x="76672" y="1484784"/>
            <a:ext cx="8928992" cy="4721894"/>
          </a:xfrm>
        </p:spPr>
        <p:txBody>
          <a:bodyPr>
            <a:normAutofit/>
          </a:bodyPr>
          <a:lstStyle/>
          <a:p>
            <a:pPr lvl="0"/>
            <a:r>
              <a:rPr lang="et-EE" dirty="0"/>
              <a:t>Vahemaade hoidmine, suurem </a:t>
            </a:r>
            <a:r>
              <a:rPr lang="et-EE" dirty="0" smtClean="0"/>
              <a:t>ruum. </a:t>
            </a:r>
            <a:r>
              <a:rPr lang="et-EE" i="1" dirty="0" smtClean="0"/>
              <a:t>Kas </a:t>
            </a:r>
            <a:r>
              <a:rPr lang="et-EE" i="1" dirty="0"/>
              <a:t>tunde on võimalik anda aulas, välja või spordisaalis?</a:t>
            </a:r>
            <a:endParaRPr lang="et-EE" dirty="0"/>
          </a:p>
          <a:p>
            <a:pPr lvl="0"/>
            <a:r>
              <a:rPr lang="et-EE" dirty="0" err="1" smtClean="0"/>
              <a:t>Puhkeruumi</a:t>
            </a:r>
            <a:r>
              <a:rPr lang="et-EE" dirty="0" smtClean="0"/>
              <a:t> </a:t>
            </a:r>
            <a:r>
              <a:rPr lang="et-EE" dirty="0"/>
              <a:t>kasutamise </a:t>
            </a:r>
            <a:r>
              <a:rPr lang="et-EE" dirty="0" smtClean="0"/>
              <a:t>hajutamine. </a:t>
            </a:r>
            <a:r>
              <a:rPr lang="et-EE" i="1" dirty="0" smtClean="0"/>
              <a:t>Kas </a:t>
            </a:r>
            <a:r>
              <a:rPr lang="et-EE" i="1" dirty="0" err="1" smtClean="0"/>
              <a:t>puhkeruumi</a:t>
            </a:r>
            <a:r>
              <a:rPr lang="et-EE" i="1" dirty="0" smtClean="0"/>
              <a:t> </a:t>
            </a:r>
            <a:r>
              <a:rPr lang="et-EE" i="1" dirty="0"/>
              <a:t>kasutamine on hajutatud, et aidata kaasa kontaktide vähendamisele</a:t>
            </a:r>
            <a:r>
              <a:rPr lang="et-EE" i="1" dirty="0" smtClean="0"/>
              <a:t>?</a:t>
            </a:r>
          </a:p>
          <a:p>
            <a:pPr lvl="0"/>
            <a:r>
              <a:rPr lang="et-EE" dirty="0" err="1" smtClean="0"/>
              <a:t>Termokaamerad</a:t>
            </a:r>
            <a:r>
              <a:rPr lang="et-EE" dirty="0" smtClean="0"/>
              <a:t> </a:t>
            </a:r>
            <a:r>
              <a:rPr lang="et-EE" i="1" dirty="0" smtClean="0"/>
              <a:t>Keda </a:t>
            </a:r>
            <a:r>
              <a:rPr lang="et-EE" i="1" dirty="0"/>
              <a:t>kontrollitakse? Millise tihedusega? Kes kontrollib? Mida teha, kui tulemus näitab palavikku?</a:t>
            </a:r>
            <a:endParaRPr lang="et-EE" dirty="0"/>
          </a:p>
          <a:p>
            <a:pPr lvl="0"/>
            <a:endParaRPr lang="et-EE" dirty="0"/>
          </a:p>
          <a:p>
            <a:pPr lvl="0"/>
            <a:endParaRPr lang="et-EE" dirty="0"/>
          </a:p>
          <a:p>
            <a:pPr marL="0" indent="0">
              <a:buNone/>
            </a:pPr>
            <a:endParaRPr lang="et-EE" dirty="0"/>
          </a:p>
        </p:txBody>
      </p:sp>
    </p:spTree>
    <p:extLst>
      <p:ext uri="{BB962C8B-B14F-4D97-AF65-F5344CB8AC3E}">
        <p14:creationId xmlns:p14="http://schemas.microsoft.com/office/powerpoint/2010/main" val="423647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84684" y="260648"/>
            <a:ext cx="8712968" cy="648072"/>
          </a:xfrm>
        </p:spPr>
        <p:txBody>
          <a:bodyPr>
            <a:normAutofit fontScale="90000"/>
          </a:bodyPr>
          <a:lstStyle/>
          <a:p>
            <a:pPr algn="ctr"/>
            <a:r>
              <a:rPr lang="et-EE" dirty="0" smtClean="0"/>
              <a:t>Bioloogilise ohuteguri määruse seletuskirjast</a:t>
            </a:r>
            <a:endParaRPr lang="et-EE" dirty="0"/>
          </a:p>
        </p:txBody>
      </p:sp>
      <p:sp>
        <p:nvSpPr>
          <p:cNvPr id="3" name="Sisu kohatäide 2"/>
          <p:cNvSpPr>
            <a:spLocks noGrp="1"/>
          </p:cNvSpPr>
          <p:nvPr>
            <p:ph idx="1"/>
          </p:nvPr>
        </p:nvSpPr>
        <p:spPr>
          <a:xfrm>
            <a:off x="76672" y="1299394"/>
            <a:ext cx="8928992" cy="5558606"/>
          </a:xfrm>
        </p:spPr>
        <p:txBody>
          <a:bodyPr>
            <a:normAutofit/>
          </a:bodyPr>
          <a:lstStyle/>
          <a:p>
            <a:pPr marL="0" indent="0">
              <a:lnSpc>
                <a:spcPct val="107000"/>
              </a:lnSpc>
              <a:buNone/>
            </a:pPr>
            <a:r>
              <a:rPr lang="et-EE" dirty="0"/>
              <a:t>Tööandjal on õigus valida töökeskkonna riskide maandamiseks kõige sobivamad meetmed, kaaludes muuhulgas määruses näidetena toodud meetmete vahel. Tööandja peab tagama, et meetmeid on kaalutud proportsionaalselt riskidega ja mõistlikult valitud tasakaal töötaja tervise kaitse ja koormavate meetmete vahel, võttes arvesse ka tööandja mõistlikke võimalusi ja jõupingutusi töökeskkonna ohutuse tagamiseks. Tööandja ei pea nakkusohutuse tagamiseks kasutama kõiki võimalikke meetmete alternatiive, vaid piisab mõistlikest, kaalutud lahendustest, mis arvestavad nii tööandja kui töötaja õiguseid ja kohustusi. </a:t>
            </a:r>
            <a:endParaRPr lang="et-EE" dirty="0"/>
          </a:p>
        </p:txBody>
      </p:sp>
    </p:spTree>
    <p:extLst>
      <p:ext uri="{BB962C8B-B14F-4D97-AF65-F5344CB8AC3E}">
        <p14:creationId xmlns:p14="http://schemas.microsoft.com/office/powerpoint/2010/main" val="4192443133"/>
      </p:ext>
    </p:extLst>
  </p:cSld>
  <p:clrMapOvr>
    <a:masterClrMapping/>
  </p:clrMapOvr>
</p:sld>
</file>

<file path=ppt/theme/theme1.xml><?xml version="1.0" encoding="utf-8"?>
<a:theme xmlns:a="http://schemas.openxmlformats.org/drawingml/2006/main" name="TI esitluse 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SF_TAT_esitluse_mall.pptx" id="{AFFCF48E-1172-42BA-B17C-A06C00693948}" vid="{DE5AA3D1-AB54-4145-A8E8-5C557DAA18D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ESF_TAT_esitluse_mall</Template>
  <TotalTime>16807</TotalTime>
  <Words>646</Words>
  <Application>Microsoft Office PowerPoint</Application>
  <PresentationFormat>Ekraaniseanss (4:3)</PresentationFormat>
  <Paragraphs>77</Paragraphs>
  <Slides>12</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12</vt:i4>
      </vt:variant>
    </vt:vector>
  </HeadingPairs>
  <TitlesOfParts>
    <vt:vector size="17" baseType="lpstr">
      <vt:lpstr>Arial</vt:lpstr>
      <vt:lpstr>Calibri</vt:lpstr>
      <vt:lpstr>Times New Roman</vt:lpstr>
      <vt:lpstr>Verdana</vt:lpstr>
      <vt:lpstr>TI esitluse mall</vt:lpstr>
      <vt:lpstr>Bioloogiliste ohutegurite hindamine haridusasutustes SARS-CoV-2 (Covid-19) näitel</vt:lpstr>
      <vt:lpstr>Selgita välja ohutegurid</vt:lpstr>
      <vt:lpstr>Kirjelda ohtu</vt:lpstr>
      <vt:lpstr>COVID-19-ga nakatumise riski hindamine</vt:lpstr>
      <vt:lpstr>COVID-19 nakatumise riski ennetavate abinõude valimine</vt:lpstr>
      <vt:lpstr>COVID-19 nakatumise riski ennetavate abinõude valimine</vt:lpstr>
      <vt:lpstr>COVID-19 nakatumise riski ennetavate abinõude valimine</vt:lpstr>
      <vt:lpstr>COVID-19 nakatumise riski ennetavate abinõude valimine</vt:lpstr>
      <vt:lpstr>Bioloogilise ohuteguri määruse seletuskirjast</vt:lpstr>
      <vt:lpstr>Bioloogilise ohuteguri määruse seletuskirjast</vt:lpstr>
      <vt:lpstr>Tööelu portaal</vt:lpstr>
      <vt:lpstr>Tänan</vt:lpstr>
    </vt:vector>
  </TitlesOfParts>
  <Company>Sotsiaalministeerium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Esitluse pealkiri</dc:title>
  <dc:creator>Piret Kaljula</dc:creator>
  <cp:lastModifiedBy>Rein Reisberg</cp:lastModifiedBy>
  <cp:revision>269</cp:revision>
  <cp:lastPrinted>2021-03-01T12:38:21Z</cp:lastPrinted>
  <dcterms:created xsi:type="dcterms:W3CDTF">2016-10-17T07:57:49Z</dcterms:created>
  <dcterms:modified xsi:type="dcterms:W3CDTF">2021-08-18T12:57:54Z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1122803972</vt:i4>
  </property>
  <property fmtid="{D5CDD505-2E9C-101B-9397-08002B2CF9AE}" pid="3" name="_NewReviewCycle">
    <vt:lpwstr/>
  </property>
  <property fmtid="{D5CDD505-2E9C-101B-9397-08002B2CF9AE}" pid="4" name="_EmailSubject">
    <vt:lpwstr>HTMi infopäevast</vt:lpwstr>
  </property>
  <property fmtid="{D5CDD505-2E9C-101B-9397-08002B2CF9AE}" pid="5" name="_AuthorEmail">
    <vt:lpwstr>Rein.Reisberg@ti.ee</vt:lpwstr>
  </property>
  <property fmtid="{D5CDD505-2E9C-101B-9397-08002B2CF9AE}" pid="6" name="_AuthorEmailDisplayName">
    <vt:lpwstr>Rein Reisberg</vt:lpwstr>
  </property>
  <property fmtid="{D5CDD505-2E9C-101B-9397-08002B2CF9AE}" pid="7" name="_PreviousAdHocReviewCycleID">
    <vt:i4>-1917485017</vt:i4>
  </property>
</Properties>
</file>