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22"/>
  </p:notesMasterIdLst>
  <p:handoutMasterIdLst>
    <p:handoutMasterId r:id="rId23"/>
  </p:handoutMasterIdLst>
  <p:sldIdLst>
    <p:sldId id="256" r:id="rId2"/>
    <p:sldId id="397" r:id="rId3"/>
    <p:sldId id="398" r:id="rId4"/>
    <p:sldId id="399" r:id="rId5"/>
    <p:sldId id="405" r:id="rId6"/>
    <p:sldId id="406" r:id="rId7"/>
    <p:sldId id="407" r:id="rId8"/>
    <p:sldId id="408" r:id="rId9"/>
    <p:sldId id="409" r:id="rId10"/>
    <p:sldId id="410" r:id="rId11"/>
    <p:sldId id="392" r:id="rId12"/>
    <p:sldId id="393" r:id="rId13"/>
    <p:sldId id="394" r:id="rId14"/>
    <p:sldId id="401" r:id="rId15"/>
    <p:sldId id="400" r:id="rId16"/>
    <p:sldId id="402" r:id="rId17"/>
    <p:sldId id="403" r:id="rId18"/>
    <p:sldId id="404" r:id="rId19"/>
    <p:sldId id="391" r:id="rId20"/>
    <p:sldId id="259" r:id="rId21"/>
  </p:sldIdLst>
  <p:sldSz cx="9144000" cy="6858000" type="screen4x3"/>
  <p:notesSz cx="6858000" cy="9220200"/>
  <p:defaultTextStyle>
    <a:defPPr>
      <a:defRPr lang="et-E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Keskmine laad 2 – rõh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Hele laad 3 – rõhk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Hele laad 1 – rõhk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Keskmine laa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3" autoAdjust="0"/>
    <p:restoredTop sz="82187" autoAdjust="0"/>
  </p:normalViewPr>
  <p:slideViewPr>
    <p:cSldViewPr>
      <p:cViewPr varScale="1">
        <p:scale>
          <a:sx n="72" d="100"/>
          <a:sy n="72" d="100"/>
        </p:scale>
        <p:origin x="1790"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61010"/>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sz="quarter" idx="1"/>
          </p:nvPr>
        </p:nvSpPr>
        <p:spPr>
          <a:xfrm>
            <a:off x="3884613" y="0"/>
            <a:ext cx="2971800" cy="461010"/>
          </a:xfrm>
          <a:prstGeom prst="rect">
            <a:avLst/>
          </a:prstGeom>
        </p:spPr>
        <p:txBody>
          <a:bodyPr vert="horz" lIns="91440" tIns="45720" rIns="91440" bIns="45720" rtlCol="0"/>
          <a:lstStyle>
            <a:lvl1pPr algn="r">
              <a:defRPr sz="1200"/>
            </a:lvl1pPr>
          </a:lstStyle>
          <a:p>
            <a:fld id="{7A2E8F01-04F7-4749-A7CE-00457DFDC8C1}" type="datetimeFigureOut">
              <a:rPr lang="et-EE" smtClean="0"/>
              <a:t>19.08.2021</a:t>
            </a:fld>
            <a:endParaRPr lang="et-EE"/>
          </a:p>
        </p:txBody>
      </p:sp>
      <p:sp>
        <p:nvSpPr>
          <p:cNvPr id="4" name="Jaluse kohatäide 3"/>
          <p:cNvSpPr>
            <a:spLocks noGrp="1"/>
          </p:cNvSpPr>
          <p:nvPr>
            <p:ph type="ftr" sz="quarter" idx="2"/>
          </p:nvPr>
        </p:nvSpPr>
        <p:spPr>
          <a:xfrm>
            <a:off x="0" y="8757590"/>
            <a:ext cx="2971800" cy="461010"/>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p:cNvSpPr>
            <a:spLocks noGrp="1"/>
          </p:cNvSpPr>
          <p:nvPr>
            <p:ph type="sldNum" sz="quarter" idx="3"/>
          </p:nvPr>
        </p:nvSpPr>
        <p:spPr>
          <a:xfrm>
            <a:off x="3884613" y="8757590"/>
            <a:ext cx="2971800" cy="461010"/>
          </a:xfrm>
          <a:prstGeom prst="rect">
            <a:avLst/>
          </a:prstGeom>
        </p:spPr>
        <p:txBody>
          <a:bodyPr vert="horz" lIns="91440" tIns="45720" rIns="91440" bIns="45720" rtlCol="0" anchor="b"/>
          <a:lstStyle>
            <a:lvl1pPr algn="r">
              <a:defRPr sz="1200"/>
            </a:lvl1pPr>
          </a:lstStyle>
          <a:p>
            <a:fld id="{9597968B-F6A7-4C27-8C31-2357F878663D}" type="slidenum">
              <a:rPr lang="et-EE" smtClean="0"/>
              <a:t>‹#›</a:t>
            </a:fld>
            <a:endParaRPr lang="et-EE"/>
          </a:p>
        </p:txBody>
      </p:sp>
    </p:spTree>
    <p:extLst>
      <p:ext uri="{BB962C8B-B14F-4D97-AF65-F5344CB8AC3E}">
        <p14:creationId xmlns:p14="http://schemas.microsoft.com/office/powerpoint/2010/main" val="4120927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61963"/>
          </a:xfrm>
          <a:prstGeom prst="rect">
            <a:avLst/>
          </a:prstGeom>
        </p:spPr>
        <p:txBody>
          <a:bodyPr vert="horz" lIns="91440" tIns="45720" rIns="91440" bIns="45720" rtlCol="0"/>
          <a:lstStyle>
            <a:lvl1pPr algn="r">
              <a:defRPr sz="1200"/>
            </a:lvl1pPr>
          </a:lstStyle>
          <a:p>
            <a:fld id="{841BD7A1-33FA-4C4E-A589-1CCFC1D1D76F}" type="datetimeFigureOut">
              <a:rPr lang="et-EE" smtClean="0"/>
              <a:t>19.08.2021</a:t>
            </a:fld>
            <a:endParaRPr lang="et-EE"/>
          </a:p>
        </p:txBody>
      </p:sp>
      <p:sp>
        <p:nvSpPr>
          <p:cNvPr id="4" name="Slaidi pildi kohatäide 3"/>
          <p:cNvSpPr>
            <a:spLocks noGrp="1" noRot="1" noChangeAspect="1"/>
          </p:cNvSpPr>
          <p:nvPr>
            <p:ph type="sldImg" idx="2"/>
          </p:nvPr>
        </p:nvSpPr>
        <p:spPr>
          <a:xfrm>
            <a:off x="1354138" y="1152525"/>
            <a:ext cx="4149725" cy="31115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37063"/>
            <a:ext cx="5486400" cy="3630612"/>
          </a:xfrm>
          <a:prstGeom prst="rect">
            <a:avLst/>
          </a:prstGeom>
        </p:spPr>
        <p:txBody>
          <a:bodyPr vert="horz" lIns="91440" tIns="45720" rIns="91440" bIns="45720" rtlCol="0"/>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758238"/>
            <a:ext cx="2971800" cy="461962"/>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758238"/>
            <a:ext cx="2971800" cy="461962"/>
          </a:xfrm>
          <a:prstGeom prst="rect">
            <a:avLst/>
          </a:prstGeom>
        </p:spPr>
        <p:txBody>
          <a:bodyPr vert="horz" lIns="91440" tIns="45720" rIns="91440" bIns="45720" rtlCol="0" anchor="b"/>
          <a:lstStyle>
            <a:lvl1pPr algn="r">
              <a:defRPr sz="1200"/>
            </a:lvl1pPr>
          </a:lstStyle>
          <a:p>
            <a:fld id="{06886B33-3196-4F40-9151-DE27919C41D5}" type="slidenum">
              <a:rPr lang="et-EE" smtClean="0"/>
              <a:t>‹#›</a:t>
            </a:fld>
            <a:endParaRPr lang="et-EE"/>
          </a:p>
        </p:txBody>
      </p:sp>
    </p:spTree>
    <p:extLst>
      <p:ext uri="{BB962C8B-B14F-4D97-AF65-F5344CB8AC3E}">
        <p14:creationId xmlns:p14="http://schemas.microsoft.com/office/powerpoint/2010/main" val="360733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8</a:t>
            </a:fld>
            <a:endParaRPr lang="et-EE"/>
          </a:p>
        </p:txBody>
      </p:sp>
    </p:spTree>
    <p:extLst>
      <p:ext uri="{BB962C8B-B14F-4D97-AF65-F5344CB8AC3E}">
        <p14:creationId xmlns:p14="http://schemas.microsoft.com/office/powerpoint/2010/main" val="1868524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aidi pildi kohatä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Märkmete kohatäid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t-EE" altLang="et-EE" smtClean="0"/>
              <a:t>3-2-1-126-14 –töötajal ei olnud alust TL erakorraliselt üles öelda, ning tööleping loetakse lõppenuks TLS § 85 lg 4 alusel. </a:t>
            </a:r>
            <a:r>
              <a:rPr lang="et-EE" altLang="et-EE" b="1" smtClean="0"/>
              <a:t>Tööandjal ei ole TLS § 100 lg 5 alusel õigus nõuda hüvitist. Tööandja võib nõuda töötajalt hüvitist TLS § 74 lg-te 1 või 2 järgi, kui tööandja tõendab, et töötaja süüline enne etteteatamistähtaja möödumist töölt lahkumine põhjustas talle kahju;</a:t>
            </a:r>
          </a:p>
          <a:p>
            <a:endParaRPr lang="et-EE" altLang="et-EE" smtClean="0"/>
          </a:p>
          <a:p>
            <a:r>
              <a:rPr lang="et-EE" altLang="et-EE" smtClean="0"/>
              <a:t>Alates 1. juulist 2009 kehtiva töölepingu seaduse ühestki sättest ega ka selle seaduse eelnõu seletuskirjast (seaduseelnõu 299 SE) ei ole võimalik järeldada seadusandja tahet kohustada töötajat maksma tööandjale töötasu suurust hüvitist aja eest, mille võrra varem ta enne etteteatamistähtaja möödumist töölt lahkus. Kolleegiumi arvates kaasneks vastupidise tõlgendusega töötaja karistamine ainuüksi selle eest, et ta ei järginud töölepingu ülesütlemisel seaduses sätestatud etteteatamistähtaega. Selline lahendus ei oleks aga kooskõlas kohustuse rikkumise üldpõhimõtete ja töötaja vastutuse piirangutega (võlaõigusseaduse (VÕS) § 1 lg 1 ja § 100 jj ning TLS § 72 jj). Seda eelkõige olukorras, kus töövaidlusorgan tuvastab, et töötajal ei olnud alust töölepingut erakorraliselt üles öelda, ning loeb töölepingu lõppenuks TLS § 85 lg 4 alusel TLS § 98 lg-s 1 sätestatud etteteatamistähtajaga. </a:t>
            </a:r>
            <a:br>
              <a:rPr lang="et-EE" altLang="et-EE" smtClean="0"/>
            </a:br>
            <a:r>
              <a:rPr lang="et-EE" altLang="et-EE" smtClean="0"/>
              <a:t/>
            </a:r>
            <a:br>
              <a:rPr lang="et-EE" altLang="et-EE" smtClean="0"/>
            </a:br>
            <a:r>
              <a:rPr lang="et-EE" altLang="et-EE" smtClean="0"/>
              <a:t>Sellest tulenevalt leiab kolleegium, et TLS § 100 lg 5 ei anna tööandjale õigust nõuda töötajalt hüvitisena töötasu ulatuses hüvitist, kui töötaja on lahkunud töölt enne etteteatamistähtaega.</a:t>
            </a:r>
          </a:p>
          <a:p>
            <a:endParaRPr lang="et-EE" altLang="et-EE" smtClean="0"/>
          </a:p>
          <a:p>
            <a:r>
              <a:rPr lang="et-EE" altLang="et-EE" b="1" smtClean="0"/>
              <a:t>Otsene kahju võib sellistes olukordades olla näiteks teenuse sisseostmise vajadus kuni uue töötaja leidmiseni, otseseks kahjuks saaks lugeda ka lahkunud töötajat asendavate töötajatele ületunnitöö eest makstava tasu.</a:t>
            </a:r>
            <a:br>
              <a:rPr lang="et-EE" altLang="et-EE" b="1" smtClean="0"/>
            </a:br>
            <a:r>
              <a:rPr lang="et-EE" altLang="et-EE" b="1" smtClean="0"/>
              <a:t>Peamine probleem vaidlustes: tööandja ei suuda otsest varalist kahju seoses töötaja lahkumisega tõendada ehk sisuliselt ei saa ta midagi ja töötajad võivadki karistamatult seadusega ettenähtud etteteatamistähtaega järgimata lahkuda.</a:t>
            </a:r>
            <a:r>
              <a:rPr lang="et-EE" altLang="et-EE" smtClean="0"/>
              <a:t/>
            </a:r>
            <a:br>
              <a:rPr lang="et-EE" altLang="et-EE" smtClean="0"/>
            </a:br>
            <a:r>
              <a:rPr lang="et-EE" altLang="et-EE" smtClean="0"/>
              <a:t/>
            </a:r>
            <a:br>
              <a:rPr lang="et-EE" altLang="et-EE" smtClean="0"/>
            </a:br>
            <a:endParaRPr lang="et-EE" altLang="et-EE" smtClean="0"/>
          </a:p>
        </p:txBody>
      </p:sp>
      <p:sp>
        <p:nvSpPr>
          <p:cNvPr id="58372" name="Slaidinumbri kohatä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cs typeface="Arial" panose="020B0604020202020204" pitchFamily="34" charset="0"/>
              </a:defRPr>
            </a:lvl1pPr>
            <a:lvl2pPr marL="785372" indent="-302066">
              <a:defRPr>
                <a:solidFill>
                  <a:schemeClr val="tx1"/>
                </a:solidFill>
                <a:latin typeface="Calibri" panose="020F0502020204030204" pitchFamily="34" charset="0"/>
                <a:cs typeface="Arial" panose="020B0604020202020204" pitchFamily="34" charset="0"/>
              </a:defRPr>
            </a:lvl2pPr>
            <a:lvl3pPr marL="1208265" indent="-241653">
              <a:defRPr>
                <a:solidFill>
                  <a:schemeClr val="tx1"/>
                </a:solidFill>
                <a:latin typeface="Calibri" panose="020F0502020204030204" pitchFamily="34" charset="0"/>
                <a:cs typeface="Arial" panose="020B0604020202020204" pitchFamily="34" charset="0"/>
              </a:defRPr>
            </a:lvl3pPr>
            <a:lvl4pPr marL="1691571" indent="-241653">
              <a:defRPr>
                <a:solidFill>
                  <a:schemeClr val="tx1"/>
                </a:solidFill>
                <a:latin typeface="Calibri" panose="020F0502020204030204" pitchFamily="34" charset="0"/>
                <a:cs typeface="Arial" panose="020B0604020202020204" pitchFamily="34" charset="0"/>
              </a:defRPr>
            </a:lvl4pPr>
            <a:lvl5pPr marL="2174878" indent="-241653">
              <a:defRPr>
                <a:solidFill>
                  <a:schemeClr val="tx1"/>
                </a:solidFill>
                <a:latin typeface="Calibri" panose="020F0502020204030204" pitchFamily="34" charset="0"/>
                <a:cs typeface="Arial" panose="020B0604020202020204" pitchFamily="34" charset="0"/>
              </a:defRPr>
            </a:lvl5pPr>
            <a:lvl6pPr marL="2658184" indent="-24165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141490" indent="-24165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624796" indent="-24165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4108102" indent="-24165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4951B01-71A1-42CA-B652-E16CF80B351C}" type="slidenum">
              <a:rPr lang="et-EE" altLang="et-EE" smtClean="0"/>
              <a:pPr/>
              <a:t>18</a:t>
            </a:fld>
            <a:endParaRPr lang="et-EE" altLang="et-EE" smtClean="0"/>
          </a:p>
        </p:txBody>
      </p:sp>
    </p:spTree>
    <p:extLst>
      <p:ext uri="{BB962C8B-B14F-4D97-AF65-F5344CB8AC3E}">
        <p14:creationId xmlns:p14="http://schemas.microsoft.com/office/powerpoint/2010/main" val="10437801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pic>
        <p:nvPicPr>
          <p:cNvPr id="4" name="Picture 2" descr="\\sotsiaalministeerium.ee\dfs\kasutajad\Sander.Soorumaa\Desktop\Logo kodukas\tooinspekt_3lovi_es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850" y="339725"/>
            <a:ext cx="28797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ealkiri 1"/>
          <p:cNvSpPr>
            <a:spLocks noGrp="1"/>
          </p:cNvSpPr>
          <p:nvPr>
            <p:ph type="ctrTitle"/>
          </p:nvPr>
        </p:nvSpPr>
        <p:spPr>
          <a:xfrm>
            <a:off x="1115616" y="2130425"/>
            <a:ext cx="7342584" cy="1470025"/>
          </a:xfrm>
        </p:spPr>
        <p:txBody>
          <a:bodyPr>
            <a:normAutofit/>
          </a:bodyPr>
          <a:lstStyle>
            <a:lvl1pPr marL="0" indent="0" algn="l">
              <a:defRPr sz="3600">
                <a:latin typeface="Verdana" panose="020B0604030504040204" pitchFamily="34" charset="0"/>
                <a:ea typeface="Verdana" panose="020B0604030504040204" pitchFamily="34" charset="0"/>
                <a:cs typeface="Verdana" panose="020B0604030504040204" pitchFamily="34" charset="0"/>
              </a:defRPr>
            </a:lvl1pPr>
          </a:lstStyle>
          <a:p>
            <a:r>
              <a:rPr lang="et-EE"/>
              <a:t>Muutke pealkirja laadi</a:t>
            </a:r>
            <a:endParaRPr lang="et-EE" dirty="0"/>
          </a:p>
        </p:txBody>
      </p:sp>
      <p:sp>
        <p:nvSpPr>
          <p:cNvPr id="3" name="Alapealkiri 2"/>
          <p:cNvSpPr>
            <a:spLocks noGrp="1"/>
          </p:cNvSpPr>
          <p:nvPr>
            <p:ph type="subTitle" idx="1"/>
          </p:nvPr>
        </p:nvSpPr>
        <p:spPr>
          <a:xfrm>
            <a:off x="1115616" y="3886200"/>
            <a:ext cx="6656784" cy="1752600"/>
          </a:xfrm>
        </p:spPr>
        <p:txBody>
          <a:bodyPr>
            <a:normAutofit/>
          </a:bodyPr>
          <a:lstStyle>
            <a:lvl1pPr marL="0" indent="0" algn="l">
              <a:buNone/>
              <a:defRPr sz="18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laadi muutmiseks</a:t>
            </a:r>
            <a:endParaRPr lang="et-EE" dirty="0"/>
          </a:p>
        </p:txBody>
      </p:sp>
    </p:spTree>
    <p:extLst>
      <p:ext uri="{BB962C8B-B14F-4D97-AF65-F5344CB8AC3E}">
        <p14:creationId xmlns:p14="http://schemas.microsoft.com/office/powerpoint/2010/main" val="344279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lvl1pPr algn="l">
              <a:defRPr sz="3200">
                <a:latin typeface="Verdana" panose="020B0604030504040204" pitchFamily="34" charset="0"/>
                <a:ea typeface="Verdana" panose="020B0604030504040204" pitchFamily="34" charset="0"/>
                <a:cs typeface="Verdana" panose="020B0604030504040204" pitchFamily="34" charset="0"/>
              </a:defRPr>
            </a:lvl1pPr>
          </a:lstStyle>
          <a:p>
            <a:r>
              <a:rPr lang="et-EE"/>
              <a:t>Muutke pealkirja laadi</a:t>
            </a:r>
            <a:endParaRPr lang="et-EE" dirty="0"/>
          </a:p>
        </p:txBody>
      </p:sp>
      <p:sp>
        <p:nvSpPr>
          <p:cNvPr id="3" name="Sisu kohatäide 2"/>
          <p:cNvSpPr>
            <a:spLocks noGrp="1"/>
          </p:cNvSpPr>
          <p:nvPr>
            <p:ph idx="1"/>
          </p:nvPr>
        </p:nvSpPr>
        <p:spPr>
          <a:xfrm>
            <a:off x="1115616" y="1600200"/>
            <a:ext cx="7571184" cy="4637112"/>
          </a:xfrm>
        </p:spPr>
        <p:txBody>
          <a:bodyPr>
            <a:normAutofit/>
          </a:bodyPr>
          <a:lstStyle>
            <a:lvl1pPr>
              <a:defRPr sz="2400">
                <a:latin typeface="Verdana" panose="020B0604030504040204" pitchFamily="34" charset="0"/>
                <a:ea typeface="Verdana" panose="020B0604030504040204" pitchFamily="34" charset="0"/>
                <a:cs typeface="Verdana" panose="020B0604030504040204" pitchFamily="34" charset="0"/>
              </a:defRPr>
            </a:lvl1pPr>
            <a:lvl2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2pPr>
            <a:lvl3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3pPr>
            <a:lvl4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4pPr>
            <a:lvl5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5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4"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F21A46C3-F209-4851-A297-76A1B343FA56}" type="datetimeFigureOut">
              <a:rPr lang="et-EE"/>
              <a:pPr>
                <a:defRPr/>
              </a:pPr>
              <a:t>19.08.2021</a:t>
            </a:fld>
            <a:endParaRPr lang="et-EE"/>
          </a:p>
        </p:txBody>
      </p:sp>
      <p:sp>
        <p:nvSpPr>
          <p:cNvPr id="5" name="Jaluse kohatäide 4"/>
          <p:cNvSpPr>
            <a:spLocks noGrp="1"/>
          </p:cNvSpPr>
          <p:nvPr>
            <p:ph type="ftr" sz="quarter" idx="11"/>
          </p:nvPr>
        </p:nvSpPr>
        <p:spPr/>
        <p:txBody>
          <a:bodyPr/>
          <a:lstStyle>
            <a:lvl1pPr>
              <a:defRPr/>
            </a:lvl1pPr>
          </a:lstStyle>
          <a:p>
            <a:pPr>
              <a:defRPr/>
            </a:pPr>
            <a:endParaRPr lang="et-EE"/>
          </a:p>
        </p:txBody>
      </p:sp>
      <p:sp>
        <p:nvSpPr>
          <p:cNvPr id="6" name="Slaidinumbri kohatäide 5"/>
          <p:cNvSpPr>
            <a:spLocks noGrp="1"/>
          </p:cNvSpPr>
          <p:nvPr>
            <p:ph type="sldNum" sz="quarter" idx="12"/>
          </p:nvPr>
        </p:nvSpPr>
        <p:spPr/>
        <p:txBody>
          <a:bodyPr/>
          <a:lstStyle>
            <a:lvl1pPr>
              <a:defRPr/>
            </a:lvl1pPr>
          </a:lstStyle>
          <a:p>
            <a:pPr>
              <a:defRPr/>
            </a:pPr>
            <a:fld id="{ED337F24-4F52-4C8E-A10F-30A4674A8B95}" type="slidenum">
              <a:rPr lang="et-EE"/>
              <a:pPr>
                <a:defRPr/>
              </a:pPr>
              <a:t>‹#›</a:t>
            </a:fld>
            <a:endParaRPr lang="et-EE"/>
          </a:p>
        </p:txBody>
      </p:sp>
    </p:spTree>
    <p:extLst>
      <p:ext uri="{BB962C8B-B14F-4D97-AF65-F5344CB8AC3E}">
        <p14:creationId xmlns:p14="http://schemas.microsoft.com/office/powerpoint/2010/main" val="16796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t-EE" dirty="0"/>
          </a:p>
        </p:txBody>
      </p:sp>
      <p:sp>
        <p:nvSpPr>
          <p:cNvPr id="3" name="Sisu kohatäide 2"/>
          <p:cNvSpPr>
            <a:spLocks noGrp="1"/>
          </p:cNvSpPr>
          <p:nvPr>
            <p:ph sz="half" idx="1"/>
          </p:nvPr>
        </p:nvSpPr>
        <p:spPr>
          <a:xfrm>
            <a:off x="1115616" y="1600200"/>
            <a:ext cx="381642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4" name="Sisu kohatäide 3"/>
          <p:cNvSpPr>
            <a:spLocks noGrp="1"/>
          </p:cNvSpPr>
          <p:nvPr>
            <p:ph sz="half" idx="2"/>
          </p:nvPr>
        </p:nvSpPr>
        <p:spPr>
          <a:xfrm>
            <a:off x="5076056" y="1600200"/>
            <a:ext cx="361074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9BCC9D63-3994-4D03-9007-D21AD0468972}" type="datetimeFigureOut">
              <a:rPr lang="et-EE"/>
              <a:pPr>
                <a:defRPr/>
              </a:pPr>
              <a:t>19.08.2021</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EFD352B2-14C4-4080-8157-40621724B92B}" type="slidenum">
              <a:rPr lang="et-EE"/>
              <a:pPr>
                <a:defRPr/>
              </a:pPr>
              <a:t>‹#›</a:t>
            </a:fld>
            <a:endParaRPr lang="et-EE"/>
          </a:p>
        </p:txBody>
      </p:sp>
    </p:spTree>
    <p:extLst>
      <p:ext uri="{BB962C8B-B14F-4D97-AF65-F5344CB8AC3E}">
        <p14:creationId xmlns:p14="http://schemas.microsoft.com/office/powerpoint/2010/main" val="244991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t-EE" dirty="0"/>
          </a:p>
        </p:txBody>
      </p:sp>
      <p:sp>
        <p:nvSpPr>
          <p:cNvPr id="3"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C72FF34D-8A70-4725-9C31-1D12C8FCCC86}" type="datetimeFigureOut">
              <a:rPr lang="et-EE"/>
              <a:pPr>
                <a:defRPr/>
              </a:pPr>
              <a:t>19.08.2021</a:t>
            </a:fld>
            <a:endParaRPr lang="et-EE"/>
          </a:p>
        </p:txBody>
      </p:sp>
      <p:sp>
        <p:nvSpPr>
          <p:cNvPr id="4" name="Jaluse kohatäide 4"/>
          <p:cNvSpPr>
            <a:spLocks noGrp="1"/>
          </p:cNvSpPr>
          <p:nvPr>
            <p:ph type="ftr" sz="quarter" idx="11"/>
          </p:nvPr>
        </p:nvSpPr>
        <p:spPr/>
        <p:txBody>
          <a:bodyPr/>
          <a:lstStyle>
            <a:lvl1pPr>
              <a:defRPr/>
            </a:lvl1pPr>
          </a:lstStyle>
          <a:p>
            <a:pPr>
              <a:defRPr/>
            </a:pPr>
            <a:endParaRPr lang="et-EE"/>
          </a:p>
        </p:txBody>
      </p:sp>
      <p:sp>
        <p:nvSpPr>
          <p:cNvPr id="5" name="Slaidinumbri kohatäide 5"/>
          <p:cNvSpPr>
            <a:spLocks noGrp="1"/>
          </p:cNvSpPr>
          <p:nvPr>
            <p:ph type="sldNum" sz="quarter" idx="12"/>
          </p:nvPr>
        </p:nvSpPr>
        <p:spPr/>
        <p:txBody>
          <a:bodyPr/>
          <a:lstStyle>
            <a:lvl1pPr>
              <a:defRPr/>
            </a:lvl1pPr>
          </a:lstStyle>
          <a:p>
            <a:pPr>
              <a:defRPr/>
            </a:pPr>
            <a:fld id="{CFF6C212-0CAA-474F-A62E-CBCA4E860A4A}" type="slidenum">
              <a:rPr lang="et-EE"/>
              <a:pPr>
                <a:defRPr/>
              </a:pPr>
              <a:t>‹#›</a:t>
            </a:fld>
            <a:endParaRPr lang="et-EE"/>
          </a:p>
        </p:txBody>
      </p:sp>
    </p:spTree>
    <p:extLst>
      <p:ext uri="{BB962C8B-B14F-4D97-AF65-F5344CB8AC3E}">
        <p14:creationId xmlns:p14="http://schemas.microsoft.com/office/powerpoint/2010/main" val="3463459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F565A8DF-74A4-4909-BF4A-2E1CEBE94946}" type="datetimeFigureOut">
              <a:rPr lang="et-EE"/>
              <a:pPr>
                <a:defRPr/>
              </a:pPr>
              <a:t>19.08.2021</a:t>
            </a:fld>
            <a:endParaRPr lang="et-EE"/>
          </a:p>
        </p:txBody>
      </p:sp>
      <p:sp>
        <p:nvSpPr>
          <p:cNvPr id="3" name="Jaluse kohatäide 4"/>
          <p:cNvSpPr>
            <a:spLocks noGrp="1"/>
          </p:cNvSpPr>
          <p:nvPr>
            <p:ph type="ftr" sz="quarter" idx="11"/>
          </p:nvPr>
        </p:nvSpPr>
        <p:spPr/>
        <p:txBody>
          <a:bodyPr/>
          <a:lstStyle>
            <a:lvl1pPr>
              <a:defRPr/>
            </a:lvl1pPr>
          </a:lstStyle>
          <a:p>
            <a:pPr>
              <a:defRPr/>
            </a:pPr>
            <a:endParaRPr lang="et-EE"/>
          </a:p>
        </p:txBody>
      </p:sp>
      <p:sp>
        <p:nvSpPr>
          <p:cNvPr id="4" name="Slaidinumbri kohatäide 5"/>
          <p:cNvSpPr>
            <a:spLocks noGrp="1"/>
          </p:cNvSpPr>
          <p:nvPr>
            <p:ph type="sldNum" sz="quarter" idx="12"/>
          </p:nvPr>
        </p:nvSpPr>
        <p:spPr/>
        <p:txBody>
          <a:bodyPr/>
          <a:lstStyle>
            <a:lvl1pPr>
              <a:defRPr/>
            </a:lvl1pPr>
          </a:lstStyle>
          <a:p>
            <a:pPr>
              <a:defRPr/>
            </a:pPr>
            <a:fld id="{DEB2E51D-B648-434C-A607-EC008F29909B}" type="slidenum">
              <a:rPr lang="et-EE"/>
              <a:pPr>
                <a:defRPr/>
              </a:pPr>
              <a:t>‹#›</a:t>
            </a:fld>
            <a:endParaRPr lang="et-EE"/>
          </a:p>
        </p:txBody>
      </p:sp>
    </p:spTree>
    <p:extLst>
      <p:ext uri="{BB962C8B-B14F-4D97-AF65-F5344CB8AC3E}">
        <p14:creationId xmlns:p14="http://schemas.microsoft.com/office/powerpoint/2010/main" val="93276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a:t>Muutke pealkirja laadi</a:t>
            </a:r>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004DE406-C683-4367-ACEC-44DA71BFB255}" type="datetimeFigureOut">
              <a:rPr lang="et-EE"/>
              <a:pPr>
                <a:defRPr/>
              </a:pPr>
              <a:t>19.08.2021</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CB7972E7-26EC-4778-BCC7-CC7A9E706A59}" type="slidenum">
              <a:rPr lang="et-EE"/>
              <a:pPr>
                <a:defRPr/>
              </a:pPr>
              <a:t>‹#›</a:t>
            </a:fld>
            <a:endParaRPr lang="et-EE"/>
          </a:p>
        </p:txBody>
      </p:sp>
    </p:spTree>
    <p:extLst>
      <p:ext uri="{BB962C8B-B14F-4D97-AF65-F5344CB8AC3E}">
        <p14:creationId xmlns:p14="http://schemas.microsoft.com/office/powerpoint/2010/main" val="175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a:t>Muutke pealkirja laadi</a:t>
            </a:r>
          </a:p>
        </p:txBody>
      </p:sp>
      <p:sp>
        <p:nvSpPr>
          <p:cNvPr id="3" name="Pildi kohatäi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t-EE" noProof="0"/>
              <a:t>Pildi lisamiseks klõpsake ikooni</a:t>
            </a:r>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98A22A04-C7C6-450C-A9F9-293D913F8374}" type="datetimeFigureOut">
              <a:rPr lang="et-EE"/>
              <a:pPr>
                <a:defRPr/>
              </a:pPr>
              <a:t>19.08.2021</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D5A3E2EC-5A60-4136-933F-824787784A1D}" type="slidenum">
              <a:rPr lang="et-EE"/>
              <a:pPr>
                <a:defRPr/>
              </a:pPr>
              <a:t>‹#›</a:t>
            </a:fld>
            <a:endParaRPr lang="et-EE"/>
          </a:p>
        </p:txBody>
      </p:sp>
    </p:spTree>
    <p:extLst>
      <p:ext uri="{BB962C8B-B14F-4D97-AF65-F5344CB8AC3E}">
        <p14:creationId xmlns:p14="http://schemas.microsoft.com/office/powerpoint/2010/main" val="354312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a:t>Muutke pealkirja laadi</a:t>
            </a:r>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C831ECB3-2F18-4EC4-98AA-64364B0D0AE3}" type="datetimeFigureOut">
              <a:rPr lang="et-EE"/>
              <a:pPr>
                <a:defRPr/>
              </a:pPr>
              <a:t>19.08.2021</a:t>
            </a:fld>
            <a:endParaRPr lang="et-EE"/>
          </a:p>
        </p:txBody>
      </p:sp>
      <p:sp>
        <p:nvSpPr>
          <p:cNvPr id="5" name="Jaluse kohatäide 4"/>
          <p:cNvSpPr>
            <a:spLocks noGrp="1"/>
          </p:cNvSpPr>
          <p:nvPr>
            <p:ph type="ftr" sz="quarter" idx="11"/>
          </p:nvPr>
        </p:nvSpPr>
        <p:spPr/>
        <p:txBody>
          <a:bodyPr/>
          <a:lstStyle>
            <a:lvl1pPr>
              <a:defRPr/>
            </a:lvl1pPr>
          </a:lstStyle>
          <a:p>
            <a:pPr>
              <a:defRPr/>
            </a:pPr>
            <a:endParaRPr lang="et-EE"/>
          </a:p>
        </p:txBody>
      </p:sp>
      <p:sp>
        <p:nvSpPr>
          <p:cNvPr id="6" name="Slaidinumbri kohatäide 5"/>
          <p:cNvSpPr>
            <a:spLocks noGrp="1"/>
          </p:cNvSpPr>
          <p:nvPr>
            <p:ph type="sldNum" sz="quarter" idx="12"/>
          </p:nvPr>
        </p:nvSpPr>
        <p:spPr/>
        <p:txBody>
          <a:bodyPr/>
          <a:lstStyle>
            <a:lvl1pPr>
              <a:defRPr/>
            </a:lvl1pPr>
          </a:lstStyle>
          <a:p>
            <a:pPr>
              <a:defRPr/>
            </a:pPr>
            <a:fld id="{44B8C3FD-E241-4556-BA0D-92DAE6B1BB2A}" type="slidenum">
              <a:rPr lang="et-EE"/>
              <a:pPr>
                <a:defRPr/>
              </a:pPr>
              <a:t>‹#›</a:t>
            </a:fld>
            <a:endParaRPr lang="et-EE"/>
          </a:p>
        </p:txBody>
      </p:sp>
    </p:spTree>
    <p:extLst>
      <p:ext uri="{BB962C8B-B14F-4D97-AF65-F5344CB8AC3E}">
        <p14:creationId xmlns:p14="http://schemas.microsoft.com/office/powerpoint/2010/main" val="212180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ealkirja kohatäide 1"/>
          <p:cNvSpPr>
            <a:spLocks noGrp="1"/>
          </p:cNvSpPr>
          <p:nvPr>
            <p:ph type="title"/>
          </p:nvPr>
        </p:nvSpPr>
        <p:spPr bwMode="auto">
          <a:xfrm>
            <a:off x="1115616" y="274638"/>
            <a:ext cx="7571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et-EE" dirty="0"/>
              <a:t>Muutke tiitli laadi</a:t>
            </a:r>
          </a:p>
        </p:txBody>
      </p:sp>
      <p:sp>
        <p:nvSpPr>
          <p:cNvPr id="1027" name="Teksti kohatäide 2"/>
          <p:cNvSpPr>
            <a:spLocks noGrp="1"/>
          </p:cNvSpPr>
          <p:nvPr>
            <p:ph type="body" idx="1"/>
          </p:nvPr>
        </p:nvSpPr>
        <p:spPr bwMode="auto">
          <a:xfrm>
            <a:off x="1115616" y="1600200"/>
            <a:ext cx="7571184" cy="463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t-EE" dirty="0"/>
              <a:t>Muutke teksti laade</a:t>
            </a:r>
          </a:p>
          <a:p>
            <a:pPr lvl="1"/>
            <a:r>
              <a:rPr lang="et-EE" dirty="0"/>
              <a:t>Teine tase</a:t>
            </a:r>
          </a:p>
          <a:p>
            <a:pPr lvl="2"/>
            <a:r>
              <a:rPr lang="et-EE" dirty="0"/>
              <a:t>Kolmas tase</a:t>
            </a:r>
          </a:p>
          <a:p>
            <a:pPr lvl="3"/>
            <a:r>
              <a:rPr lang="et-EE" dirty="0"/>
              <a:t>Neljas tase</a:t>
            </a:r>
          </a:p>
          <a:p>
            <a:pPr lvl="4"/>
            <a:r>
              <a:rPr lang="et-EE" dirty="0"/>
              <a:t>Viies tase</a:t>
            </a:r>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6CACA95-FC53-4919-BF2B-55ADA9EC51F0}" type="slidenum">
              <a:rPr lang="et-EE"/>
              <a:pPr>
                <a:defRPr/>
              </a:pPr>
              <a:t>‹#›</a:t>
            </a:fld>
            <a:endParaRPr lang="et-EE"/>
          </a:p>
        </p:txBody>
      </p:sp>
    </p:spTree>
  </p:cSld>
  <p:clrMap bg1="lt1" tx1="dk1" bg2="lt2" tx2="dk2" accent1="accent1" accent2="accent2" accent3="accent3" accent4="accent4" accent5="accent5" accent6="accent6" hlink="hlink" folHlink="folHlink"/>
  <p:sldLayoutIdLst>
    <p:sldLayoutId id="2147483681" r:id="rId1"/>
    <p:sldLayoutId id="2147483672" r:id="rId2"/>
    <p:sldLayoutId id="2147483674" r:id="rId3"/>
    <p:sldLayoutId id="2147483676" r:id="rId4"/>
    <p:sldLayoutId id="2147483677" r:id="rId5"/>
    <p:sldLayoutId id="2147483678" r:id="rId6"/>
    <p:sldLayoutId id="2147483679" r:id="rId7"/>
    <p:sldLayoutId id="2147483680" r:id="rId8"/>
  </p:sldLayoutIdLst>
  <p:txStyles>
    <p:titleStyle>
      <a:lvl1pPr algn="l" rtl="0" eaLnBrk="1" fontAlgn="base" hangingPunct="1">
        <a:spcBef>
          <a:spcPct val="0"/>
        </a:spcBef>
        <a:spcAft>
          <a:spcPct val="0"/>
        </a:spcAft>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ts val="600"/>
        </a:spcBef>
        <a:spcAft>
          <a:spcPts val="600"/>
        </a:spcAft>
        <a:buFont typeface="Arial"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rtl="0" eaLnBrk="1" fontAlgn="base" hangingPunct="1">
        <a:spcBef>
          <a:spcPts val="600"/>
        </a:spcBef>
        <a:spcAft>
          <a:spcPts val="6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spcBef>
          <a:spcPts val="400"/>
        </a:spcBef>
        <a:spcAft>
          <a:spcPts val="400"/>
        </a:spcAft>
        <a:buFont typeface="Arial" charset="0"/>
        <a:buChar char="•"/>
        <a:defRPr sz="2000" kern="1200" baseline="0">
          <a:solidFill>
            <a:srgbClr val="006EB5"/>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spcBef>
          <a:spcPts val="400"/>
        </a:spcBef>
        <a:spcAft>
          <a:spcPts val="4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spcBef>
          <a:spcPts val="400"/>
        </a:spcBef>
        <a:spcAft>
          <a:spcPts val="4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ooelu.ee/et/uudised/178/miks-ma-pean-tool-endiselt-maski-kandma" TargetMode="External"/><Relationship Id="rId2" Type="http://schemas.openxmlformats.org/officeDocument/2006/relationships/hyperlink" Target="https://www.kriis.ee/et/isikukaitsevahendid-maskid-jm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kriis.ee/et/node/54431" TargetMode="External"/><Relationship Id="rId2" Type="http://schemas.openxmlformats.org/officeDocument/2006/relationships/hyperlink" Target="https://tooelu.ee/et/uudised/205/kas-tooandja-voib-tootaja-kaest-kusida-vaktsineerimise-voi-koroonaviiruse-labipodemis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i.ee/" TargetMode="External"/><Relationship Id="rId7" Type="http://schemas.openxmlformats.org/officeDocument/2006/relationships/image" Target="../media/image3.emf"/><Relationship Id="rId2" Type="http://schemas.openxmlformats.org/officeDocument/2006/relationships/hyperlink" Target="https://tooelu.ee/et"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jurist@ti.ee" TargetMode="External"/><Relationship Id="rId4" Type="http://schemas.openxmlformats.org/officeDocument/2006/relationships/hyperlink" Target="https://iseteenindus.ti.ee/logi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jurist@ti.e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ooelu.ee/et/79/riskianalu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oelu.ee/et/94/haigusetekitaja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ctrTitle"/>
          </p:nvPr>
        </p:nvSpPr>
        <p:spPr>
          <a:xfrm>
            <a:off x="1167907" y="2060848"/>
            <a:ext cx="7342584" cy="2041376"/>
          </a:xfrm>
        </p:spPr>
        <p:txBody>
          <a:bodyPr>
            <a:normAutofit fontScale="90000"/>
          </a:bodyPr>
          <a:lstStyle/>
          <a:p>
            <a:r>
              <a:rPr lang="et-EE" dirty="0" smtClean="0"/>
              <a:t>Tööandja õigused ja kohustused COVID-19 riskide maandamisel töökeskkonna riskianalüüsist ning kehtivatest seadustest tulenevalt</a:t>
            </a:r>
            <a:endParaRPr lang="et-EE" dirty="0"/>
          </a:p>
        </p:txBody>
      </p:sp>
      <p:sp>
        <p:nvSpPr>
          <p:cNvPr id="3" name="Alapealkiri 2"/>
          <p:cNvSpPr>
            <a:spLocks noGrp="1"/>
          </p:cNvSpPr>
          <p:nvPr>
            <p:ph type="subTitle" idx="1"/>
          </p:nvPr>
        </p:nvSpPr>
        <p:spPr>
          <a:xfrm>
            <a:off x="1115616" y="4509120"/>
            <a:ext cx="6656784" cy="1152128"/>
          </a:xfrm>
        </p:spPr>
        <p:txBody>
          <a:bodyPr>
            <a:noAutofit/>
          </a:bodyPr>
          <a:lstStyle/>
          <a:p>
            <a:r>
              <a:rPr lang="et-EE" sz="2400" b="1" dirty="0" smtClean="0"/>
              <a:t>Leonid Siniavski</a:t>
            </a:r>
          </a:p>
          <a:p>
            <a:r>
              <a:rPr lang="et-EE" sz="2400" b="1" dirty="0" smtClean="0"/>
              <a:t>Nõustamisjurist</a:t>
            </a:r>
          </a:p>
          <a:p>
            <a:r>
              <a:rPr lang="et-EE" sz="2400" b="1" dirty="0" smtClean="0"/>
              <a:t>19.08.2021</a:t>
            </a:r>
          </a:p>
        </p:txBody>
      </p:sp>
      <p:pic>
        <p:nvPicPr>
          <p:cNvPr id="5" name="Pil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35346" y="301125"/>
            <a:ext cx="2046181" cy="108082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TÖÖTAJATE JUHENDAMINE ja VÄLJAÕPE</a:t>
            </a:r>
            <a:endParaRPr lang="et-EE" dirty="0"/>
          </a:p>
        </p:txBody>
      </p:sp>
      <p:sp>
        <p:nvSpPr>
          <p:cNvPr id="3" name="Sisu kohatäide 2"/>
          <p:cNvSpPr>
            <a:spLocks noGrp="1"/>
          </p:cNvSpPr>
          <p:nvPr>
            <p:ph idx="1"/>
          </p:nvPr>
        </p:nvSpPr>
        <p:spPr/>
        <p:txBody>
          <a:bodyPr>
            <a:normAutofit fontScale="62500" lnSpcReduction="20000"/>
          </a:bodyPr>
          <a:lstStyle/>
          <a:p>
            <a:pPr marL="0" indent="0">
              <a:buNone/>
            </a:pPr>
            <a:r>
              <a:rPr lang="et-EE" u="sng" dirty="0" smtClean="0">
                <a:solidFill>
                  <a:srgbClr val="3366FF"/>
                </a:solidFill>
              </a:rPr>
              <a:t>KOOSTÖÖ!</a:t>
            </a:r>
          </a:p>
          <a:p>
            <a:pPr marL="0" indent="0">
              <a:buNone/>
            </a:pPr>
            <a:r>
              <a:rPr lang="et-EE" sz="2900" dirty="0" smtClean="0"/>
              <a:t>Töötaja </a:t>
            </a:r>
            <a:r>
              <a:rPr lang="et-EE" sz="2900" dirty="0"/>
              <a:t>peab olema teadlik kõigest sellest, mis puudutab töökeskkonna terviseriske, ettevaatusabinõusid bioloogiliste ohutegurite mõjust hoidumiseks, hügieeninõudeid, isikukaitsevahendite kasutamist, ohuolukorra vältimist ja tegutsemist õnnetusohu korral. See tähendab, et pärast riskianalüüsi korraldamist või uuendamist ning uute meetmete kasutuselevõtmist tuleb nendest ka töötajaid teavitada. Kui töötajad ei tea, miks mingid meetmed on kasutusele võetud või miks tööandja on uued reeglid kehtestanud, siis tekitab see arusaamatusi. Ka kiirel ja segasel ajal tuleb leida see aeg, et töötajatega suhelda ning neile selgitada, miks reeglid on kehtestatud ning miks nende täitmine on oluline.</a:t>
            </a:r>
          </a:p>
          <a:p>
            <a:pPr marL="0" indent="0">
              <a:buNone/>
            </a:pPr>
            <a:r>
              <a:rPr lang="et-EE" sz="2900" dirty="0" smtClean="0"/>
              <a:t>Lisaks </a:t>
            </a:r>
            <a:r>
              <a:rPr lang="et-EE" sz="2900" dirty="0"/>
              <a:t>tuleb ka jälgida, et töötajad reegleid täidaksid – nii uusi kui ka vanu – ning vajadusel reageerida st anda töötajale teada, mida ta valesti tegi ning milline on õige </a:t>
            </a:r>
            <a:r>
              <a:rPr lang="et-EE" sz="2900" dirty="0" smtClean="0"/>
              <a:t>käitumine – </a:t>
            </a:r>
            <a:r>
              <a:rPr lang="et-EE" sz="2900" u="sng" dirty="0" smtClean="0"/>
              <a:t>vajadusel</a:t>
            </a:r>
            <a:r>
              <a:rPr lang="et-EE" sz="2900" b="1" u="sng" dirty="0" smtClean="0"/>
              <a:t> HOIATUSE</a:t>
            </a:r>
            <a:r>
              <a:rPr lang="et-EE" sz="2900" u="sng" dirty="0" smtClean="0"/>
              <a:t> tegemine!</a:t>
            </a:r>
            <a:endParaRPr lang="et-EE" sz="2900" u="sng" dirty="0"/>
          </a:p>
        </p:txBody>
      </p:sp>
    </p:spTree>
    <p:extLst>
      <p:ext uri="{BB962C8B-B14F-4D97-AF65-F5344CB8AC3E}">
        <p14:creationId xmlns:p14="http://schemas.microsoft.com/office/powerpoint/2010/main" val="134507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Kas tööandjal on õigus nõuda töökeskkonnas maski kandmist?</a:t>
            </a:r>
            <a:endParaRPr lang="et-EE" dirty="0"/>
          </a:p>
        </p:txBody>
      </p:sp>
      <p:sp>
        <p:nvSpPr>
          <p:cNvPr id="3" name="Sisu kohatäide 2"/>
          <p:cNvSpPr>
            <a:spLocks noGrp="1"/>
          </p:cNvSpPr>
          <p:nvPr>
            <p:ph idx="1"/>
          </p:nvPr>
        </p:nvSpPr>
        <p:spPr/>
        <p:txBody>
          <a:bodyPr>
            <a:normAutofit fontScale="92500" lnSpcReduction="20000"/>
          </a:bodyPr>
          <a:lstStyle/>
          <a:p>
            <a:pPr marL="0" indent="0">
              <a:buNone/>
            </a:pPr>
            <a:endParaRPr lang="et-EE" dirty="0" smtClean="0"/>
          </a:p>
          <a:p>
            <a:pPr marL="0" indent="0">
              <a:buNone/>
            </a:pPr>
            <a:r>
              <a:rPr lang="et-EE" b="1" dirty="0" smtClean="0"/>
              <a:t>Jah, kui see tuleneb töökeskkonna riskianalüüsi tulemustest </a:t>
            </a:r>
          </a:p>
          <a:p>
            <a:pPr marL="0" indent="0">
              <a:buNone/>
            </a:pPr>
            <a:r>
              <a:rPr lang="et-EE" dirty="0"/>
              <a:t>Tööandja otsusele isikukaitsevahendite kasutamise kohta eelneb töökeskkonna riskianalüüs. See tähendab, et tööandja teeb kindlaks, millised ohutegurid töökeskkonnas esinevad. Sealhulgas hinnatakse bioloogilisi ohutegureid ja nende hulgas võimalikku koroonaviirusesse nakatumist.</a:t>
            </a:r>
          </a:p>
          <a:p>
            <a:pPr marL="0" indent="0">
              <a:buNone/>
            </a:pPr>
            <a:r>
              <a:rPr lang="et-EE" dirty="0"/>
              <a:t>Vaata </a:t>
            </a:r>
            <a:r>
              <a:rPr lang="et-EE" dirty="0" smtClean="0"/>
              <a:t>täpsemalt:  </a:t>
            </a:r>
            <a:r>
              <a:rPr lang="et-EE" dirty="0">
                <a:hlinkClick r:id="rId2"/>
              </a:rPr>
              <a:t>https://</a:t>
            </a:r>
            <a:r>
              <a:rPr lang="et-EE" dirty="0" smtClean="0">
                <a:hlinkClick r:id="rId2"/>
              </a:rPr>
              <a:t>www.kriis.ee/et/isikukaitsevahendid-maskid-jms</a:t>
            </a:r>
            <a:endParaRPr lang="et-EE" dirty="0" smtClean="0"/>
          </a:p>
          <a:p>
            <a:pPr marL="0" indent="0">
              <a:buNone/>
            </a:pPr>
            <a:r>
              <a:rPr lang="et-EE" dirty="0">
                <a:hlinkClick r:id="rId3"/>
              </a:rPr>
              <a:t>https://</a:t>
            </a:r>
            <a:r>
              <a:rPr lang="et-EE" dirty="0" smtClean="0">
                <a:hlinkClick r:id="rId3"/>
              </a:rPr>
              <a:t>tooelu.ee/et/uudised/178/miks-ma-pean-tool-endiselt-maski-kandma</a:t>
            </a:r>
            <a:r>
              <a:rPr lang="et-EE" dirty="0" smtClean="0"/>
              <a:t> </a:t>
            </a:r>
            <a:endParaRPr lang="et-EE" dirty="0"/>
          </a:p>
        </p:txBody>
      </p:sp>
    </p:spTree>
    <p:extLst>
      <p:ext uri="{BB962C8B-B14F-4D97-AF65-F5344CB8AC3E}">
        <p14:creationId xmlns:p14="http://schemas.microsoft.com/office/powerpoint/2010/main" val="3720715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Kas tööandja võib nõuda tõendit?</a:t>
            </a:r>
            <a:endParaRPr lang="et-EE" dirty="0"/>
          </a:p>
        </p:txBody>
      </p:sp>
      <p:sp>
        <p:nvSpPr>
          <p:cNvPr id="3" name="Sisu kohatäide 2"/>
          <p:cNvSpPr>
            <a:spLocks noGrp="1"/>
          </p:cNvSpPr>
          <p:nvPr>
            <p:ph idx="1"/>
          </p:nvPr>
        </p:nvSpPr>
        <p:spPr>
          <a:xfrm>
            <a:off x="539552" y="1417638"/>
            <a:ext cx="8147248" cy="4819674"/>
          </a:xfrm>
        </p:spPr>
        <p:txBody>
          <a:bodyPr>
            <a:normAutofit fontScale="70000" lnSpcReduction="20000"/>
          </a:bodyPr>
          <a:lstStyle/>
          <a:p>
            <a:pPr marL="0" indent="0">
              <a:buNone/>
            </a:pPr>
            <a:r>
              <a:rPr lang="et-EE" b="1" dirty="0" smtClean="0"/>
              <a:t>Jah, kui selleks on õiguslik alus ning sisuline põhjendus</a:t>
            </a:r>
          </a:p>
          <a:p>
            <a:pPr marL="0" indent="0">
              <a:buNone/>
            </a:pPr>
            <a:r>
              <a:rPr lang="et-EE" dirty="0" smtClean="0"/>
              <a:t>Enne</a:t>
            </a:r>
            <a:r>
              <a:rPr lang="et-EE" dirty="0"/>
              <a:t>, kui küsid töötajalt infot vaktsineerimise kohta või korraldad ise oma töötajate vaktsineerimise, kontrolli kas:</a:t>
            </a:r>
          </a:p>
          <a:p>
            <a:pPr marL="457200" indent="-457200">
              <a:buAutoNum type="arabicPeriod"/>
            </a:pPr>
            <a:r>
              <a:rPr lang="et-EE" dirty="0" smtClean="0"/>
              <a:t>Sul </a:t>
            </a:r>
            <a:r>
              <a:rPr lang="et-EE" dirty="0"/>
              <a:t>on hinnatud töökeskkonna riskianalüüsis töökeskkonna bioloogilised ohutegurid</a:t>
            </a:r>
            <a:r>
              <a:rPr lang="et-EE" dirty="0" smtClean="0"/>
              <a:t>?</a:t>
            </a:r>
          </a:p>
          <a:p>
            <a:pPr marL="457200" indent="-457200">
              <a:buAutoNum type="arabicPeriod"/>
            </a:pPr>
            <a:r>
              <a:rPr lang="et-EE" dirty="0" smtClean="0"/>
              <a:t>Kas </a:t>
            </a:r>
            <a:r>
              <a:rPr lang="et-EE" dirty="0"/>
              <a:t>oled kavandanud meetmed bioloogilise ohuteguri maandamiseks?</a:t>
            </a:r>
          </a:p>
          <a:p>
            <a:pPr marL="457200" indent="-457200">
              <a:buAutoNum type="arabicPeriod"/>
            </a:pPr>
            <a:r>
              <a:rPr lang="et-EE" dirty="0" smtClean="0"/>
              <a:t>Kas </a:t>
            </a:r>
            <a:r>
              <a:rPr lang="et-EE" dirty="0"/>
              <a:t>oled riskianalüüsi tulemusi ja tegevuskava töötajatele tutvustanud ning tutvustamise registreerinud</a:t>
            </a:r>
            <a:r>
              <a:rPr lang="et-EE" dirty="0" smtClean="0"/>
              <a:t>?</a:t>
            </a:r>
          </a:p>
          <a:p>
            <a:pPr marL="457200" indent="-457200">
              <a:buAutoNum type="arabicPeriod"/>
            </a:pPr>
            <a:r>
              <a:rPr lang="et-EE" dirty="0" smtClean="0"/>
              <a:t>Millised </a:t>
            </a:r>
            <a:r>
              <a:rPr lang="et-EE" dirty="0"/>
              <a:t>meetmed oled ette näinud töökeskkonna tegevuskavas</a:t>
            </a:r>
            <a:r>
              <a:rPr lang="et-EE" dirty="0" smtClean="0"/>
              <a:t>?</a:t>
            </a:r>
          </a:p>
          <a:p>
            <a:pPr marL="457200" indent="-457200">
              <a:buAutoNum type="arabicPeriod"/>
            </a:pPr>
            <a:r>
              <a:rPr lang="et-EE" dirty="0" smtClean="0"/>
              <a:t>Kas </a:t>
            </a:r>
            <a:r>
              <a:rPr lang="et-EE" dirty="0"/>
              <a:t>oled töötajatele selgitanud, miks, millise perioodilisusega ja mil moel küsid infot vaktsineerimise kohta</a:t>
            </a:r>
            <a:r>
              <a:rPr lang="et-EE" dirty="0" smtClean="0"/>
              <a:t>?</a:t>
            </a:r>
          </a:p>
          <a:p>
            <a:pPr marL="0" indent="0">
              <a:buNone/>
            </a:pPr>
            <a:r>
              <a:rPr lang="et-EE" dirty="0" smtClean="0"/>
              <a:t>Pikemalt </a:t>
            </a:r>
            <a:r>
              <a:rPr lang="et-EE" dirty="0"/>
              <a:t>Tööelu portaalis </a:t>
            </a:r>
            <a:r>
              <a:rPr lang="et-EE" dirty="0">
                <a:hlinkClick r:id="rId2"/>
              </a:rPr>
              <a:t>https://</a:t>
            </a:r>
            <a:r>
              <a:rPr lang="et-EE" dirty="0" smtClean="0">
                <a:hlinkClick r:id="rId2"/>
              </a:rPr>
              <a:t>tooelu.ee/et/uudised/205/kas-tooandja-voib-tootaja-kaest-kusida-vaktsineerimise-voi-koroonaviiruse-labipodemise</a:t>
            </a:r>
            <a:r>
              <a:rPr lang="et-EE" dirty="0" smtClean="0"/>
              <a:t> ning</a:t>
            </a:r>
          </a:p>
          <a:p>
            <a:pPr marL="0" indent="0">
              <a:buNone/>
            </a:pPr>
            <a:r>
              <a:rPr lang="et-EE" dirty="0">
                <a:hlinkClick r:id="rId3"/>
              </a:rPr>
              <a:t>https://</a:t>
            </a:r>
            <a:r>
              <a:rPr lang="et-EE" dirty="0" smtClean="0">
                <a:hlinkClick r:id="rId3"/>
              </a:rPr>
              <a:t>www.kriis.ee/et/node/54431</a:t>
            </a:r>
            <a:r>
              <a:rPr lang="et-EE" dirty="0" smtClean="0"/>
              <a:t> </a:t>
            </a:r>
            <a:endParaRPr lang="et-EE" dirty="0"/>
          </a:p>
        </p:txBody>
      </p:sp>
    </p:spTree>
    <p:extLst>
      <p:ext uri="{BB962C8B-B14F-4D97-AF65-F5344CB8AC3E}">
        <p14:creationId xmlns:p14="http://schemas.microsoft.com/office/powerpoint/2010/main" val="1477359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Mis saab kui töötaja ei esita tõendit/ keeldub vaktsineerimisest?</a:t>
            </a:r>
            <a:endParaRPr lang="et-EE" dirty="0"/>
          </a:p>
        </p:txBody>
      </p:sp>
      <p:sp>
        <p:nvSpPr>
          <p:cNvPr id="3" name="Sisu kohatäide 2"/>
          <p:cNvSpPr>
            <a:spLocks noGrp="1"/>
          </p:cNvSpPr>
          <p:nvPr>
            <p:ph idx="1"/>
          </p:nvPr>
        </p:nvSpPr>
        <p:spPr>
          <a:xfrm>
            <a:off x="755576" y="1556792"/>
            <a:ext cx="7931224" cy="5301208"/>
          </a:xfrm>
        </p:spPr>
        <p:txBody>
          <a:bodyPr>
            <a:noAutofit/>
          </a:bodyPr>
          <a:lstStyle/>
          <a:p>
            <a:pPr marL="0" indent="0">
              <a:buNone/>
            </a:pPr>
            <a:r>
              <a:rPr lang="et-EE" sz="1600" dirty="0"/>
              <a:t>Olukorras, kus tööandja, tuginedes töökeskkonna riskianalüüsi tulemustele, küsib töötajalt informatsiooni tema vaktsineerimiste kohta või võimaldab töötajale vaktsineerimise, kuid töötaja keeldub vaktsineerimisega seotud informatsiooni esitamisest või keeldub vaktsineerimast, siis saab tööandja:</a:t>
            </a:r>
          </a:p>
          <a:p>
            <a:r>
              <a:rPr lang="et-EE" sz="1600" dirty="0" smtClean="0"/>
              <a:t>ette </a:t>
            </a:r>
            <a:r>
              <a:rPr lang="et-EE" sz="1600" dirty="0"/>
              <a:t>näha ja võtta tarvitusele teised meetmed, millega on võimalik riske maandada - näiteks täiendavad isikukaitsevahendid, </a:t>
            </a:r>
            <a:r>
              <a:rPr lang="et-EE" sz="1600" dirty="0" err="1"/>
              <a:t>ühiskaitsevahendid</a:t>
            </a:r>
            <a:r>
              <a:rPr lang="et-EE" sz="1600" dirty="0"/>
              <a:t> jm;</a:t>
            </a:r>
          </a:p>
          <a:p>
            <a:r>
              <a:rPr lang="et-EE" sz="1600" dirty="0"/>
              <a:t>vajadusel korraldada töö konkreetses töölõigus või töötaja osas ümber. Kui pooled saavutavad kokkuleppe töö ümberkorraldamise osas, siis töölepingu tingimusi (näiteks tööülesannete muutmine) saab muuta vaid poolte kokkuleppel töölepingu seaduse § 12 alusel.</a:t>
            </a:r>
          </a:p>
          <a:p>
            <a:pPr marL="0" indent="0">
              <a:buNone/>
            </a:pPr>
            <a:r>
              <a:rPr lang="et-EE" sz="1600" dirty="0" smtClean="0"/>
              <a:t>Kui </a:t>
            </a:r>
            <a:r>
              <a:rPr lang="et-EE" sz="1600" dirty="0"/>
              <a:t>tööandjal ei ole mõistlikult võimalik tööd ümber korraldada või võtta kasutusele teisi meetmeid riskide tõhusaks maandamiseks, võib tööandjal olla õigus põhjendatud juhtudel vaktsineerimisega seotud informatsiooni või vaktsineerimisest keeldumise järel töötajaga </a:t>
            </a:r>
            <a:r>
              <a:rPr lang="et-EE" sz="1600" b="1" dirty="0"/>
              <a:t>töösuhe erakorraliselt üles öelda töölepingu seaduse § 88 lg 1 punkti 2 kohaselt töökohale sobimatuse tõttu</a:t>
            </a:r>
            <a:r>
              <a:rPr lang="et-EE" sz="1800" b="1" dirty="0"/>
              <a:t>.</a:t>
            </a:r>
          </a:p>
        </p:txBody>
      </p:sp>
    </p:spTree>
    <p:extLst>
      <p:ext uri="{BB962C8B-B14F-4D97-AF65-F5344CB8AC3E}">
        <p14:creationId xmlns:p14="http://schemas.microsoft.com/office/powerpoint/2010/main" val="1720197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u kohatäide 1"/>
          <p:cNvSpPr>
            <a:spLocks noGrp="1"/>
          </p:cNvSpPr>
          <p:nvPr>
            <p:ph idx="1"/>
          </p:nvPr>
        </p:nvSpPr>
        <p:spPr>
          <a:xfrm>
            <a:off x="628650" y="1968104"/>
            <a:ext cx="7029450" cy="3675459"/>
          </a:xfrm>
        </p:spPr>
        <p:txBody>
          <a:bodyPr>
            <a:normAutofit fontScale="85000" lnSpcReduction="10000"/>
          </a:bodyPr>
          <a:lstStyle/>
          <a:p>
            <a:pPr>
              <a:defRPr/>
            </a:pPr>
            <a:r>
              <a:rPr lang="et-EE" dirty="0" smtClean="0"/>
              <a:t>Tööandja võib kehtestada hoiatuse tegemise korra näiteks töökorralduse reeglites</a:t>
            </a:r>
          </a:p>
          <a:p>
            <a:pPr marL="82153" indent="0">
              <a:buNone/>
              <a:defRPr/>
            </a:pPr>
            <a:r>
              <a:rPr lang="et-EE" dirty="0" smtClean="0"/>
              <a:t>VÕIMALUSED:</a:t>
            </a:r>
          </a:p>
          <a:p>
            <a:pPr>
              <a:buFontTx/>
              <a:buChar char="-"/>
              <a:defRPr/>
            </a:pPr>
            <a:r>
              <a:rPr lang="et-EE" dirty="0" smtClean="0"/>
              <a:t>Suuline</a:t>
            </a:r>
          </a:p>
          <a:p>
            <a:pPr>
              <a:buFontTx/>
              <a:buChar char="-"/>
              <a:defRPr/>
            </a:pPr>
            <a:r>
              <a:rPr lang="et-EE" dirty="0" smtClean="0"/>
              <a:t>Kirjalikku taasesitamist võimaldavas vormis</a:t>
            </a:r>
          </a:p>
          <a:p>
            <a:pPr>
              <a:buFontTx/>
              <a:buChar char="-"/>
              <a:defRPr/>
            </a:pPr>
            <a:r>
              <a:rPr lang="et-EE" dirty="0" smtClean="0"/>
              <a:t>Kirjalik, tunnistajate juuresolekul</a:t>
            </a:r>
          </a:p>
          <a:p>
            <a:pPr marL="82153" indent="0">
              <a:buNone/>
              <a:defRPr/>
            </a:pPr>
            <a:endParaRPr lang="et-EE" dirty="0"/>
          </a:p>
          <a:p>
            <a:pPr marL="82153" indent="0">
              <a:buNone/>
              <a:defRPr/>
            </a:pPr>
            <a:r>
              <a:rPr lang="et-EE" dirty="0" smtClean="0"/>
              <a:t>NB! Vaidluse korral peab tööandja tõendama, et hoiatus on tehtud ja tööaja sai eksimusest aru.</a:t>
            </a:r>
            <a:endParaRPr lang="et-EE" dirty="0"/>
          </a:p>
        </p:txBody>
      </p:sp>
      <p:sp>
        <p:nvSpPr>
          <p:cNvPr id="3" name="Pealkiri 2"/>
          <p:cNvSpPr>
            <a:spLocks noGrp="1"/>
          </p:cNvSpPr>
          <p:nvPr>
            <p:ph type="title"/>
          </p:nvPr>
        </p:nvSpPr>
        <p:spPr/>
        <p:txBody>
          <a:bodyPr/>
          <a:lstStyle/>
          <a:p>
            <a:pPr>
              <a:defRPr/>
            </a:pPr>
            <a:r>
              <a:rPr lang="et-EE" dirty="0" smtClean="0"/>
              <a:t>HOIATUSE TEGEMINE</a:t>
            </a:r>
            <a:endParaRPr lang="et-EE" dirty="0"/>
          </a:p>
        </p:txBody>
      </p:sp>
    </p:spTree>
    <p:extLst>
      <p:ext uri="{BB962C8B-B14F-4D97-AF65-F5344CB8AC3E}">
        <p14:creationId xmlns:p14="http://schemas.microsoft.com/office/powerpoint/2010/main" val="2877355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Töölepingu ülesütlemine TLS § 88 lõike 1 punkti 2 alusel</a:t>
            </a:r>
            <a:endParaRPr lang="et-EE" dirty="0"/>
          </a:p>
        </p:txBody>
      </p:sp>
      <p:sp>
        <p:nvSpPr>
          <p:cNvPr id="3" name="Sisu kohatäide 2"/>
          <p:cNvSpPr>
            <a:spLocks noGrp="1"/>
          </p:cNvSpPr>
          <p:nvPr>
            <p:ph idx="1"/>
          </p:nvPr>
        </p:nvSpPr>
        <p:spPr/>
        <p:txBody>
          <a:bodyPr/>
          <a:lstStyle/>
          <a:p>
            <a:pPr marL="0" indent="0">
              <a:buNone/>
            </a:pPr>
            <a:r>
              <a:rPr lang="et-EE" dirty="0">
                <a:solidFill>
                  <a:srgbClr val="FF0000"/>
                </a:solidFill>
              </a:rPr>
              <a:t>Töövõime vähenemine ebapiisava tööoskuse, töökohale sobimatuse või kohanematuse tõttu</a:t>
            </a:r>
          </a:p>
          <a:p>
            <a:pPr marL="0" indent="0">
              <a:buNone/>
            </a:pPr>
            <a:r>
              <a:rPr lang="et-EE" dirty="0"/>
              <a:t>Töötajat tuleb eelnevalt hoiatada, anda võimalus olukorra parandamiseks</a:t>
            </a:r>
          </a:p>
          <a:p>
            <a:pPr marL="0" indent="0">
              <a:buNone/>
            </a:pPr>
            <a:r>
              <a:rPr lang="et-EE" dirty="0"/>
              <a:t>Võimalus õppimiseks, määrata tähtaeg nt eksami sooritamiseks, vaktsineerimiseks vms.</a:t>
            </a:r>
          </a:p>
          <a:p>
            <a:pPr marL="0" indent="0">
              <a:buNone/>
            </a:pPr>
            <a:endParaRPr lang="et-EE" dirty="0"/>
          </a:p>
          <a:p>
            <a:pPr marL="0" indent="0">
              <a:buNone/>
            </a:pPr>
            <a:r>
              <a:rPr lang="et-EE" dirty="0"/>
              <a:t>NB! Tööandja peab enne ülesütlemist pakkuma võimalusel teist tööd – ükskõik millist (</a:t>
            </a:r>
            <a:r>
              <a:rPr lang="et-EE" dirty="0" err="1" smtClean="0"/>
              <a:t>RKo</a:t>
            </a:r>
            <a:r>
              <a:rPr lang="et-EE" dirty="0" smtClean="0"/>
              <a:t> </a:t>
            </a:r>
            <a:r>
              <a:rPr lang="et-EE" dirty="0"/>
              <a:t>3-2-1-152-11)</a:t>
            </a:r>
          </a:p>
          <a:p>
            <a:pPr marL="0" indent="0">
              <a:buNone/>
            </a:pPr>
            <a:endParaRPr lang="et-EE" dirty="0"/>
          </a:p>
        </p:txBody>
      </p:sp>
    </p:spTree>
    <p:extLst>
      <p:ext uri="{BB962C8B-B14F-4D97-AF65-F5344CB8AC3E}">
        <p14:creationId xmlns:p14="http://schemas.microsoft.com/office/powerpoint/2010/main" val="3831725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Erakorraline ülesütlemine rikkumise tõttu TLS § 88 lõige 1 punktid 3-8</a:t>
            </a:r>
            <a:endParaRPr lang="et-EE" dirty="0"/>
          </a:p>
        </p:txBody>
      </p:sp>
      <p:sp>
        <p:nvSpPr>
          <p:cNvPr id="3" name="Sisu kohatäide 2"/>
          <p:cNvSpPr>
            <a:spLocks noGrp="1"/>
          </p:cNvSpPr>
          <p:nvPr>
            <p:ph idx="1"/>
          </p:nvPr>
        </p:nvSpPr>
        <p:spPr>
          <a:xfrm>
            <a:off x="539552" y="1600200"/>
            <a:ext cx="8147248" cy="4637112"/>
          </a:xfrm>
        </p:spPr>
        <p:txBody>
          <a:bodyPr>
            <a:normAutofit fontScale="92500" lnSpcReduction="20000"/>
          </a:bodyPr>
          <a:lstStyle/>
          <a:p>
            <a:pPr>
              <a:buFont typeface="Wingdings" panose="05000000000000000000" pitchFamily="2" charset="2"/>
              <a:buChar char="ü"/>
            </a:pPr>
            <a:r>
              <a:rPr lang="et-EE" dirty="0"/>
              <a:t>töökohustuste rikkumine (</a:t>
            </a:r>
            <a:r>
              <a:rPr lang="et-EE" b="1" dirty="0"/>
              <a:t>sh TTOS nõuete rikkumine</a:t>
            </a:r>
            <a:r>
              <a:rPr lang="et-EE" dirty="0"/>
              <a:t>)</a:t>
            </a:r>
          </a:p>
          <a:p>
            <a:pPr>
              <a:buFont typeface="Wingdings" panose="05000000000000000000" pitchFamily="2" charset="2"/>
              <a:buChar char="ü"/>
            </a:pPr>
            <a:r>
              <a:rPr lang="et-EE" dirty="0"/>
              <a:t>tööl viibimine joobeseisundis</a:t>
            </a:r>
          </a:p>
          <a:p>
            <a:pPr>
              <a:buFont typeface="Wingdings" panose="05000000000000000000" pitchFamily="2" charset="2"/>
              <a:buChar char="ü"/>
            </a:pPr>
            <a:r>
              <a:rPr lang="et-EE" dirty="0"/>
              <a:t>varguse, pettuse vms teo tõttu usalduse kaotus</a:t>
            </a:r>
          </a:p>
          <a:p>
            <a:pPr>
              <a:buFont typeface="Wingdings" panose="05000000000000000000" pitchFamily="2" charset="2"/>
              <a:buChar char="ü"/>
            </a:pPr>
            <a:r>
              <a:rPr lang="et-EE" dirty="0"/>
              <a:t>kolmanda isiku usaldamatuse põhjustamine tööandja vastu</a:t>
            </a:r>
          </a:p>
          <a:p>
            <a:pPr>
              <a:buFont typeface="Wingdings" panose="05000000000000000000" pitchFamily="2" charset="2"/>
              <a:buChar char="ü"/>
            </a:pPr>
            <a:r>
              <a:rPr lang="et-EE" dirty="0"/>
              <a:t>kahju tekitamine tööandja varale</a:t>
            </a:r>
          </a:p>
          <a:p>
            <a:pPr>
              <a:buFont typeface="Wingdings" panose="05000000000000000000" pitchFamily="2" charset="2"/>
              <a:buChar char="ü"/>
            </a:pPr>
            <a:r>
              <a:rPr lang="et-EE" dirty="0"/>
              <a:t>saladuse hoidmise või konkurentsipiirangu kohustuse rikkumine </a:t>
            </a:r>
            <a:endParaRPr lang="et-EE" dirty="0" smtClean="0"/>
          </a:p>
          <a:p>
            <a:pPr marL="0" indent="0">
              <a:buNone/>
            </a:pPr>
            <a:r>
              <a:rPr lang="et-EE" dirty="0">
                <a:solidFill>
                  <a:srgbClr val="C00000"/>
                </a:solidFill>
              </a:rPr>
              <a:t>NB! Tööandja peab suutma põhjendada ja tõendada kõigil TLS § 88 </a:t>
            </a:r>
            <a:r>
              <a:rPr lang="et-EE" dirty="0" smtClean="0">
                <a:solidFill>
                  <a:srgbClr val="C00000"/>
                </a:solidFill>
              </a:rPr>
              <a:t>lõikes </a:t>
            </a:r>
            <a:r>
              <a:rPr lang="et-EE" dirty="0">
                <a:solidFill>
                  <a:srgbClr val="C00000"/>
                </a:solidFill>
              </a:rPr>
              <a:t>1 nimetatud </a:t>
            </a:r>
            <a:r>
              <a:rPr lang="et-EE" dirty="0" smtClean="0">
                <a:solidFill>
                  <a:srgbClr val="C00000"/>
                </a:solidFill>
              </a:rPr>
              <a:t>juhtumeid</a:t>
            </a:r>
          </a:p>
          <a:p>
            <a:pPr marL="0" indent="0">
              <a:buNone/>
            </a:pPr>
            <a:r>
              <a:rPr lang="et-EE" dirty="0" smtClean="0">
                <a:solidFill>
                  <a:srgbClr val="C00000"/>
                </a:solidFill>
              </a:rPr>
              <a:t>Kontrollitakse korduvust ja töötajate võrdset kohtlemist!</a:t>
            </a:r>
            <a:endParaRPr lang="et-EE" dirty="0">
              <a:solidFill>
                <a:srgbClr val="C00000"/>
              </a:solidFill>
            </a:endParaRPr>
          </a:p>
          <a:p>
            <a:pPr marL="0" indent="0">
              <a:buNone/>
            </a:pPr>
            <a:endParaRPr lang="et-EE" dirty="0"/>
          </a:p>
          <a:p>
            <a:pPr marL="0" indent="0">
              <a:buNone/>
            </a:pPr>
            <a:endParaRPr lang="et-EE" dirty="0"/>
          </a:p>
          <a:p>
            <a:pPr marL="0" indent="0">
              <a:buNone/>
            </a:pPr>
            <a:endParaRPr lang="et-EE" dirty="0"/>
          </a:p>
        </p:txBody>
      </p:sp>
    </p:spTree>
    <p:extLst>
      <p:ext uri="{BB962C8B-B14F-4D97-AF65-F5344CB8AC3E}">
        <p14:creationId xmlns:p14="http://schemas.microsoft.com/office/powerpoint/2010/main" val="776818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err="1" smtClean="0"/>
              <a:t>Etteteatamistähtajad</a:t>
            </a:r>
            <a:r>
              <a:rPr lang="et-EE" dirty="0"/>
              <a:t> </a:t>
            </a:r>
            <a:r>
              <a:rPr lang="et-EE" dirty="0" smtClean="0"/>
              <a:t>TLS § 97</a:t>
            </a:r>
            <a:endParaRPr lang="et-EE" dirty="0"/>
          </a:p>
        </p:txBody>
      </p:sp>
      <p:sp>
        <p:nvSpPr>
          <p:cNvPr id="3" name="Sisu kohatäide 2"/>
          <p:cNvSpPr>
            <a:spLocks noGrp="1"/>
          </p:cNvSpPr>
          <p:nvPr>
            <p:ph idx="1"/>
          </p:nvPr>
        </p:nvSpPr>
        <p:spPr/>
        <p:txBody>
          <a:bodyPr>
            <a:normAutofit fontScale="85000" lnSpcReduction="20000"/>
          </a:bodyPr>
          <a:lstStyle/>
          <a:p>
            <a:pPr marL="0" indent="0">
              <a:buNone/>
            </a:pPr>
            <a:r>
              <a:rPr lang="et-EE" dirty="0"/>
              <a:t>Erakorralisest ülesütlemisest peab tööandja töötajale ette teatama, kui töötaja töösuhe tööandja juures on kestnud:</a:t>
            </a:r>
          </a:p>
          <a:p>
            <a:pPr marL="0" indent="0">
              <a:buNone/>
            </a:pPr>
            <a:r>
              <a:rPr lang="et-EE" dirty="0"/>
              <a:t>  1) alla ühe tööaasta – vähemalt 15 kalendripäeva;</a:t>
            </a:r>
          </a:p>
          <a:p>
            <a:pPr marL="0" indent="0">
              <a:buNone/>
            </a:pPr>
            <a:r>
              <a:rPr lang="et-EE" dirty="0"/>
              <a:t>  2) üks kuni viis tööaastat – vähemalt 30 kalendripäeva;</a:t>
            </a:r>
          </a:p>
          <a:p>
            <a:pPr marL="0" indent="0">
              <a:buNone/>
            </a:pPr>
            <a:r>
              <a:rPr lang="et-EE" dirty="0"/>
              <a:t>  3) viis kuni kümme tööaastat – vähemalt 60 kalendripäeva;</a:t>
            </a:r>
          </a:p>
          <a:p>
            <a:pPr marL="0" indent="0">
              <a:buNone/>
            </a:pPr>
            <a:r>
              <a:rPr lang="et-EE" dirty="0"/>
              <a:t>  4) kümme ja enam tööaastat – vähemalt 90 kalendripäeva</a:t>
            </a:r>
            <a:r>
              <a:rPr lang="et-EE" dirty="0" smtClean="0"/>
              <a:t>.</a:t>
            </a:r>
          </a:p>
          <a:p>
            <a:pPr marL="0" indent="0">
              <a:buNone/>
            </a:pPr>
            <a:r>
              <a:rPr lang="et-EE" b="1" dirty="0" smtClean="0"/>
              <a:t>TLS </a:t>
            </a:r>
            <a:r>
              <a:rPr lang="et-EE" b="1" dirty="0"/>
              <a:t>§ 100 lg 5 </a:t>
            </a:r>
            <a:r>
              <a:rPr lang="et-EE" dirty="0"/>
              <a:t>Kui tööandja või töötaja teatab ülesütlemisest ette vähem, kui on seaduses sätestatud või kollektiivlepingus kokku lepitud, on töötajal või tööandjal õigus saada hüvitist ulatuses, mida tal oleks </a:t>
            </a:r>
            <a:r>
              <a:rPr lang="et-EE" dirty="0" smtClean="0"/>
              <a:t>olnud </a:t>
            </a:r>
            <a:r>
              <a:rPr lang="et-EE" dirty="0"/>
              <a:t>õigus saada </a:t>
            </a:r>
            <a:r>
              <a:rPr lang="et-EE" dirty="0" err="1"/>
              <a:t>etteteatamistähtaja</a:t>
            </a:r>
            <a:r>
              <a:rPr lang="et-EE" dirty="0"/>
              <a:t> </a:t>
            </a:r>
            <a:r>
              <a:rPr lang="et-EE" dirty="0" smtClean="0"/>
              <a:t>järgimisel.     </a:t>
            </a:r>
            <a:r>
              <a:rPr lang="et-EE" b="1" dirty="0" smtClean="0"/>
              <a:t>Erand: TLS § 97 lõige 3 välistab etteteatamise.</a:t>
            </a:r>
            <a:endParaRPr lang="et-EE" b="1" dirty="0"/>
          </a:p>
        </p:txBody>
      </p:sp>
    </p:spTree>
    <p:extLst>
      <p:ext uri="{BB962C8B-B14F-4D97-AF65-F5344CB8AC3E}">
        <p14:creationId xmlns:p14="http://schemas.microsoft.com/office/powerpoint/2010/main" val="42689198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Pealkiri 1"/>
          <p:cNvSpPr>
            <a:spLocks noGrp="1"/>
          </p:cNvSpPr>
          <p:nvPr>
            <p:ph type="title"/>
          </p:nvPr>
        </p:nvSpPr>
        <p:spPr/>
        <p:txBody>
          <a:bodyPr>
            <a:normAutofit/>
          </a:bodyPr>
          <a:lstStyle/>
          <a:p>
            <a:r>
              <a:rPr lang="et-EE" altLang="et-EE" dirty="0" smtClean="0"/>
              <a:t>TLS 100 lõige 5 – hüvitis vähem etteteatatud aja eest</a:t>
            </a:r>
          </a:p>
        </p:txBody>
      </p:sp>
      <p:sp>
        <p:nvSpPr>
          <p:cNvPr id="57347" name="Sisu kohatäide 2"/>
          <p:cNvSpPr>
            <a:spLocks noGrp="1"/>
          </p:cNvSpPr>
          <p:nvPr>
            <p:ph idx="1"/>
          </p:nvPr>
        </p:nvSpPr>
        <p:spPr>
          <a:xfrm>
            <a:off x="770708" y="1484784"/>
            <a:ext cx="7916091" cy="4248472"/>
          </a:xfrm>
        </p:spPr>
        <p:txBody>
          <a:bodyPr/>
          <a:lstStyle/>
          <a:p>
            <a:pPr marL="0" indent="0" algn="just">
              <a:buNone/>
            </a:pPr>
            <a:endParaRPr lang="et-EE" altLang="et-EE" sz="1238" dirty="0"/>
          </a:p>
          <a:p>
            <a:pPr marL="0" indent="0" algn="just">
              <a:buNone/>
            </a:pPr>
            <a:endParaRPr lang="et-EE" altLang="et-EE" sz="1800" dirty="0"/>
          </a:p>
          <a:p>
            <a:pPr marL="0" indent="0" algn="just">
              <a:buNone/>
            </a:pPr>
            <a:r>
              <a:rPr lang="fi-FI" altLang="et-EE" dirty="0" err="1"/>
              <a:t>Hüvitist</a:t>
            </a:r>
            <a:r>
              <a:rPr lang="fi-FI" altLang="et-EE" dirty="0"/>
              <a:t> on </a:t>
            </a:r>
            <a:r>
              <a:rPr lang="fi-FI" altLang="et-EE" dirty="0" err="1"/>
              <a:t>õigus</a:t>
            </a:r>
            <a:r>
              <a:rPr lang="fi-FI" altLang="et-EE" dirty="0"/>
              <a:t> saada </a:t>
            </a:r>
            <a:r>
              <a:rPr lang="fi-FI" altLang="et-EE" dirty="0" err="1"/>
              <a:t>töötaja</a:t>
            </a:r>
            <a:r>
              <a:rPr lang="fi-FI" altLang="et-EE" dirty="0"/>
              <a:t> </a:t>
            </a:r>
            <a:r>
              <a:rPr lang="et-EE" altLang="et-EE" dirty="0"/>
              <a:t>keskmise tööpäevatasu alusel nende tööpäevade eest, mis jäävad </a:t>
            </a:r>
            <a:r>
              <a:rPr lang="et-EE" altLang="et-EE" dirty="0" err="1"/>
              <a:t>etteteatamistähtaja</a:t>
            </a:r>
            <a:r>
              <a:rPr lang="et-EE" altLang="et-EE" dirty="0"/>
              <a:t> perioodi sisse ja mille võrra vähem ette teatati.</a:t>
            </a:r>
          </a:p>
          <a:p>
            <a:pPr marL="0" indent="0">
              <a:buNone/>
            </a:pPr>
            <a:endParaRPr lang="et-EE" altLang="et-EE" sz="1800" i="1" dirty="0"/>
          </a:p>
          <a:p>
            <a:pPr marL="0" indent="0">
              <a:buNone/>
            </a:pPr>
            <a:r>
              <a:rPr lang="et-EE" altLang="et-EE" sz="1800" i="1" dirty="0"/>
              <a:t>Keskmine tööpäevatasu = lõpparve maksmise kuule eelnenud 6 kalendrikuu jooksul teenitud töötasu, mis on välja makstud / sama ajavahemiku kalendaarsete tööpäevade arvuga (välja arvestatakse TLS § 19 periood).</a:t>
            </a:r>
          </a:p>
        </p:txBody>
      </p:sp>
    </p:spTree>
    <p:extLst>
      <p:ext uri="{BB962C8B-B14F-4D97-AF65-F5344CB8AC3E}">
        <p14:creationId xmlns:p14="http://schemas.microsoft.com/office/powerpoint/2010/main" val="2645487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87560" y="273496"/>
            <a:ext cx="7571184" cy="1143000"/>
          </a:xfrm>
        </p:spPr>
        <p:txBody>
          <a:bodyPr>
            <a:normAutofit/>
          </a:bodyPr>
          <a:lstStyle/>
          <a:p>
            <a:r>
              <a:rPr lang="et-EE" sz="4800" dirty="0" smtClean="0">
                <a:latin typeface="Calibri Light" panose="020F0302020204030204" pitchFamily="34" charset="0"/>
              </a:rPr>
              <a:t>TÄPSEMAT INFOT</a:t>
            </a:r>
            <a:endParaRPr lang="et-EE" sz="4800" dirty="0">
              <a:latin typeface="Calibri Light" panose="020F0302020204030204" pitchFamily="34" charset="0"/>
            </a:endParaRPr>
          </a:p>
        </p:txBody>
      </p:sp>
      <p:sp>
        <p:nvSpPr>
          <p:cNvPr id="4" name="Rectangle 9"/>
          <p:cNvSpPr>
            <a:spLocks noGrp="1" noChangeArrowheads="1"/>
          </p:cNvSpPr>
          <p:nvPr>
            <p:ph idx="1"/>
          </p:nvPr>
        </p:nvSpPr>
        <p:spPr>
          <a:xfrm>
            <a:off x="3275856" y="1628800"/>
            <a:ext cx="5410944" cy="4608512"/>
          </a:xfrm>
        </p:spPr>
        <p:txBody>
          <a:bodyPr>
            <a:normAutofit lnSpcReduction="10000"/>
          </a:bodyPr>
          <a:lstStyle/>
          <a:p>
            <a:pPr marL="0" indent="0">
              <a:lnSpc>
                <a:spcPct val="80000"/>
              </a:lnSpc>
              <a:buNone/>
              <a:defRPr/>
            </a:pPr>
            <a:endParaRPr lang="et-EE" altLang="et-EE" b="1" dirty="0">
              <a:solidFill>
                <a:schemeClr val="tx1">
                  <a:lumMod val="75000"/>
                </a:schemeClr>
              </a:solidFill>
              <a:latin typeface="Calibri Light" panose="020F0302020204030204" pitchFamily="34" charset="0"/>
            </a:endParaRPr>
          </a:p>
          <a:p>
            <a:pPr marL="0" indent="0">
              <a:lnSpc>
                <a:spcPct val="80000"/>
              </a:lnSpc>
              <a:buNone/>
              <a:defRPr/>
            </a:pPr>
            <a:r>
              <a:rPr lang="et-EE" altLang="et-EE" b="1" dirty="0">
                <a:latin typeface="Calibri Light" panose="020F0302020204030204" pitchFamily="34" charset="0"/>
              </a:rPr>
              <a:t>Tööelu portaal</a:t>
            </a:r>
            <a:r>
              <a:rPr lang="et-EE" altLang="et-EE" sz="1600" dirty="0">
                <a:latin typeface="Calibri Light" panose="020F0302020204030204" pitchFamily="34" charset="0"/>
              </a:rPr>
              <a:t>: </a:t>
            </a:r>
            <a:r>
              <a:rPr lang="et-EE" altLang="et-EE" sz="1600" dirty="0">
                <a:latin typeface="Calibri Light" panose="020F0302020204030204" pitchFamily="34" charset="0"/>
                <a:hlinkClick r:id="rId2"/>
              </a:rPr>
              <a:t>https://</a:t>
            </a:r>
            <a:r>
              <a:rPr lang="et-EE" altLang="et-EE" sz="1600" dirty="0" smtClean="0">
                <a:latin typeface="Calibri Light" panose="020F0302020204030204" pitchFamily="34" charset="0"/>
                <a:hlinkClick r:id="rId2"/>
              </a:rPr>
              <a:t>tooelu.ee/et</a:t>
            </a:r>
            <a:r>
              <a:rPr lang="et-EE" altLang="et-EE" sz="1600" dirty="0" smtClean="0">
                <a:latin typeface="Calibri Light" panose="020F0302020204030204" pitchFamily="34" charset="0"/>
              </a:rPr>
              <a:t> </a:t>
            </a:r>
            <a:endParaRPr lang="et-EE" altLang="et-EE" sz="1600" dirty="0">
              <a:latin typeface="Calibri Light" panose="020F0302020204030204" pitchFamily="34" charset="0"/>
            </a:endParaRPr>
          </a:p>
          <a:p>
            <a:pPr marL="0" indent="0">
              <a:lnSpc>
                <a:spcPct val="80000"/>
              </a:lnSpc>
              <a:buNone/>
              <a:defRPr/>
            </a:pPr>
            <a:r>
              <a:rPr lang="et-EE" altLang="et-EE" sz="1600" dirty="0" smtClean="0">
                <a:latin typeface="Calibri Light" panose="020F0302020204030204" pitchFamily="34" charset="0"/>
              </a:rPr>
              <a:t>Tööinspektsiooni </a:t>
            </a:r>
            <a:r>
              <a:rPr lang="et-EE" altLang="et-EE" sz="1600" dirty="0">
                <a:latin typeface="Calibri Light" panose="020F0302020204030204" pitchFamily="34" charset="0"/>
              </a:rPr>
              <a:t>koduleht: </a:t>
            </a:r>
            <a:r>
              <a:rPr lang="et-EE" altLang="et-EE" sz="1600" dirty="0">
                <a:solidFill>
                  <a:schemeClr val="tx1">
                    <a:lumMod val="75000"/>
                  </a:schemeClr>
                </a:solidFill>
                <a:latin typeface="Calibri Light" panose="020F0302020204030204" pitchFamily="34" charset="0"/>
                <a:hlinkClick r:id="rId3"/>
              </a:rPr>
              <a:t>www.ti.ee</a:t>
            </a:r>
            <a:r>
              <a:rPr lang="et-EE" altLang="et-EE" sz="1600" dirty="0">
                <a:solidFill>
                  <a:schemeClr val="tx1">
                    <a:lumMod val="75000"/>
                  </a:schemeClr>
                </a:solidFill>
                <a:latin typeface="Calibri Light" panose="020F0302020204030204" pitchFamily="34" charset="0"/>
              </a:rPr>
              <a:t> </a:t>
            </a:r>
          </a:p>
          <a:p>
            <a:pPr marL="0" indent="0">
              <a:lnSpc>
                <a:spcPct val="80000"/>
              </a:lnSpc>
              <a:buNone/>
              <a:defRPr/>
            </a:pPr>
            <a:r>
              <a:rPr lang="et-EE" altLang="et-EE" sz="1600" b="1" dirty="0">
                <a:solidFill>
                  <a:schemeClr val="tx1">
                    <a:lumMod val="75000"/>
                  </a:schemeClr>
                </a:solidFill>
                <a:latin typeface="Calibri Light" panose="020F0302020204030204" pitchFamily="34" charset="0"/>
              </a:rPr>
              <a:t>ISETEENINDUSKESKKOND </a:t>
            </a:r>
            <a:r>
              <a:rPr lang="et-EE" altLang="et-EE" sz="1600" dirty="0">
                <a:solidFill>
                  <a:schemeClr val="tx1">
                    <a:lumMod val="75000"/>
                  </a:schemeClr>
                </a:solidFill>
                <a:latin typeface="Calibri Light" panose="020F0302020204030204" pitchFamily="34" charset="0"/>
                <a:hlinkClick r:id="rId4"/>
              </a:rPr>
              <a:t>https://</a:t>
            </a:r>
            <a:r>
              <a:rPr lang="et-EE" altLang="et-EE" sz="1600" dirty="0" smtClean="0">
                <a:solidFill>
                  <a:schemeClr val="tx1">
                    <a:lumMod val="75000"/>
                  </a:schemeClr>
                </a:solidFill>
                <a:latin typeface="Calibri Light" panose="020F0302020204030204" pitchFamily="34" charset="0"/>
                <a:hlinkClick r:id="rId4"/>
              </a:rPr>
              <a:t>iseteenindus.ti.ee/login</a:t>
            </a:r>
            <a:r>
              <a:rPr lang="et-EE" altLang="et-EE" sz="1600" dirty="0" smtClean="0">
                <a:solidFill>
                  <a:schemeClr val="tx1">
                    <a:lumMod val="75000"/>
                  </a:schemeClr>
                </a:solidFill>
                <a:latin typeface="Calibri Light" panose="020F0302020204030204" pitchFamily="34" charset="0"/>
              </a:rPr>
              <a:t> </a:t>
            </a:r>
            <a:endParaRPr lang="et-EE" altLang="et-EE" sz="1600" dirty="0">
              <a:solidFill>
                <a:schemeClr val="tx1">
                  <a:lumMod val="75000"/>
                </a:schemeClr>
              </a:solidFill>
              <a:latin typeface="Calibri Light" panose="020F0302020204030204" pitchFamily="34" charset="0"/>
            </a:endParaRPr>
          </a:p>
          <a:p>
            <a:pPr marL="0" indent="0">
              <a:lnSpc>
                <a:spcPct val="80000"/>
              </a:lnSpc>
              <a:buFontTx/>
              <a:buNone/>
              <a:defRPr/>
            </a:pPr>
            <a:endParaRPr lang="et-EE" altLang="et-EE" sz="1600" dirty="0">
              <a:solidFill>
                <a:schemeClr val="tx1">
                  <a:lumMod val="75000"/>
                </a:schemeClr>
              </a:solidFill>
              <a:latin typeface="Calibri Light" panose="020F0302020204030204" pitchFamily="34" charset="0"/>
            </a:endParaRPr>
          </a:p>
          <a:p>
            <a:pPr marL="0" indent="0">
              <a:lnSpc>
                <a:spcPct val="80000"/>
              </a:lnSpc>
              <a:buNone/>
              <a:defRPr/>
            </a:pPr>
            <a:r>
              <a:rPr lang="et-EE" altLang="et-EE" sz="2200" b="1" u="sng" dirty="0">
                <a:latin typeface="Calibri Light" panose="020F0302020204030204" pitchFamily="34" charset="0"/>
              </a:rPr>
              <a:t>Küsi Tööinspektsioonilt:</a:t>
            </a:r>
          </a:p>
          <a:p>
            <a:pPr marL="0" indent="0">
              <a:lnSpc>
                <a:spcPct val="80000"/>
              </a:lnSpc>
              <a:buFontTx/>
              <a:buNone/>
              <a:defRPr/>
            </a:pPr>
            <a:endParaRPr lang="et-EE" altLang="et-EE" sz="2000" b="1" u="sng" dirty="0">
              <a:latin typeface="Calibri Light" panose="020F0302020204030204" pitchFamily="34" charset="0"/>
            </a:endParaRPr>
          </a:p>
          <a:p>
            <a:pPr>
              <a:lnSpc>
                <a:spcPct val="80000"/>
              </a:lnSpc>
              <a:defRPr/>
            </a:pPr>
            <a:r>
              <a:rPr lang="et-EE" altLang="et-EE" sz="2000" dirty="0">
                <a:latin typeface="Calibri Light" panose="020F0302020204030204" pitchFamily="34" charset="0"/>
              </a:rPr>
              <a:t>Juristi infotelefon </a:t>
            </a:r>
            <a:r>
              <a:rPr lang="et-EE" altLang="et-EE" sz="2000" b="1" dirty="0">
                <a:latin typeface="Calibri Light" panose="020F0302020204030204" pitchFamily="34" charset="0"/>
              </a:rPr>
              <a:t>640 6000</a:t>
            </a:r>
            <a:r>
              <a:rPr lang="et-EE" altLang="et-EE" sz="2000" dirty="0">
                <a:latin typeface="Calibri Light" panose="020F0302020204030204" pitchFamily="34" charset="0"/>
              </a:rPr>
              <a:t> </a:t>
            </a:r>
          </a:p>
          <a:p>
            <a:pPr marL="0" indent="0">
              <a:lnSpc>
                <a:spcPct val="80000"/>
              </a:lnSpc>
              <a:buFontTx/>
              <a:buNone/>
              <a:defRPr/>
            </a:pPr>
            <a:r>
              <a:rPr lang="et-EE" altLang="et-EE" sz="2000" dirty="0">
                <a:latin typeface="Calibri Light" panose="020F0302020204030204" pitchFamily="34" charset="0"/>
              </a:rPr>
              <a:t>    E-R kell 9.00-16.30</a:t>
            </a:r>
          </a:p>
          <a:p>
            <a:pPr>
              <a:lnSpc>
                <a:spcPct val="80000"/>
              </a:lnSpc>
              <a:buFontTx/>
              <a:buNone/>
              <a:defRPr/>
            </a:pPr>
            <a:endParaRPr lang="et-EE" altLang="et-EE" sz="2000" dirty="0">
              <a:latin typeface="Calibri Light" panose="020F0302020204030204" pitchFamily="34" charset="0"/>
            </a:endParaRPr>
          </a:p>
          <a:p>
            <a:pPr>
              <a:lnSpc>
                <a:spcPct val="80000"/>
              </a:lnSpc>
              <a:defRPr/>
            </a:pPr>
            <a:r>
              <a:rPr lang="et-EE" altLang="et-EE" sz="2000" dirty="0" err="1">
                <a:latin typeface="Calibri Light" panose="020F0302020204030204" pitchFamily="34" charset="0"/>
              </a:rPr>
              <a:t>E-kirja</a:t>
            </a:r>
            <a:r>
              <a:rPr lang="et-EE" altLang="et-EE" sz="2000" dirty="0">
                <a:latin typeface="Calibri Light" panose="020F0302020204030204" pitchFamily="34" charset="0"/>
              </a:rPr>
              <a:t> teel nõustamine:</a:t>
            </a:r>
          </a:p>
          <a:p>
            <a:pPr marL="0" indent="0">
              <a:lnSpc>
                <a:spcPct val="80000"/>
              </a:lnSpc>
              <a:buNone/>
              <a:defRPr/>
            </a:pPr>
            <a:r>
              <a:rPr lang="et-EE" altLang="et-EE" sz="2000" dirty="0">
                <a:solidFill>
                  <a:schemeClr val="tx1">
                    <a:lumMod val="75000"/>
                  </a:schemeClr>
                </a:solidFill>
                <a:latin typeface="Calibri Light" panose="020F0302020204030204" pitchFamily="34" charset="0"/>
              </a:rPr>
              <a:t>    </a:t>
            </a:r>
            <a:r>
              <a:rPr lang="et-EE" altLang="et-EE" sz="2000" dirty="0">
                <a:solidFill>
                  <a:schemeClr val="tx1">
                    <a:lumMod val="75000"/>
                  </a:schemeClr>
                </a:solidFill>
                <a:latin typeface="Calibri Light" panose="020F0302020204030204" pitchFamily="34" charset="0"/>
                <a:hlinkClick r:id="rId5"/>
              </a:rPr>
              <a:t>jurist@ti.ee</a:t>
            </a:r>
            <a:endParaRPr lang="et-EE" altLang="et-EE" sz="2000" dirty="0">
              <a:solidFill>
                <a:schemeClr val="tx1">
                  <a:lumMod val="75000"/>
                </a:schemeClr>
              </a:solidFill>
              <a:latin typeface="Calibri Light" panose="020F0302020204030204" pitchFamily="34" charset="0"/>
            </a:endParaRPr>
          </a:p>
          <a:p>
            <a:pPr marL="0" indent="0">
              <a:lnSpc>
                <a:spcPct val="80000"/>
              </a:lnSpc>
              <a:buNone/>
              <a:defRPr/>
            </a:pPr>
            <a:endParaRPr lang="et-EE" altLang="et-EE" sz="2000" dirty="0">
              <a:solidFill>
                <a:schemeClr val="tx1">
                  <a:lumMod val="75000"/>
                </a:schemeClr>
              </a:solidFill>
              <a:latin typeface="Calibri Light" panose="020F0302020204030204" pitchFamily="34" charset="0"/>
            </a:endParaRPr>
          </a:p>
        </p:txBody>
      </p:sp>
      <p:pic>
        <p:nvPicPr>
          <p:cNvPr id="6" name="Pilt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87560" y="3645024"/>
            <a:ext cx="3391506" cy="135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lt 6"/>
          <p:cNvPicPr>
            <a:picLocks noChangeAspect="1"/>
          </p:cNvPicPr>
          <p:nvPr/>
        </p:nvPicPr>
        <p:blipFill>
          <a:blip r:embed="rId7"/>
          <a:stretch>
            <a:fillRect/>
          </a:stretch>
        </p:blipFill>
        <p:spPr>
          <a:xfrm>
            <a:off x="989817" y="1916832"/>
            <a:ext cx="1983783" cy="867905"/>
          </a:xfrm>
          <a:prstGeom prst="rect">
            <a:avLst/>
          </a:prstGeom>
        </p:spPr>
      </p:pic>
    </p:spTree>
    <p:extLst>
      <p:ext uri="{BB962C8B-B14F-4D97-AF65-F5344CB8AC3E}">
        <p14:creationId xmlns:p14="http://schemas.microsoft.com/office/powerpoint/2010/main" val="3067213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dirty="0" smtClean="0"/>
              <a:t>COVID-19 viirus kui bioloogiline ohutegur töötervishoiu ja tööohutuse seaduse vaates</a:t>
            </a:r>
            <a:endParaRPr lang="et-EE" dirty="0"/>
          </a:p>
        </p:txBody>
      </p:sp>
      <p:sp>
        <p:nvSpPr>
          <p:cNvPr id="3" name="Sisu kohatäide 2"/>
          <p:cNvSpPr>
            <a:spLocks noGrp="1"/>
          </p:cNvSpPr>
          <p:nvPr>
            <p:ph idx="1"/>
          </p:nvPr>
        </p:nvSpPr>
        <p:spPr>
          <a:xfrm>
            <a:off x="1115616" y="1772816"/>
            <a:ext cx="7571184" cy="4464496"/>
          </a:xfrm>
        </p:spPr>
        <p:txBody>
          <a:bodyPr>
            <a:normAutofit fontScale="92500" lnSpcReduction="20000"/>
          </a:bodyPr>
          <a:lstStyle/>
          <a:p>
            <a:pPr marL="0" indent="0">
              <a:buNone/>
            </a:pPr>
            <a:r>
              <a:rPr lang="et-EE" dirty="0"/>
              <a:t>Vabariigi Valitsuse 05.05.2000 määrus nr 144 „Bioloogilistest ohuteguritest mõjutatud töökeskkonna töötervishoiu ja tööohutuse nõuded1“ § 2 kohaselt jagatakse bioloogilised ohutegurid ohurühmadesse. Ohurühmasid on kokku </a:t>
            </a:r>
            <a:r>
              <a:rPr lang="et-EE" dirty="0" smtClean="0"/>
              <a:t>neli.</a:t>
            </a:r>
          </a:p>
          <a:p>
            <a:pPr marL="0" indent="0">
              <a:buNone/>
            </a:pPr>
            <a:r>
              <a:rPr lang="et-EE" b="1" dirty="0" smtClean="0"/>
              <a:t>Alates </a:t>
            </a:r>
            <a:r>
              <a:rPr lang="et-EE" b="1" dirty="0"/>
              <a:t>24.11.2020 kuulub COVID-19, ametliku nimega SARS-CoV-2 (</a:t>
            </a:r>
            <a:r>
              <a:rPr lang="et-EE" b="1" dirty="0" err="1"/>
              <a:t>severe</a:t>
            </a:r>
            <a:r>
              <a:rPr lang="et-EE" b="1" dirty="0"/>
              <a:t> </a:t>
            </a:r>
            <a:r>
              <a:rPr lang="et-EE" b="1" dirty="0" err="1"/>
              <a:t>acute</a:t>
            </a:r>
            <a:r>
              <a:rPr lang="et-EE" b="1" dirty="0"/>
              <a:t> </a:t>
            </a:r>
            <a:r>
              <a:rPr lang="et-EE" b="1" dirty="0" err="1"/>
              <a:t>respiratory</a:t>
            </a:r>
            <a:r>
              <a:rPr lang="et-EE" b="1" dirty="0"/>
              <a:t> </a:t>
            </a:r>
            <a:r>
              <a:rPr lang="et-EE" b="1" dirty="0" err="1"/>
              <a:t>syndrome</a:t>
            </a:r>
            <a:r>
              <a:rPr lang="et-EE" b="1" dirty="0"/>
              <a:t> </a:t>
            </a:r>
            <a:r>
              <a:rPr lang="et-EE" b="1" dirty="0" err="1"/>
              <a:t>coronavirus</a:t>
            </a:r>
            <a:r>
              <a:rPr lang="et-EE" b="1" dirty="0"/>
              <a:t> 2) kolmandasse ohurühma</a:t>
            </a:r>
            <a:r>
              <a:rPr lang="et-EE" b="1" dirty="0" smtClean="0">
                <a:solidFill>
                  <a:srgbClr val="FF0000"/>
                </a:solidFill>
              </a:rPr>
              <a:t>.</a:t>
            </a:r>
          </a:p>
          <a:p>
            <a:pPr marL="0" indent="0">
              <a:buNone/>
            </a:pPr>
            <a:r>
              <a:rPr lang="et-EE" dirty="0" smtClean="0"/>
              <a:t>3</a:t>
            </a:r>
            <a:r>
              <a:rPr lang="et-EE" dirty="0"/>
              <a:t>. ohurühma ohutegurid võivad põhjustada inimese rasket haigestumist, seetõttu ohustavad tõsiselt töötaja tervist; võivad põhjustada nakkusohtu elanikkonnale, kuid nende vastu on olemas tõhusad ennetus- ja ravivahendid. Siia ohurühma kuuluvad </a:t>
            </a:r>
            <a:r>
              <a:rPr lang="et-EE" dirty="0" smtClean="0"/>
              <a:t>näiteks </a:t>
            </a:r>
            <a:r>
              <a:rPr lang="et-EE" dirty="0"/>
              <a:t>hepatiit ehk kollatõbi ja kopsupõletik.</a:t>
            </a:r>
          </a:p>
        </p:txBody>
      </p:sp>
    </p:spTree>
    <p:extLst>
      <p:ext uri="{BB962C8B-B14F-4D97-AF65-F5344CB8AC3E}">
        <p14:creationId xmlns:p14="http://schemas.microsoft.com/office/powerpoint/2010/main" val="41459885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ealkiri 1"/>
          <p:cNvSpPr>
            <a:spLocks noGrp="1"/>
          </p:cNvSpPr>
          <p:nvPr>
            <p:ph type="ctrTitle"/>
          </p:nvPr>
        </p:nvSpPr>
        <p:spPr/>
        <p:txBody>
          <a:bodyPr/>
          <a:lstStyle/>
          <a:p>
            <a:r>
              <a:rPr lang="et-EE" dirty="0" smtClean="0"/>
              <a:t>Aitäh!</a:t>
            </a:r>
            <a:endParaRPr lang="et-EE" dirty="0"/>
          </a:p>
        </p:txBody>
      </p:sp>
      <p:sp>
        <p:nvSpPr>
          <p:cNvPr id="3" name="Alapealkiri 2"/>
          <p:cNvSpPr>
            <a:spLocks noGrp="1"/>
          </p:cNvSpPr>
          <p:nvPr>
            <p:ph type="subTitle" idx="1"/>
          </p:nvPr>
        </p:nvSpPr>
        <p:spPr/>
        <p:txBody>
          <a:bodyPr/>
          <a:lstStyle/>
          <a:p>
            <a:r>
              <a:rPr lang="et-EE" b="1" dirty="0" smtClean="0"/>
              <a:t>Leonid Siniavski </a:t>
            </a:r>
          </a:p>
          <a:p>
            <a:r>
              <a:rPr lang="et-EE" dirty="0" smtClean="0">
                <a:hlinkClick r:id="rId2"/>
              </a:rPr>
              <a:t>jurist@ti.ee</a:t>
            </a:r>
            <a:r>
              <a:rPr lang="et-EE" dirty="0" smtClean="0"/>
              <a:t> </a:t>
            </a:r>
          </a:p>
          <a:p>
            <a:endParaRPr lang="et-E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Töökeskkonna riskianalüüs</a:t>
            </a:r>
            <a:endParaRPr lang="et-EE" dirty="0"/>
          </a:p>
        </p:txBody>
      </p:sp>
      <p:sp>
        <p:nvSpPr>
          <p:cNvPr id="3" name="Sisu kohatäide 2"/>
          <p:cNvSpPr>
            <a:spLocks noGrp="1"/>
          </p:cNvSpPr>
          <p:nvPr>
            <p:ph idx="1"/>
          </p:nvPr>
        </p:nvSpPr>
        <p:spPr>
          <a:xfrm>
            <a:off x="1115616" y="1417638"/>
            <a:ext cx="7571184" cy="4819674"/>
          </a:xfrm>
        </p:spPr>
        <p:txBody>
          <a:bodyPr/>
          <a:lstStyle/>
          <a:p>
            <a:r>
              <a:rPr lang="et-EE" dirty="0"/>
              <a:t>Riskianalüüsi eesmärk on leida üles kõik töökeskkonnas olevad ohud ja neid hinnata.</a:t>
            </a:r>
          </a:p>
          <a:p>
            <a:r>
              <a:rPr lang="et-EE" dirty="0"/>
              <a:t>Riskianalüüsi võib läbi viia tööandja või võib seda teenust osta.</a:t>
            </a:r>
          </a:p>
          <a:p>
            <a:r>
              <a:rPr lang="et-EE" dirty="0"/>
              <a:t>Peale riskide hindamist koostatakse tegevuskava probleemide kõrvaldamiseks.</a:t>
            </a:r>
            <a:endParaRPr lang="et-EE" dirty="0" smtClean="0"/>
          </a:p>
          <a:p>
            <a:pPr marL="0" indent="0">
              <a:buNone/>
            </a:pPr>
            <a:endParaRPr lang="et-EE" dirty="0"/>
          </a:p>
          <a:p>
            <a:pPr marL="0" indent="0">
              <a:buNone/>
            </a:pPr>
            <a:r>
              <a:rPr lang="et-EE" dirty="0" smtClean="0"/>
              <a:t>Vaata </a:t>
            </a:r>
            <a:r>
              <a:rPr lang="et-EE" dirty="0"/>
              <a:t>Tööelu portaalist </a:t>
            </a:r>
            <a:r>
              <a:rPr lang="et-EE" dirty="0">
                <a:hlinkClick r:id="rId2"/>
              </a:rPr>
              <a:t>https://</a:t>
            </a:r>
            <a:r>
              <a:rPr lang="et-EE" dirty="0" smtClean="0">
                <a:hlinkClick r:id="rId2"/>
              </a:rPr>
              <a:t>tooelu.ee/et/79/riskianaluus</a:t>
            </a:r>
            <a:r>
              <a:rPr lang="et-EE" dirty="0" smtClean="0"/>
              <a:t> </a:t>
            </a:r>
            <a:endParaRPr lang="et-EE" dirty="0"/>
          </a:p>
        </p:txBody>
      </p:sp>
    </p:spTree>
    <p:extLst>
      <p:ext uri="{BB962C8B-B14F-4D97-AF65-F5344CB8AC3E}">
        <p14:creationId xmlns:p14="http://schemas.microsoft.com/office/powerpoint/2010/main" val="3684250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Bioloogilisest ohutegurist töökeskkonnas</a:t>
            </a:r>
            <a:endParaRPr lang="et-EE" dirty="0"/>
          </a:p>
        </p:txBody>
      </p:sp>
      <p:sp>
        <p:nvSpPr>
          <p:cNvPr id="3" name="Sisu kohatäide 2"/>
          <p:cNvSpPr>
            <a:spLocks noGrp="1"/>
          </p:cNvSpPr>
          <p:nvPr>
            <p:ph idx="1"/>
          </p:nvPr>
        </p:nvSpPr>
        <p:spPr/>
        <p:txBody>
          <a:bodyPr>
            <a:normAutofit fontScale="85000" lnSpcReduction="20000"/>
          </a:bodyPr>
          <a:lstStyle/>
          <a:p>
            <a:pPr marL="0" indent="0">
              <a:buNone/>
            </a:pPr>
            <a:r>
              <a:rPr lang="et-EE" dirty="0" smtClean="0"/>
              <a:t>Haiguse tekitajad</a:t>
            </a:r>
          </a:p>
          <a:p>
            <a:pPr>
              <a:buFont typeface="Arial" panose="020B0604020202020204" pitchFamily="34" charset="0"/>
              <a:buChar char="•"/>
            </a:pPr>
            <a:r>
              <a:rPr lang="et-EE" dirty="0">
                <a:solidFill>
                  <a:srgbClr val="041E42"/>
                </a:solidFill>
                <a:latin typeface="Raleway" panose="020B0503030101060003" pitchFamily="34" charset="0"/>
              </a:rPr>
              <a:t>Bioloogilised </a:t>
            </a:r>
            <a:r>
              <a:rPr lang="et-EE" dirty="0" smtClean="0">
                <a:solidFill>
                  <a:srgbClr val="041E42"/>
                </a:solidFill>
                <a:latin typeface="Raleway" panose="020B0503030101060003" pitchFamily="34" charset="0"/>
              </a:rPr>
              <a:t>ohutegurid on </a:t>
            </a:r>
            <a:r>
              <a:rPr lang="et-EE" dirty="0">
                <a:solidFill>
                  <a:srgbClr val="041E42"/>
                </a:solidFill>
                <a:latin typeface="Raleway" panose="020B0503030101060003" pitchFamily="34" charset="0"/>
              </a:rPr>
              <a:t>mikroorganismid, mis võivad põhjustada nakkushaigust, allergiat või mürgistust</a:t>
            </a:r>
            <a:r>
              <a:rPr lang="et-EE" dirty="0" smtClean="0">
                <a:solidFill>
                  <a:srgbClr val="041E42"/>
                </a:solidFill>
                <a:latin typeface="Raleway" panose="020B0503030101060003" pitchFamily="34" charset="0"/>
              </a:rPr>
              <a:t>.</a:t>
            </a:r>
          </a:p>
          <a:p>
            <a:pPr marL="0" indent="0">
              <a:buNone/>
            </a:pPr>
            <a:r>
              <a:rPr lang="et-EE" i="1" dirty="0">
                <a:solidFill>
                  <a:srgbClr val="041E42"/>
                </a:solidFill>
                <a:latin typeface="Raleway" panose="020B0503030101060003" pitchFamily="34" charset="0"/>
              </a:rPr>
              <a:t>Bioloogilised ohutegurid on mikroorganismid (bakterid, viirused, parasiidid, seened jm), sealhulgas geneetiliselt muundatud mikroorganismid, rakukultuurid ja inimese </a:t>
            </a:r>
            <a:r>
              <a:rPr lang="et-EE" i="1" dirty="0" err="1">
                <a:solidFill>
                  <a:srgbClr val="041E42"/>
                </a:solidFill>
                <a:latin typeface="Raleway" panose="020B0503030101060003" pitchFamily="34" charset="0"/>
              </a:rPr>
              <a:t>endoparasiidid</a:t>
            </a:r>
            <a:r>
              <a:rPr lang="et-EE" i="1" dirty="0">
                <a:solidFill>
                  <a:srgbClr val="041E42"/>
                </a:solidFill>
                <a:latin typeface="Raleway" panose="020B0503030101060003" pitchFamily="34" charset="0"/>
              </a:rPr>
              <a:t> ning muud bioloogiliselt aktiivsed ained, mis võivad põhjustada nakkushaigust, allergiat või mürgistust.</a:t>
            </a:r>
          </a:p>
          <a:p>
            <a:pPr>
              <a:buFont typeface="Arial" panose="020B0604020202020204" pitchFamily="34" charset="0"/>
              <a:buChar char="•"/>
            </a:pPr>
            <a:r>
              <a:rPr lang="et-EE" dirty="0" smtClean="0">
                <a:solidFill>
                  <a:srgbClr val="041E42"/>
                </a:solidFill>
                <a:latin typeface="Raleway" panose="020B0503030101060003" pitchFamily="34" charset="0"/>
              </a:rPr>
              <a:t>Tööandja </a:t>
            </a:r>
            <a:r>
              <a:rPr lang="et-EE" dirty="0">
                <a:solidFill>
                  <a:srgbClr val="041E42"/>
                </a:solidFill>
                <a:latin typeface="Raleway" panose="020B0503030101060003" pitchFamily="34" charset="0"/>
              </a:rPr>
              <a:t>peab kindlaks määrama nakatumisohu laadi, suuruse ja kestuse, hindama riske ja võtma tarvitusele vajalikud ennetusabinõud.</a:t>
            </a:r>
          </a:p>
          <a:p>
            <a:pPr>
              <a:buFont typeface="Arial" panose="020B0604020202020204" pitchFamily="34" charset="0"/>
              <a:buChar char="•"/>
            </a:pPr>
            <a:r>
              <a:rPr lang="et-EE" dirty="0">
                <a:solidFill>
                  <a:srgbClr val="041E42"/>
                </a:solidFill>
                <a:latin typeface="Raleway" panose="020B0503030101060003" pitchFamily="34" charset="0"/>
              </a:rPr>
              <a:t>Kasutusele tuleb võtta </a:t>
            </a:r>
            <a:r>
              <a:rPr lang="et-EE" dirty="0" err="1">
                <a:solidFill>
                  <a:srgbClr val="041E42"/>
                </a:solidFill>
                <a:latin typeface="Raleway" panose="020B0503030101060003" pitchFamily="34" charset="0"/>
              </a:rPr>
              <a:t>ühiskaitsemeetmed</a:t>
            </a:r>
            <a:r>
              <a:rPr lang="et-EE" dirty="0">
                <a:solidFill>
                  <a:srgbClr val="041E42"/>
                </a:solidFill>
                <a:latin typeface="Raleway" panose="020B0503030101060003" pitchFamily="34" charset="0"/>
              </a:rPr>
              <a:t> või isikukaitsevahendid, kui kokkupuudet bioloogilise ohuteguriga ei ole muul viisil võimalik vältida.</a:t>
            </a:r>
          </a:p>
          <a:p>
            <a:pPr marL="0" indent="0">
              <a:buNone/>
            </a:pPr>
            <a:r>
              <a:rPr lang="et-EE" dirty="0"/>
              <a:t>Pikemalt </a:t>
            </a:r>
            <a:r>
              <a:rPr lang="et-EE" dirty="0">
                <a:hlinkClick r:id="rId2"/>
              </a:rPr>
              <a:t>https://</a:t>
            </a:r>
            <a:r>
              <a:rPr lang="et-EE" dirty="0" smtClean="0">
                <a:hlinkClick r:id="rId2"/>
              </a:rPr>
              <a:t>tooelu.ee/et/94/haigusetekitajad</a:t>
            </a:r>
            <a:r>
              <a:rPr lang="et-EE" dirty="0" smtClean="0"/>
              <a:t> </a:t>
            </a:r>
            <a:endParaRPr lang="et-EE" dirty="0"/>
          </a:p>
        </p:txBody>
      </p:sp>
    </p:spTree>
    <p:extLst>
      <p:ext uri="{BB962C8B-B14F-4D97-AF65-F5344CB8AC3E}">
        <p14:creationId xmlns:p14="http://schemas.microsoft.com/office/powerpoint/2010/main" val="560984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Bioloogilise ohuteguri hindamine</a:t>
            </a:r>
            <a:endParaRPr lang="et-EE" dirty="0"/>
          </a:p>
        </p:txBody>
      </p:sp>
      <p:sp>
        <p:nvSpPr>
          <p:cNvPr id="3" name="Sisu kohatäide 2"/>
          <p:cNvSpPr>
            <a:spLocks noGrp="1"/>
          </p:cNvSpPr>
          <p:nvPr>
            <p:ph idx="1"/>
          </p:nvPr>
        </p:nvSpPr>
        <p:spPr/>
        <p:txBody>
          <a:bodyPr>
            <a:normAutofit fontScale="70000" lnSpcReduction="20000"/>
          </a:bodyPr>
          <a:lstStyle/>
          <a:p>
            <a:pPr marL="0" indent="0">
              <a:buNone/>
            </a:pPr>
            <a:r>
              <a:rPr lang="et-EE" u="sng" dirty="0"/>
              <a:t>Kõikide tööde korral, kus esineb bioloogiliste ohuteguritega kokkupuute oht</a:t>
            </a:r>
            <a:r>
              <a:rPr lang="et-EE" dirty="0"/>
              <a:t>, peab tööandja töökeskkonna riskianalüüsi käigus kindlaks määrama töötaja nakatumisohu laadi, suuruse ja kestuse ning sellest tulenevalt hindama riski töötaja tervisele ja võtma tarvitusele vajalikud ennetusabinõud.</a:t>
            </a:r>
          </a:p>
          <a:p>
            <a:pPr marL="0" indent="0">
              <a:buNone/>
            </a:pPr>
            <a:endParaRPr lang="et-EE" dirty="0"/>
          </a:p>
          <a:p>
            <a:pPr marL="0" indent="0">
              <a:buNone/>
            </a:pPr>
            <a:r>
              <a:rPr lang="et-EE" dirty="0"/>
              <a:t>Kuna enamusel töödel puutub töötaja kokku teiste inimestega siis kokkupuude bioloogilise ohuteguriga on sel puhul alati olemas. </a:t>
            </a:r>
            <a:endParaRPr lang="et-EE" dirty="0" smtClean="0"/>
          </a:p>
          <a:p>
            <a:pPr marL="0" indent="0">
              <a:buNone/>
            </a:pPr>
            <a:r>
              <a:rPr lang="et-EE" dirty="0" smtClean="0"/>
              <a:t>Kui </a:t>
            </a:r>
            <a:r>
              <a:rPr lang="et-EE" dirty="0"/>
              <a:t>siiani kokkupuude kliendi või kaastöötajaga ei nõudnud eriliste meetmete tarvitusele võtmist ning riskihinne oli seega madal, siis täna on olukord muutunud, mis tähendab, et on ilmnenud uued andmed ohuteguri mõju kohta inimese tervisele</a:t>
            </a:r>
            <a:r>
              <a:rPr lang="et-EE" dirty="0" smtClean="0"/>
              <a:t>.</a:t>
            </a:r>
          </a:p>
          <a:p>
            <a:pPr marL="0" indent="0">
              <a:buNone/>
            </a:pPr>
            <a:r>
              <a:rPr lang="et-EE" dirty="0" smtClean="0"/>
              <a:t> </a:t>
            </a:r>
          </a:p>
          <a:p>
            <a:pPr>
              <a:buFont typeface="Wingdings" panose="05000000000000000000" pitchFamily="2" charset="2"/>
              <a:buChar char="Ø"/>
            </a:pPr>
            <a:r>
              <a:rPr lang="et-EE" b="1" dirty="0" smtClean="0"/>
              <a:t>HINDA TÖÖKESKKONNA RISKID ÜLE, LÄHTUDES TEGELIKEST OLUDEST!</a:t>
            </a:r>
            <a:endParaRPr lang="et-EE" b="1" dirty="0"/>
          </a:p>
        </p:txBody>
      </p:sp>
    </p:spTree>
    <p:extLst>
      <p:ext uri="{BB962C8B-B14F-4D97-AF65-F5344CB8AC3E}">
        <p14:creationId xmlns:p14="http://schemas.microsoft.com/office/powerpoint/2010/main" val="845309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Kas on hindamata covid-19 mõjud või hinnatud ebapiisavalt?</a:t>
            </a:r>
            <a:endParaRPr lang="et-EE" dirty="0"/>
          </a:p>
        </p:txBody>
      </p:sp>
      <p:sp>
        <p:nvSpPr>
          <p:cNvPr id="3" name="Sisu kohatäide 2"/>
          <p:cNvSpPr>
            <a:spLocks noGrp="1"/>
          </p:cNvSpPr>
          <p:nvPr>
            <p:ph idx="1"/>
          </p:nvPr>
        </p:nvSpPr>
        <p:spPr/>
        <p:txBody>
          <a:bodyPr>
            <a:normAutofit fontScale="70000" lnSpcReduction="20000"/>
          </a:bodyPr>
          <a:lstStyle/>
          <a:p>
            <a:pPr marL="0" indent="0">
              <a:buNone/>
            </a:pPr>
            <a:r>
              <a:rPr lang="et-EE" b="1" dirty="0">
                <a:solidFill>
                  <a:srgbClr val="202020"/>
                </a:solidFill>
                <a:latin typeface="Open Sans"/>
              </a:rPr>
              <a:t>Tööandja peab läbi mõtlema</a:t>
            </a:r>
          </a:p>
          <a:p>
            <a:pPr>
              <a:buFont typeface="Arial" panose="020B0604020202020204" pitchFamily="34" charset="0"/>
              <a:buChar char="•"/>
            </a:pPr>
            <a:r>
              <a:rPr lang="et-EE" b="1" dirty="0">
                <a:solidFill>
                  <a:srgbClr val="202020"/>
                </a:solidFill>
                <a:latin typeface="Open Sans"/>
              </a:rPr>
              <a:t>Nakatumisohu laad</a:t>
            </a:r>
            <a:r>
              <a:rPr lang="et-EE" dirty="0">
                <a:solidFill>
                  <a:srgbClr val="202020"/>
                </a:solidFill>
                <a:latin typeface="Open Sans"/>
              </a:rPr>
              <a:t> – kuidas töötaja võib viirusega kokku puutuda. Teadaolevalt levib viirus piisknakkusena ning lisaks püsib elujõulisena ka erinevatel pindadel kuni 72 tundi. See tähendab, et ka erinevaid pindu katsudes võib töötaja endale viiruse kätega tõsta ninna, silma, suu juurde. Tegemist on hingamisteid ohustava viirusega ja nakatumine toimub läbi hingamisteede.</a:t>
            </a:r>
          </a:p>
          <a:p>
            <a:pPr>
              <a:buFont typeface="Arial" panose="020B0604020202020204" pitchFamily="34" charset="0"/>
              <a:buChar char="•"/>
            </a:pPr>
            <a:r>
              <a:rPr lang="et-EE" b="1" dirty="0">
                <a:solidFill>
                  <a:srgbClr val="202020"/>
                </a:solidFill>
                <a:latin typeface="Open Sans"/>
              </a:rPr>
              <a:t>Nakatumisohu kestuse</a:t>
            </a:r>
            <a:r>
              <a:rPr lang="et-EE" dirty="0">
                <a:solidFill>
                  <a:srgbClr val="202020"/>
                </a:solidFill>
                <a:latin typeface="Open Sans"/>
              </a:rPr>
              <a:t> – kui suure osa oma tööajast töötaja ohuteguriga kokku puutub. Kas töötaja puutub klientidega kokku kaheksa tundi päevas või mõned tunnid?</a:t>
            </a:r>
          </a:p>
          <a:p>
            <a:pPr>
              <a:buFont typeface="Arial" panose="020B0604020202020204" pitchFamily="34" charset="0"/>
              <a:buChar char="•"/>
            </a:pPr>
            <a:r>
              <a:rPr lang="et-EE" b="1" dirty="0">
                <a:solidFill>
                  <a:srgbClr val="202020"/>
                </a:solidFill>
                <a:latin typeface="Open Sans"/>
              </a:rPr>
              <a:t>Nakatumisohu suurus</a:t>
            </a:r>
            <a:r>
              <a:rPr lang="et-EE" dirty="0">
                <a:solidFill>
                  <a:srgbClr val="202020"/>
                </a:solidFill>
                <a:latin typeface="Open Sans"/>
              </a:rPr>
              <a:t> otsustatakse võtte arvesse nakatumisohu laadi ja kestust. Mida pikemalt ja tihedamalt peab töötaja klientidega kokku puutuma seda suurem tuleb riskihinnang. Riski hindamiseks kasutatakse sama maatriksit, mis riskianalüüsis olemas on. Tasub silmas pidada, et koroonaviirust peetakse praegu väga nakkavaks. Lisaks tuleb riskide hindamisel kindlasti arvesse võtta ohustatud töötajate gruppi-hetkel.</a:t>
            </a:r>
          </a:p>
          <a:p>
            <a:pPr marL="0" indent="0">
              <a:buNone/>
            </a:pPr>
            <a:r>
              <a:rPr lang="et-EE" b="1" dirty="0">
                <a:latin typeface="Open Sans"/>
              </a:rPr>
              <a:t>Vastavalt riski hinnangule tuleb võtta kasutusele meetmed ohuteguri mõju vältimiseks või vähendamiseks.</a:t>
            </a:r>
            <a:endParaRPr lang="et-EE" dirty="0">
              <a:latin typeface="Open Sans"/>
            </a:endParaRPr>
          </a:p>
          <a:p>
            <a:pPr marL="0" indent="0">
              <a:buNone/>
            </a:pPr>
            <a:endParaRPr lang="et-EE" dirty="0"/>
          </a:p>
        </p:txBody>
      </p:sp>
    </p:spTree>
    <p:extLst>
      <p:ext uri="{BB962C8B-B14F-4D97-AF65-F5344CB8AC3E}">
        <p14:creationId xmlns:p14="http://schemas.microsoft.com/office/powerpoint/2010/main" val="2139281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Meetmed bioloogilise ohuteguri riski maandamiseks, ehk tööandja valik</a:t>
            </a:r>
            <a:endParaRPr lang="et-EE" dirty="0"/>
          </a:p>
        </p:txBody>
      </p:sp>
      <p:sp>
        <p:nvSpPr>
          <p:cNvPr id="3" name="Sisu kohatäide 2"/>
          <p:cNvSpPr>
            <a:spLocks noGrp="1"/>
          </p:cNvSpPr>
          <p:nvPr>
            <p:ph idx="1"/>
          </p:nvPr>
        </p:nvSpPr>
        <p:spPr/>
        <p:txBody>
          <a:bodyPr>
            <a:normAutofit fontScale="25000" lnSpcReduction="20000"/>
          </a:bodyPr>
          <a:lstStyle/>
          <a:p>
            <a:pPr>
              <a:buFont typeface="Arial" panose="020B0604020202020204" pitchFamily="34" charset="0"/>
              <a:buChar char="•"/>
            </a:pPr>
            <a:r>
              <a:rPr lang="et-EE" sz="6400" dirty="0" smtClean="0">
                <a:solidFill>
                  <a:srgbClr val="202020"/>
                </a:solidFill>
                <a:latin typeface="+mj-lt"/>
              </a:rPr>
              <a:t>Viia </a:t>
            </a:r>
            <a:r>
              <a:rPr lang="et-EE" sz="6400" dirty="0">
                <a:solidFill>
                  <a:srgbClr val="202020"/>
                </a:solidFill>
                <a:latin typeface="+mj-lt"/>
              </a:rPr>
              <a:t>töötajate arv ohutegurite mõjupiirkonnas võimalikult väikeseks – ehk korraldada töö selliselt, et kolleegidega/klientidega puutuks kokku võimalikult vähe töötajaid. Selleks, et töötajad puutuksid võimalikult vähe klientidega kokku võib näiteks korraldada nõustamine mitte kokkusaamistel, vaid teha seda telefoni või </a:t>
            </a:r>
            <a:r>
              <a:rPr lang="et-EE" sz="6400" dirty="0" err="1">
                <a:solidFill>
                  <a:srgbClr val="202020"/>
                </a:solidFill>
                <a:latin typeface="+mj-lt"/>
              </a:rPr>
              <a:t>skype</a:t>
            </a:r>
            <a:r>
              <a:rPr lang="et-EE" sz="6400" dirty="0">
                <a:solidFill>
                  <a:srgbClr val="202020"/>
                </a:solidFill>
                <a:latin typeface="+mj-lt"/>
              </a:rPr>
              <a:t> teel, korraldada pakkide üleandmine selliselt, et kuller ei peaks kliendiga vahetult kokku puutuma;</a:t>
            </a:r>
          </a:p>
          <a:p>
            <a:pPr>
              <a:buFont typeface="Arial" panose="020B0604020202020204" pitchFamily="34" charset="0"/>
              <a:buChar char="•"/>
            </a:pPr>
            <a:r>
              <a:rPr lang="et-EE" sz="6400" dirty="0" smtClean="0">
                <a:solidFill>
                  <a:srgbClr val="202020"/>
                </a:solidFill>
                <a:latin typeface="+mj-lt"/>
              </a:rPr>
              <a:t>Hea </a:t>
            </a:r>
            <a:r>
              <a:rPr lang="et-EE" sz="6400" dirty="0">
                <a:solidFill>
                  <a:srgbClr val="202020"/>
                </a:solidFill>
                <a:latin typeface="+mj-lt"/>
              </a:rPr>
              <a:t>praktika kontaktide vähendamisel on ka samade inimeste hoidmine ühes vahetuses – kui varasemalt liikusid töötajad vahetuste vahel ja seetõttu puutusid kokku rohkemate kolleegidega, siis nüüd on vahetuses kindlad inimesed;</a:t>
            </a:r>
          </a:p>
          <a:p>
            <a:pPr>
              <a:buFont typeface="Arial" panose="020B0604020202020204" pitchFamily="34" charset="0"/>
              <a:buChar char="•"/>
            </a:pPr>
            <a:r>
              <a:rPr lang="et-EE" sz="6400" dirty="0" smtClean="0">
                <a:solidFill>
                  <a:srgbClr val="202020"/>
                </a:solidFill>
                <a:latin typeface="+mj-lt"/>
              </a:rPr>
              <a:t>Meetmete </a:t>
            </a:r>
            <a:r>
              <a:rPr lang="et-EE" sz="6400" dirty="0">
                <a:solidFill>
                  <a:srgbClr val="202020"/>
                </a:solidFill>
                <a:latin typeface="+mj-lt"/>
              </a:rPr>
              <a:t>rakendamise alla kuulub ka abinõu, kus tööruumi (kauplusesse, teenindussaali) pääseb piiratud arv kliente ning nende liikumisteed ja lubatud seismise kohad on märgistatud – inimesed suunatakse hoidma distantsi;</a:t>
            </a:r>
          </a:p>
          <a:p>
            <a:pPr>
              <a:buFont typeface="Arial" panose="020B0604020202020204" pitchFamily="34" charset="0"/>
              <a:buChar char="•"/>
            </a:pPr>
            <a:r>
              <a:rPr lang="et-EE" sz="6400" dirty="0" smtClean="0">
                <a:solidFill>
                  <a:srgbClr val="202020"/>
                </a:solidFill>
                <a:latin typeface="+mj-lt"/>
              </a:rPr>
              <a:t>Korraldada </a:t>
            </a:r>
            <a:r>
              <a:rPr lang="et-EE" sz="6400" dirty="0">
                <a:solidFill>
                  <a:srgbClr val="202020"/>
                </a:solidFill>
                <a:latin typeface="+mj-lt"/>
              </a:rPr>
              <a:t>nakkusohtlike materjalide käitlemine (nt kasutatud tasurätikute) koristamine nii, et vältida bioloogiliste ohutegurite pääsu töökeskkonda või hoida nende esinemine töökeskkonnas võimalikult madalal tasemel. Koristaja võtab prügi prügikastist välja koos prügikotiga, mitte ei võta asju sh nakkusohtlikke prügikotist välja;</a:t>
            </a:r>
          </a:p>
          <a:p>
            <a:pPr>
              <a:buFont typeface="Arial" panose="020B0604020202020204" pitchFamily="34" charset="0"/>
              <a:buChar char="•"/>
            </a:pPr>
            <a:r>
              <a:rPr lang="et-EE" sz="6400" dirty="0" smtClean="0">
                <a:solidFill>
                  <a:srgbClr val="202020"/>
                </a:solidFill>
                <a:latin typeface="+mj-lt"/>
              </a:rPr>
              <a:t>Vaadata </a:t>
            </a:r>
            <a:r>
              <a:rPr lang="et-EE" sz="6400" dirty="0">
                <a:solidFill>
                  <a:srgbClr val="202020"/>
                </a:solidFill>
                <a:latin typeface="+mj-lt"/>
              </a:rPr>
              <a:t>üle koristustegevused, kas need on piisavad ka praeguses olukorras. Mõelge läbi, kui tihi on vajalik koristada ja pindu desinfitseerida. Kes koristab, vajadusel rääkige töötajatega läbi, kui koristamine ei ole nende tavapärane tööülesanne. Soetage koristamiseks ühekordsed kindad, et koristaja ei puutuks koristades nakkusega </a:t>
            </a:r>
            <a:r>
              <a:rPr lang="et-EE" sz="6400" dirty="0" smtClean="0">
                <a:solidFill>
                  <a:srgbClr val="202020"/>
                </a:solidFill>
                <a:latin typeface="+mj-lt"/>
              </a:rPr>
              <a:t>kokku;</a:t>
            </a:r>
          </a:p>
          <a:p>
            <a:pPr marL="0" indent="0">
              <a:buNone/>
            </a:pPr>
            <a:endParaRPr lang="et-EE" dirty="0"/>
          </a:p>
        </p:txBody>
      </p:sp>
    </p:spTree>
    <p:extLst>
      <p:ext uri="{BB962C8B-B14F-4D97-AF65-F5344CB8AC3E}">
        <p14:creationId xmlns:p14="http://schemas.microsoft.com/office/powerpoint/2010/main" val="669567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Meetmed II</a:t>
            </a:r>
            <a:endParaRPr lang="et-EE" dirty="0"/>
          </a:p>
        </p:txBody>
      </p:sp>
      <p:sp>
        <p:nvSpPr>
          <p:cNvPr id="3" name="Sisu kohatäide 2"/>
          <p:cNvSpPr>
            <a:spLocks noGrp="1"/>
          </p:cNvSpPr>
          <p:nvPr>
            <p:ph idx="1"/>
          </p:nvPr>
        </p:nvSpPr>
        <p:spPr/>
        <p:txBody>
          <a:bodyPr>
            <a:normAutofit fontScale="70000" lnSpcReduction="20000"/>
          </a:bodyPr>
          <a:lstStyle/>
          <a:p>
            <a:r>
              <a:rPr lang="et-EE" dirty="0"/>
              <a:t>V</a:t>
            </a:r>
            <a:r>
              <a:rPr lang="et-EE" dirty="0" smtClean="0"/>
              <a:t>aktsineerimise </a:t>
            </a:r>
            <a:r>
              <a:rPr lang="et-EE" dirty="0"/>
              <a:t>võimaluse tagamine töötajatele, kes puutuvad kokku bioloogiliste ohuteguritega, mille vastu on olemas tõhus vaktsiin. Ehk tööandja peab korraldama vajadusel töötajate vaktsineerimise, kui see võimalik on. </a:t>
            </a:r>
            <a:r>
              <a:rPr lang="et-EE" b="1" dirty="0">
                <a:solidFill>
                  <a:srgbClr val="FF0000"/>
                </a:solidFill>
              </a:rPr>
              <a:t>Seda, millistele töötajatele peab tööandja vaktsineerimise </a:t>
            </a:r>
            <a:r>
              <a:rPr lang="et-EE" b="1" dirty="0" smtClean="0">
                <a:solidFill>
                  <a:srgbClr val="FF0000"/>
                </a:solidFill>
              </a:rPr>
              <a:t>võimaldama või milliste ametite puhul nõuda, </a:t>
            </a:r>
            <a:r>
              <a:rPr lang="et-EE" b="1" dirty="0">
                <a:solidFill>
                  <a:srgbClr val="FF0000"/>
                </a:solidFill>
              </a:rPr>
              <a:t>on võimalik arutada koos töötervishoiuarstiga</a:t>
            </a:r>
            <a:r>
              <a:rPr lang="et-EE" b="1" dirty="0" smtClean="0">
                <a:solidFill>
                  <a:srgbClr val="FF0000"/>
                </a:solidFill>
              </a:rPr>
              <a:t>.</a:t>
            </a:r>
            <a:endParaRPr lang="et-EE" dirty="0" smtClean="0"/>
          </a:p>
          <a:p>
            <a:r>
              <a:rPr lang="et-EE" dirty="0"/>
              <a:t>V</a:t>
            </a:r>
            <a:r>
              <a:rPr lang="et-EE" dirty="0" smtClean="0"/>
              <a:t>õtta kasutusele </a:t>
            </a:r>
            <a:r>
              <a:rPr lang="et-EE" b="1" dirty="0" err="1" smtClean="0"/>
              <a:t>ühiskaitsemeetmed</a:t>
            </a:r>
            <a:r>
              <a:rPr lang="et-EE" dirty="0" smtClean="0"/>
              <a:t> või isikukaitsevahendid, kui kokkupuudet bioloogilise ohuteguriga ei ole muul viisil võimalik vältida. Kaitsemeetme kasutuselevõtmisel tuleb eelistada </a:t>
            </a:r>
            <a:r>
              <a:rPr lang="et-EE" dirty="0" err="1" smtClean="0"/>
              <a:t>ühiskaitsemeetmeid</a:t>
            </a:r>
            <a:r>
              <a:rPr lang="et-EE" dirty="0" smtClean="0"/>
              <a:t> ja -vahendeid isikukaitsevahendite kasutamisele. </a:t>
            </a:r>
          </a:p>
          <a:p>
            <a:pPr marL="0" indent="0">
              <a:buNone/>
            </a:pPr>
            <a:r>
              <a:rPr lang="et-EE" dirty="0" smtClean="0"/>
              <a:t>Näiteks eelistada kliendi ja klienditeenindaja vahele klaasseinte paigaldamist ja klientide arvu vähendamist ning vahemaade suurendamist maskide kasutamisele. Maskide kasutamise miinuseks klienditeeninduses on see, et suu ees olev mask raskendab suhtlemist, samas klaas aga suhtlemist nii palju ei sega.</a:t>
            </a:r>
            <a:endParaRPr lang="et-EE" dirty="0"/>
          </a:p>
        </p:txBody>
      </p:sp>
    </p:spTree>
    <p:extLst>
      <p:ext uri="{BB962C8B-B14F-4D97-AF65-F5344CB8AC3E}">
        <p14:creationId xmlns:p14="http://schemas.microsoft.com/office/powerpoint/2010/main" val="2989378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TEGEVUSKAVA</a:t>
            </a:r>
            <a:endParaRPr lang="et-EE" dirty="0"/>
          </a:p>
        </p:txBody>
      </p:sp>
      <p:sp>
        <p:nvSpPr>
          <p:cNvPr id="3" name="Sisu kohatäide 2"/>
          <p:cNvSpPr>
            <a:spLocks noGrp="1"/>
          </p:cNvSpPr>
          <p:nvPr>
            <p:ph idx="1"/>
          </p:nvPr>
        </p:nvSpPr>
        <p:spPr/>
        <p:txBody>
          <a:bodyPr>
            <a:normAutofit fontScale="85000" lnSpcReduction="10000"/>
          </a:bodyPr>
          <a:lstStyle/>
          <a:p>
            <a:pPr marL="0" indent="0">
              <a:buNone/>
            </a:pPr>
            <a:r>
              <a:rPr lang="et-EE" dirty="0" smtClean="0"/>
              <a:t>Rõhk ennetusele, kuid:</a:t>
            </a:r>
          </a:p>
          <a:p>
            <a:pPr marL="0" indent="0">
              <a:buNone/>
            </a:pPr>
            <a:r>
              <a:rPr lang="et-EE" dirty="0" smtClean="0"/>
              <a:t>Mõelge </a:t>
            </a:r>
            <a:r>
              <a:rPr lang="et-EE" dirty="0"/>
              <a:t>läbi tegevused juhuks, kui selgub, et töötaja või klient on viirusekandja (haigestunud</a:t>
            </a:r>
            <a:r>
              <a:rPr lang="et-EE" dirty="0" smtClean="0"/>
              <a:t>): </a:t>
            </a:r>
          </a:p>
          <a:p>
            <a:pPr marL="0" indent="0">
              <a:buNone/>
            </a:pPr>
            <a:r>
              <a:rPr lang="et-EE" dirty="0" smtClean="0"/>
              <a:t>Kellele </a:t>
            </a:r>
            <a:r>
              <a:rPr lang="et-EE" dirty="0"/>
              <a:t>tuleb info kindlasti </a:t>
            </a:r>
            <a:r>
              <a:rPr lang="et-EE" dirty="0" smtClean="0"/>
              <a:t>edastada, mil moel ning kas ja kuidas andmeid säilitatakse. </a:t>
            </a:r>
          </a:p>
          <a:p>
            <a:pPr marL="0" indent="0">
              <a:buNone/>
            </a:pPr>
            <a:r>
              <a:rPr lang="et-EE" dirty="0" smtClean="0"/>
              <a:t>Näiteks </a:t>
            </a:r>
            <a:r>
              <a:rPr lang="et-EE" dirty="0"/>
              <a:t>personalijuhile või -spetsialistile, kes omakorda teavitab haigestunud töötajaga (kliendiga) kokku puutunud töötajaid ning lepitakse vajadusel kokku, milliseid ülesandeid töötaja saab teha kodutööna karantiinis viibides. </a:t>
            </a:r>
            <a:endParaRPr lang="et-EE" dirty="0" smtClean="0"/>
          </a:p>
          <a:p>
            <a:pPr marL="0" indent="0">
              <a:buNone/>
            </a:pPr>
            <a:r>
              <a:rPr lang="et-EE" dirty="0" smtClean="0"/>
              <a:t>Samuti </a:t>
            </a:r>
            <a:r>
              <a:rPr lang="et-EE" dirty="0"/>
              <a:t>kuidas toimub vajadusel ruumide desinfitseerimine. Hea oleks ettevõtted ja nende kontaktid enne välja otsida, et siis kui teenust vaja peaks minema ei pea enam hakkama turu-uuringuid tegema.</a:t>
            </a:r>
          </a:p>
        </p:txBody>
      </p:sp>
    </p:spTree>
    <p:extLst>
      <p:ext uri="{BB962C8B-B14F-4D97-AF65-F5344CB8AC3E}">
        <p14:creationId xmlns:p14="http://schemas.microsoft.com/office/powerpoint/2010/main" val="1326919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TI esitluse 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 esitluse mall</Template>
  <TotalTime>24808</TotalTime>
  <Words>2123</Words>
  <Application>Microsoft Office PowerPoint</Application>
  <PresentationFormat>Ekraaniseanss (4:3)</PresentationFormat>
  <Paragraphs>135</Paragraphs>
  <Slides>20</Slides>
  <Notes>2</Notes>
  <HiddenSlides>0</HiddenSlides>
  <MMClips>0</MMClips>
  <ScaleCrop>false</ScaleCrop>
  <HeadingPairs>
    <vt:vector size="6" baseType="variant">
      <vt:variant>
        <vt:lpstr>Kasutatud fondid</vt:lpstr>
      </vt:variant>
      <vt:variant>
        <vt:i4>7</vt:i4>
      </vt:variant>
      <vt:variant>
        <vt:lpstr>Kujundus</vt:lpstr>
      </vt:variant>
      <vt:variant>
        <vt:i4>1</vt:i4>
      </vt:variant>
      <vt:variant>
        <vt:lpstr>Slaidipealkirjad</vt:lpstr>
      </vt:variant>
      <vt:variant>
        <vt:i4>20</vt:i4>
      </vt:variant>
    </vt:vector>
  </HeadingPairs>
  <TitlesOfParts>
    <vt:vector size="28" baseType="lpstr">
      <vt:lpstr>Arial</vt:lpstr>
      <vt:lpstr>Calibri</vt:lpstr>
      <vt:lpstr>Calibri Light</vt:lpstr>
      <vt:lpstr>Open Sans</vt:lpstr>
      <vt:lpstr>Raleway</vt:lpstr>
      <vt:lpstr>Verdana</vt:lpstr>
      <vt:lpstr>Wingdings</vt:lpstr>
      <vt:lpstr>TI esitluse mall</vt:lpstr>
      <vt:lpstr>Tööandja õigused ja kohustused COVID-19 riskide maandamisel töökeskkonna riskianalüüsist ning kehtivatest seadustest tulenevalt</vt:lpstr>
      <vt:lpstr>COVID-19 viirus kui bioloogiline ohutegur töötervishoiu ja tööohutuse seaduse vaates</vt:lpstr>
      <vt:lpstr>Töökeskkonna riskianalüüs</vt:lpstr>
      <vt:lpstr>Bioloogilisest ohutegurist töökeskkonnas</vt:lpstr>
      <vt:lpstr>Bioloogilise ohuteguri hindamine</vt:lpstr>
      <vt:lpstr>Kas on hindamata covid-19 mõjud või hinnatud ebapiisavalt?</vt:lpstr>
      <vt:lpstr>Meetmed bioloogilise ohuteguri riski maandamiseks, ehk tööandja valik</vt:lpstr>
      <vt:lpstr>Meetmed II</vt:lpstr>
      <vt:lpstr>TEGEVUSKAVA</vt:lpstr>
      <vt:lpstr>TÖÖTAJATE JUHENDAMINE ja VÄLJAÕPE</vt:lpstr>
      <vt:lpstr>Kas tööandjal on õigus nõuda töökeskkonnas maski kandmist?</vt:lpstr>
      <vt:lpstr>Kas tööandja võib nõuda tõendit?</vt:lpstr>
      <vt:lpstr>Mis saab kui töötaja ei esita tõendit/ keeldub vaktsineerimisest?</vt:lpstr>
      <vt:lpstr>HOIATUSE TEGEMINE</vt:lpstr>
      <vt:lpstr>Töölepingu ülesütlemine TLS § 88 lõike 1 punkti 2 alusel</vt:lpstr>
      <vt:lpstr>Erakorraline ülesütlemine rikkumise tõttu TLS § 88 lõige 1 punktid 3-8</vt:lpstr>
      <vt:lpstr>Etteteatamistähtajad TLS § 97</vt:lpstr>
      <vt:lpstr>TLS 100 lõige 5 – hüvitis vähem etteteatatud aja eest</vt:lpstr>
      <vt:lpstr>TÄPSEMAT INFOT</vt:lpstr>
      <vt:lpstr>Aitäh!</vt:lpstr>
    </vt:vector>
  </TitlesOfParts>
  <Company>Sotsiaalministeerium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Töökeskkond</dc:title>
  <dc:creator>Meeli.Miidla-Vanatalu@ti.ee</dc:creator>
  <cp:lastModifiedBy>Küllike Heide</cp:lastModifiedBy>
  <cp:revision>401</cp:revision>
  <cp:lastPrinted>2015-11-02T14:32:00Z</cp:lastPrinted>
  <dcterms:created xsi:type="dcterms:W3CDTF">2015-03-05T14:34:01Z</dcterms:created>
  <dcterms:modified xsi:type="dcterms:W3CDTF">2021-08-19T10:39:00Z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1688523879</vt:i4>
  </property>
  <property fmtid="{D5CDD505-2E9C-101B-9397-08002B2CF9AE}" pid="4" name="_EmailSubject">
    <vt:lpwstr/>
  </property>
  <property fmtid="{D5CDD505-2E9C-101B-9397-08002B2CF9AE}" pid="5" name="_AuthorEmail">
    <vt:lpwstr>leonid.siniavski@ti.ee</vt:lpwstr>
  </property>
  <property fmtid="{D5CDD505-2E9C-101B-9397-08002B2CF9AE}" pid="6" name="_AuthorEmailDisplayName">
    <vt:lpwstr>Leonid Siniavski</vt:lpwstr>
  </property>
  <property fmtid="{D5CDD505-2E9C-101B-9397-08002B2CF9AE}" pid="7" name="_PreviousAdHocReviewCycleID">
    <vt:i4>-1142482076</vt:i4>
  </property>
</Properties>
</file>