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6" r:id="rId2"/>
  </p:sldMasterIdLst>
  <p:notesMasterIdLst>
    <p:notesMasterId r:id="rId16"/>
  </p:notesMasterIdLst>
  <p:sldIdLst>
    <p:sldId id="256" r:id="rId3"/>
    <p:sldId id="317" r:id="rId4"/>
    <p:sldId id="312" r:id="rId5"/>
    <p:sldId id="313" r:id="rId6"/>
    <p:sldId id="314" r:id="rId7"/>
    <p:sldId id="315" r:id="rId8"/>
    <p:sldId id="316" r:id="rId9"/>
    <p:sldId id="320" r:id="rId10"/>
    <p:sldId id="321" r:id="rId11"/>
    <p:sldId id="322" r:id="rId12"/>
    <p:sldId id="323" r:id="rId13"/>
    <p:sldId id="324" r:id="rId14"/>
    <p:sldId id="275" r:id="rId15"/>
  </p:sldIdLst>
  <p:sldSz cx="18288000" cy="10287000"/>
  <p:notesSz cx="7102475" cy="10233025"/>
  <p:embeddedFontLst>
    <p:embeddedFont>
      <p:font typeface="Roboto Condensed" panose="02000000000000000000" pitchFamily="2" charset="0"/>
      <p:regular r:id="rId17"/>
      <p:bold r:id="rId18"/>
      <p:italic r:id="rId19"/>
      <p:boldItalic r:id="rId20"/>
    </p:embeddedFont>
    <p:embeddedFont>
      <p:font typeface="Roboto Condensed Bold" panose="02000000000000000000" pitchFamily="2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orient="horz" pos="5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5"/>
    <a:srgbClr val="0D255E"/>
    <a:srgbClr val="003087"/>
    <a:srgbClr val="B9E9DB"/>
    <a:srgbClr val="000096"/>
    <a:srgbClr val="90C8E8"/>
    <a:srgbClr val="B9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9" y="254"/>
      </p:cViewPr>
      <p:guideLst>
        <p:guide orient="horz" pos="5640"/>
        <p:guide pos="672"/>
        <p:guide orient="horz" pos="744"/>
        <p:guide orient="horz" pos="5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ECBBC7A-7C5C-4B56-AD62-3C79551503BB}" type="datetimeFigureOut">
              <a:rPr lang="et-EE" smtClean="0"/>
              <a:t>18.08.2021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BF01BB5-775A-412B-BD6F-4056E98EB67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292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di kohatäide 6">
            <a:extLst>
              <a:ext uri="{FF2B5EF4-FFF2-40B4-BE49-F238E27FC236}">
                <a16:creationId xmlns:a16="http://schemas.microsoft.com/office/drawing/2014/main" id="{250238D3-1C7E-46CC-A464-D66B95398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t-EE"/>
          </a:p>
        </p:txBody>
      </p:sp>
      <p:sp>
        <p:nvSpPr>
          <p:cNvPr id="5" name="Pealkirja kohatäide 8">
            <a:extLst>
              <a:ext uri="{FF2B5EF4-FFF2-40B4-BE49-F238E27FC236}">
                <a16:creationId xmlns:a16="http://schemas.microsoft.com/office/drawing/2014/main" id="{7326F8DD-15ED-40F0-8A48-91500527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9FEA901-C5DF-4928-BB00-53CA97226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059" y="2781300"/>
            <a:ext cx="15895637" cy="1989137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41223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tekst. Tume taust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di kohatäide 6">
            <a:extLst>
              <a:ext uri="{FF2B5EF4-FFF2-40B4-BE49-F238E27FC236}">
                <a16:creationId xmlns:a16="http://schemas.microsoft.com/office/drawing/2014/main" id="{250238D3-1C7E-46CC-A464-D66B95398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t-EE"/>
          </a:p>
        </p:txBody>
      </p:sp>
      <p:sp>
        <p:nvSpPr>
          <p:cNvPr id="5" name="Pealkirja kohatäide 8">
            <a:extLst>
              <a:ext uri="{FF2B5EF4-FFF2-40B4-BE49-F238E27FC236}">
                <a16:creationId xmlns:a16="http://schemas.microsoft.com/office/drawing/2014/main" id="{7326F8DD-15ED-40F0-8A48-91500527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9FEA901-C5DF-4928-BB00-53CA97226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059" y="2781300"/>
            <a:ext cx="15895637" cy="19891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4917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uslaid pealkirja ja allik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ja kohatäide 8">
            <a:extLst>
              <a:ext uri="{FF2B5EF4-FFF2-40B4-BE49-F238E27FC236}">
                <a16:creationId xmlns:a16="http://schemas.microsoft.com/office/drawing/2014/main" id="{7326F8DD-15ED-40F0-8A48-91500527D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75438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t-EE" dirty="0"/>
              <a:t>Graafiku pealkiri</a:t>
            </a:r>
            <a:br>
              <a:rPr lang="et-EE" dirty="0"/>
            </a:b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8AC1CF4-CBA5-4FED-AC23-CDEB89004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9410700"/>
            <a:ext cx="15644813" cy="609600"/>
          </a:xfrm>
        </p:spPr>
        <p:txBody>
          <a:bodyPr/>
          <a:lstStyle>
            <a:lvl1pPr algn="r"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02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301134F-C555-46A7-9D02-9268341CE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t-EE"/>
          </a:p>
        </p:txBody>
      </p:sp>
      <p:sp>
        <p:nvSpPr>
          <p:cNvPr id="5" name="Pealkiri 4">
            <a:extLst>
              <a:ext uri="{FF2B5EF4-FFF2-40B4-BE49-F238E27FC236}">
                <a16:creationId xmlns:a16="http://schemas.microsoft.com/office/drawing/2014/main" id="{30FB2998-9168-4846-B82A-AA73BD429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053" y="7392987"/>
            <a:ext cx="14430035" cy="1989137"/>
          </a:xfrm>
          <a:prstGeom prst="rect">
            <a:avLst/>
          </a:prstGeom>
        </p:spPr>
        <p:txBody>
          <a:bodyPr anchor="b" anchorCtr="0"/>
          <a:lstStyle>
            <a:lvl1pPr>
              <a:defRPr sz="9000" baseline="0"/>
            </a:lvl1pPr>
          </a:lstStyle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Vahepealkiri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 v tähtis mõ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912AC8BA-51DF-4F70-AED2-6BA83079D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t-EE"/>
          </a:p>
        </p:txBody>
      </p:sp>
      <p:sp>
        <p:nvSpPr>
          <p:cNvPr id="3" name="Pealkiri 4">
            <a:extLst>
              <a:ext uri="{FF2B5EF4-FFF2-40B4-BE49-F238E27FC236}">
                <a16:creationId xmlns:a16="http://schemas.microsoft.com/office/drawing/2014/main" id="{C28C2EA8-5461-4D8E-8911-5DA867636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053" y="7277100"/>
            <a:ext cx="14430035" cy="1989137"/>
          </a:xfrm>
          <a:prstGeom prst="rect">
            <a:avLst/>
          </a:prstGeom>
        </p:spPr>
        <p:txBody>
          <a:bodyPr anchor="b" anchorCtr="0"/>
          <a:lstStyle>
            <a:lvl1pPr>
              <a:defRPr sz="6000" baseline="0"/>
            </a:lvl1pPr>
          </a:lstStyle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Tsitaat või tähtis lause</a:t>
            </a:r>
            <a:br>
              <a:rPr lang="et-EE" dirty="0"/>
            </a:br>
            <a:r>
              <a:rPr lang="et-EE" dirty="0"/>
              <a:t>kuni kolmes reas</a:t>
            </a:r>
          </a:p>
        </p:txBody>
      </p:sp>
    </p:spTree>
    <p:extLst>
      <p:ext uri="{BB962C8B-B14F-4D97-AF65-F5344CB8AC3E}">
        <p14:creationId xmlns:p14="http://schemas.microsoft.com/office/powerpoint/2010/main" val="11490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ja tumedal taustal v pildil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6DEBD69F-A9BC-4D20-9966-011C89CB6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t-EE"/>
          </a:p>
        </p:txBody>
      </p:sp>
      <p:sp>
        <p:nvSpPr>
          <p:cNvPr id="5" name="Pealkiri 4">
            <a:extLst>
              <a:ext uri="{FF2B5EF4-FFF2-40B4-BE49-F238E27FC236}">
                <a16:creationId xmlns:a16="http://schemas.microsoft.com/office/drawing/2014/main" id="{30FB2998-9168-4846-B82A-AA73BD429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053" y="7373939"/>
            <a:ext cx="14430035" cy="1989137"/>
          </a:xfrm>
          <a:prstGeom prst="rect">
            <a:avLst/>
          </a:prstGeom>
        </p:spPr>
        <p:txBody>
          <a:bodyPr anchor="b" anchorCtr="0"/>
          <a:lstStyle>
            <a:lvl1pPr>
              <a:defRPr sz="9000" baseline="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  <p:extLst>
      <p:ext uri="{BB962C8B-B14F-4D97-AF65-F5344CB8AC3E}">
        <p14:creationId xmlns:p14="http://schemas.microsoft.com/office/powerpoint/2010/main" val="138000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us- ja 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3F2AF80-6A96-4E18-997B-8DA3E9F69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5981700"/>
            <a:ext cx="13411200" cy="1989137"/>
          </a:xfrm>
          <a:prstGeom prst="rect">
            <a:avLst/>
          </a:prstGeom>
        </p:spPr>
        <p:txBody>
          <a:bodyPr anchor="b" anchorCtr="0"/>
          <a:lstStyle>
            <a:lvl1pPr>
              <a:defRPr sz="9000" baseline="0"/>
            </a:lvl1pPr>
          </a:lstStyle>
          <a:p>
            <a:r>
              <a:rPr lang="et-EE" dirty="0"/>
              <a:t>Esitluse pealkiri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58F2E61-D150-4545-B0D2-3B8C2373B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6520" y="7962900"/>
            <a:ext cx="130302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3000" baseline="0"/>
            </a:lvl1pPr>
          </a:lstStyle>
          <a:p>
            <a:pPr lvl="0"/>
            <a:r>
              <a:rPr lang="et-EE" dirty="0"/>
              <a:t>ESINEJA NIMI, amet</a:t>
            </a:r>
          </a:p>
          <a:p>
            <a:pPr lvl="0"/>
            <a:endParaRPr lang="et-EE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2D52775C-8F61-4451-8BBB-7D7A5A1D0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1" y="677333"/>
            <a:ext cx="5793319" cy="23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. Terv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ldi kohatäide 7">
            <a:extLst>
              <a:ext uri="{FF2B5EF4-FFF2-40B4-BE49-F238E27FC236}">
                <a16:creationId xmlns:a16="http://schemas.microsoft.com/office/drawing/2014/main" id="{0E376880-7356-4E17-9CD4-89788DE99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9633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1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764D3E5-4FB1-46DD-845C-750EE84E0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7772400" cy="5787510"/>
          </a:xfrm>
        </p:spPr>
        <p:txBody>
          <a:bodyPr anchor="b" anchorCtr="0">
            <a:noAutofit/>
          </a:bodyPr>
          <a:lstStyle>
            <a:lvl1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1pPr>
            <a:lvl2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2pPr>
            <a:lvl3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3pPr>
            <a:lvl4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4pPr>
            <a:lvl5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96BA960-8D12-45CB-BBC6-0000A528B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3477935"/>
            <a:ext cx="7772400" cy="5787510"/>
          </a:xfrm>
        </p:spPr>
        <p:txBody>
          <a:bodyPr anchor="b" anchorCtr="0">
            <a:noAutofit/>
          </a:bodyPr>
          <a:lstStyle>
            <a:lvl1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1pPr>
            <a:lvl2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2pPr>
            <a:lvl3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3pPr>
            <a:lvl4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4pPr>
            <a:lvl5pPr>
              <a:defRPr sz="3000" baseline="0">
                <a:solidFill>
                  <a:srgbClr val="006EB5"/>
                </a:solidFill>
                <a:latin typeface="Roboto Condensed" panose="02000000000000000000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A689054-2A40-42FB-ABB7-DEE61BC5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4663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ja kohatäide 8">
            <a:extLst>
              <a:ext uri="{FF2B5EF4-FFF2-40B4-BE49-F238E27FC236}">
                <a16:creationId xmlns:a16="http://schemas.microsoft.com/office/drawing/2014/main" id="{65D772FB-663C-4785-9BDE-B4E7AFA7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3F83E9A0-E33F-4332-B3B4-137CE827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520" y="2781300"/>
            <a:ext cx="15790333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t-EE" dirty="0"/>
              <a:t>Klõpsake juhteksemplari tekstilaadide redigeerimiseks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55" r:id="rId4"/>
    <p:sldLayoutId id="2147483661" r:id="rId5"/>
    <p:sldLayoutId id="2147483658" r:id="rId6"/>
    <p:sldLayoutId id="2147483657" r:id="rId7"/>
    <p:sldLayoutId id="2147483656" r:id="rId8"/>
    <p:sldLayoutId id="2147483695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6000" b="1" i="0" kern="1200" baseline="0">
          <a:solidFill>
            <a:srgbClr val="006EB5"/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0" i="0" kern="1200" baseline="0">
          <a:solidFill>
            <a:srgbClr val="006EB5"/>
          </a:solidFill>
          <a:latin typeface="Roboto Condensed" panose="020000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28" userDrawn="1">
          <p15:clr>
            <a:srgbClr val="F26B43"/>
          </p15:clr>
        </p15:guide>
        <p15:guide id="2" orient="horz" pos="600" userDrawn="1">
          <p15:clr>
            <a:srgbClr val="F26B43"/>
          </p15:clr>
        </p15:guide>
        <p15:guide id="3" orient="horz" pos="5112" userDrawn="1">
          <p15:clr>
            <a:srgbClr val="F26B43"/>
          </p15:clr>
        </p15:guide>
        <p15:guide id="4" orient="horz" pos="5688" userDrawn="1">
          <p15:clr>
            <a:srgbClr val="F26B43"/>
          </p15:clr>
        </p15:guide>
        <p15:guide id="5" pos="7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557EF0D0-82B9-46D9-8C3F-484F78F0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495045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DF6CAD-C29E-4C5E-8877-359786595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680448"/>
            <a:ext cx="15773400" cy="5459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6316199-88F8-4D8E-A10B-068B29DC0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6CC2-21C4-4687-986A-7CAEC85A34E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692C53C-4663-41C4-8CEE-39A577C9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0B18524-DD9C-48A8-9494-314700704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00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0A1BEC30-A517-47E9-A2F7-78331A3DF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-5696293"/>
            <a:ext cx="7924800" cy="15983293"/>
          </a:xfrm>
          <a:prstGeom prst="rect">
            <a:avLst/>
          </a:prstGeom>
        </p:spPr>
      </p:pic>
      <p:sp>
        <p:nvSpPr>
          <p:cNvPr id="13" name="Ristkülik 12">
            <a:extLst>
              <a:ext uri="{FF2B5EF4-FFF2-40B4-BE49-F238E27FC236}">
                <a16:creationId xmlns:a16="http://schemas.microsoft.com/office/drawing/2014/main" id="{C5598E2D-08B1-442D-9E22-2687460FA896}"/>
              </a:ext>
            </a:extLst>
          </p:cNvPr>
          <p:cNvSpPr/>
          <p:nvPr/>
        </p:nvSpPr>
        <p:spPr>
          <a:xfrm>
            <a:off x="10363201" y="-1642457"/>
            <a:ext cx="14554200" cy="119240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3000">
                <a:schemeClr val="bg1">
                  <a:alpha val="98000"/>
                </a:schemeClr>
              </a:gs>
              <a:gs pos="53000">
                <a:schemeClr val="bg1">
                  <a:shade val="100000"/>
                  <a:satMod val="11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67ED0E4-9A54-4C70-BE67-51DFC46F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926263"/>
            <a:ext cx="13411200" cy="1989137"/>
          </a:xfrm>
        </p:spPr>
        <p:txBody>
          <a:bodyPr/>
          <a:lstStyle/>
          <a:p>
            <a:r>
              <a:rPr lang="et-EE" sz="7000" dirty="0"/>
              <a:t>JUHISED HARIDUS- JA</a:t>
            </a:r>
            <a:br>
              <a:rPr lang="et-EE" sz="7000" dirty="0"/>
            </a:br>
            <a:r>
              <a:rPr lang="et-EE" sz="7000" dirty="0" smtClean="0"/>
              <a:t>NOORTEASUTUSTELE </a:t>
            </a:r>
            <a:r>
              <a:rPr lang="et-EE" sz="7000" dirty="0"/>
              <a:t/>
            </a:r>
            <a:br>
              <a:rPr lang="et-EE" sz="7000" dirty="0"/>
            </a:br>
            <a:r>
              <a:rPr lang="et-EE" sz="6000" dirty="0"/>
              <a:t>2021/2022. õppeaasta </a:t>
            </a:r>
            <a:r>
              <a:rPr lang="et-EE" sz="6000" dirty="0" smtClean="0"/>
              <a:t>sügisel</a:t>
            </a:r>
            <a:endParaRPr lang="et-EE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 descr="Pilt, millel on kujutatud mänguasi, nukk&#10;&#10;Kirjeldus on genereeritud automaatselt">
            <a:extLst>
              <a:ext uri="{FF2B5EF4-FFF2-40B4-BE49-F238E27FC236}">
                <a16:creationId xmlns:a16="http://schemas.microsoft.com/office/drawing/2014/main" id="{F570D67C-C21F-4413-8D9A-F19AC266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662" y="3771900"/>
            <a:ext cx="6111779" cy="6103171"/>
          </a:xfrm>
          <a:prstGeom prst="rect">
            <a:avLst/>
          </a:prstGeom>
        </p:spPr>
      </p:pic>
      <p:sp>
        <p:nvSpPr>
          <p:cNvPr id="10" name="Ristkülik 9">
            <a:extLst>
              <a:ext uri="{FF2B5EF4-FFF2-40B4-BE49-F238E27FC236}">
                <a16:creationId xmlns:a16="http://schemas.microsoft.com/office/drawing/2014/main" id="{E39F3D40-2080-48B2-9CD6-472CCDFF8067}"/>
              </a:ext>
            </a:extLst>
          </p:cNvPr>
          <p:cNvSpPr/>
          <p:nvPr/>
        </p:nvSpPr>
        <p:spPr>
          <a:xfrm rot="5400000">
            <a:off x="10602142" y="4716236"/>
            <a:ext cx="9639300" cy="7696200"/>
          </a:xfrm>
          <a:prstGeom prst="rect">
            <a:avLst/>
          </a:prstGeom>
          <a:gradFill flip="none" rotWithShape="1">
            <a:gsLst>
              <a:gs pos="19464">
                <a:srgbClr val="FFFFFF"/>
              </a:gs>
              <a:gs pos="11000">
                <a:srgbClr val="FFFFFF"/>
              </a:gs>
              <a:gs pos="0">
                <a:schemeClr val="bg1"/>
              </a:gs>
              <a:gs pos="0">
                <a:schemeClr val="bg1">
                  <a:alpha val="98000"/>
                </a:schemeClr>
              </a:gs>
              <a:gs pos="31000">
                <a:schemeClr val="bg1">
                  <a:shade val="100000"/>
                  <a:satMod val="115000"/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11544300" cy="57875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Õppekäike, väljasõite ja ekskursioone soovitame korraldada kindla grupi </a:t>
            </a:r>
            <a:br>
              <a:rPr lang="et-EE" dirty="0"/>
            </a:br>
            <a:r>
              <a:rPr lang="et-EE" dirty="0"/>
              <a:t>või nn mulli põhiselt. Järgida tuleb kõiki külastatavas paigas kehtivaid reegleid.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Siseruumides toimuvatel üritustel soovitame hajutamiseks jälgida, et </a:t>
            </a:r>
            <a:br>
              <a:rPr lang="et-EE" dirty="0"/>
            </a:br>
            <a:r>
              <a:rPr lang="et-EE" dirty="0"/>
              <a:t>ruumi täituvus ei oleks üle 50%. Kui osalejatel ei ole võimalik distantsi hoida, tuleks kanda maski.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Suuremate ürituste puhul soovitame: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dirty="0"/>
              <a:t>kaaluda ürituse korraldamise riske ja otstarbekust;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dirty="0"/>
              <a:t>ohutuse tagamiseks korraldada üritusi vaktsineerimiskuuri </a:t>
            </a:r>
            <a:br>
              <a:rPr lang="et-EE" dirty="0"/>
            </a:br>
            <a:r>
              <a:rPr lang="et-EE" dirty="0"/>
              <a:t>läbinud, COVID-19 haiguse läbi põdenud </a:t>
            </a:r>
            <a:br>
              <a:rPr lang="et-EE" dirty="0"/>
            </a:br>
            <a:r>
              <a:rPr lang="et-EE" dirty="0"/>
              <a:t>või negatiivse testitulemusega osalejatele.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ÜRITUSTE KORRALDAMINE</a:t>
            </a:r>
          </a:p>
        </p:txBody>
      </p:sp>
    </p:spTree>
    <p:extLst>
      <p:ext uri="{BB962C8B-B14F-4D97-AF65-F5344CB8AC3E}">
        <p14:creationId xmlns:p14="http://schemas.microsoft.com/office/powerpoint/2010/main" val="22937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7246F97D-C850-4A24-BFEE-EC841B44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1562100"/>
            <a:ext cx="8724900" cy="8724900"/>
          </a:xfrm>
          <a:prstGeom prst="rect">
            <a:avLst/>
          </a:prstGeom>
        </p:spPr>
      </p:pic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7886700" cy="5787510"/>
          </a:xfrm>
        </p:spPr>
        <p:txBody>
          <a:bodyPr/>
          <a:lstStyle/>
          <a:p>
            <a:r>
              <a:rPr lang="et-EE" dirty="0"/>
              <a:t>Kui klassis või rühmas on õppijaid, </a:t>
            </a:r>
            <a:br>
              <a:rPr lang="et-EE" dirty="0"/>
            </a:br>
            <a:r>
              <a:rPr lang="et-EE" dirty="0"/>
              <a:t>kes peavad olema karantiinis, </a:t>
            </a:r>
            <a:br>
              <a:rPr lang="et-EE" dirty="0"/>
            </a:br>
            <a:r>
              <a:rPr lang="et-EE" dirty="0"/>
              <a:t>jätkub ülejäänutel kontaktõpe.</a:t>
            </a:r>
          </a:p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>Kui võimalik, võib karantiinis olevatele tervetele õpilastele pakkuda võimalust osaleda õppetöös näiteks koolis toimuva õppe ülekandmise teel või iseseisvaid õpiülesandeid andes.</a:t>
            </a:r>
          </a:p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>Kontaktõppe piiramist viiruse leviku tõkestamiseks tuleb üldjuhul vältida.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ÕPPETÖÖ KORRALDAMINE</a:t>
            </a:r>
          </a:p>
        </p:txBody>
      </p:sp>
    </p:spTree>
    <p:extLst>
      <p:ext uri="{BB962C8B-B14F-4D97-AF65-F5344CB8AC3E}">
        <p14:creationId xmlns:p14="http://schemas.microsoft.com/office/powerpoint/2010/main" val="33304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lt 12">
            <a:extLst>
              <a:ext uri="{FF2B5EF4-FFF2-40B4-BE49-F238E27FC236}">
                <a16:creationId xmlns:a16="http://schemas.microsoft.com/office/drawing/2014/main" id="{9C4CF1E8-1662-4090-97F7-59DE74A3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30103"/>
            <a:ext cx="9144000" cy="9156897"/>
          </a:xfrm>
          <a:prstGeom prst="rect">
            <a:avLst/>
          </a:prstGeom>
        </p:spPr>
      </p:pic>
      <p:sp>
        <p:nvSpPr>
          <p:cNvPr id="14" name="Ristkülik 13">
            <a:extLst>
              <a:ext uri="{FF2B5EF4-FFF2-40B4-BE49-F238E27FC236}">
                <a16:creationId xmlns:a16="http://schemas.microsoft.com/office/drawing/2014/main" id="{ED09630F-BE7A-4F58-B5C7-2BB2315B3C81}"/>
              </a:ext>
            </a:extLst>
          </p:cNvPr>
          <p:cNvSpPr/>
          <p:nvPr/>
        </p:nvSpPr>
        <p:spPr>
          <a:xfrm>
            <a:off x="8763000" y="-1637014"/>
            <a:ext cx="14554200" cy="119240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3000">
                <a:schemeClr val="bg1">
                  <a:alpha val="98000"/>
                </a:schemeClr>
              </a:gs>
              <a:gs pos="53000">
                <a:schemeClr val="bg1">
                  <a:shade val="100000"/>
                  <a:satMod val="115000"/>
                  <a:alpha val="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VAIMNE TERVIS</a:t>
            </a:r>
          </a:p>
        </p:txBody>
      </p:sp>
      <p:sp>
        <p:nvSpPr>
          <p:cNvPr id="7" name="Sisu kohatäide 3">
            <a:extLst>
              <a:ext uri="{FF2B5EF4-FFF2-40B4-BE49-F238E27FC236}">
                <a16:creationId xmlns:a16="http://schemas.microsoft.com/office/drawing/2014/main" id="{42B78C7B-4781-4033-B294-94DE7CA8370F}"/>
              </a:ext>
            </a:extLst>
          </p:cNvPr>
          <p:cNvSpPr txBox="1">
            <a:spLocks/>
          </p:cNvSpPr>
          <p:nvPr/>
        </p:nvSpPr>
        <p:spPr>
          <a:xfrm>
            <a:off x="11734800" y="2387206"/>
            <a:ext cx="5295900" cy="68782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4400" b="1" dirty="0">
                <a:solidFill>
                  <a:srgbClr val="003087"/>
                </a:solidFill>
              </a:rPr>
              <a:t>NÕUANDELIIN</a:t>
            </a:r>
            <a:r>
              <a:rPr lang="et-EE" sz="3200" dirty="0"/>
              <a:t/>
            </a:r>
            <a:br>
              <a:rPr lang="et-EE" sz="3200" dirty="0"/>
            </a:br>
            <a:r>
              <a:rPr lang="et-EE" sz="3200" dirty="0"/>
              <a:t/>
            </a:r>
            <a:br>
              <a:rPr lang="et-EE" sz="3200" dirty="0"/>
            </a:br>
            <a:r>
              <a:rPr lang="et-EE" sz="4400" b="1" dirty="0">
                <a:solidFill>
                  <a:srgbClr val="003087"/>
                </a:solidFill>
              </a:rPr>
              <a:t>1226 </a:t>
            </a:r>
            <a:r>
              <a:rPr lang="et-EE" sz="3200" dirty="0">
                <a:solidFill>
                  <a:srgbClr val="003087"/>
                </a:solidFill>
              </a:rPr>
              <a:t>(eesti k) </a:t>
            </a:r>
            <a:r>
              <a:rPr lang="et-EE" sz="4400" b="1" dirty="0">
                <a:solidFill>
                  <a:srgbClr val="003087"/>
                </a:solidFill>
              </a:rPr>
              <a:t>E-R 16-20</a:t>
            </a:r>
          </a:p>
          <a:p>
            <a:r>
              <a:rPr lang="et-EE" sz="4400" b="1" dirty="0">
                <a:solidFill>
                  <a:srgbClr val="003087"/>
                </a:solidFill>
              </a:rPr>
              <a:t>1227 </a:t>
            </a:r>
            <a:r>
              <a:rPr lang="et-EE" sz="3200" dirty="0">
                <a:solidFill>
                  <a:srgbClr val="003087"/>
                </a:solidFill>
              </a:rPr>
              <a:t>(vene k) </a:t>
            </a:r>
            <a:r>
              <a:rPr lang="et-EE" sz="4400" b="1" dirty="0">
                <a:solidFill>
                  <a:srgbClr val="003087"/>
                </a:solidFill>
              </a:rPr>
              <a:t>T 16-20 </a:t>
            </a:r>
            <a:endParaRPr lang="et-EE" sz="4400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8801100" cy="5787510"/>
          </a:xfrm>
        </p:spPr>
        <p:txBody>
          <a:bodyPr/>
          <a:lstStyle/>
          <a:p>
            <a:r>
              <a:rPr lang="et-EE" dirty="0" smtClean="0"/>
              <a:t>On väga </a:t>
            </a:r>
            <a:r>
              <a:rPr lang="et-EE" dirty="0" smtClean="0"/>
              <a:t>oluline </a:t>
            </a:r>
            <a:r>
              <a:rPr lang="et-EE" dirty="0" smtClean="0"/>
              <a:t>jälgida õpilaste edasijõudmist ja </a:t>
            </a:r>
            <a:r>
              <a:rPr lang="et-EE" dirty="0"/>
              <a:t>märgata sekkumisvajadusi. Soovitame õppeaasta alguses hinnata õpilaste lähtetaset erinevates õppeainetes.</a:t>
            </a:r>
            <a:br>
              <a:rPr lang="et-EE" dirty="0"/>
            </a:br>
            <a:endParaRPr lang="et-EE" dirty="0"/>
          </a:p>
          <a:p>
            <a:r>
              <a:rPr lang="et-EE" dirty="0"/>
              <a:t>Soovitame erilist tähelepanu pöörata nii õppijate </a:t>
            </a:r>
            <a:br>
              <a:rPr lang="et-EE" dirty="0"/>
            </a:br>
            <a:r>
              <a:rPr lang="et-EE" dirty="0"/>
              <a:t>kui kolleegide vaimsele tervisele. 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1. septembrist </a:t>
            </a:r>
            <a:r>
              <a:rPr lang="et-EE" dirty="0"/>
              <a:t>tegutseb koolipsühholoogide nõuandeliin kõigile laste ja noortega töötavatele inimestele, lapsevanematele, õppijatele ja lastele. 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12638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6E7FA457-E382-41DC-B043-1B32FBDA6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-5521" r="19" b="17853"/>
          <a:stretch/>
        </p:blipFill>
        <p:spPr>
          <a:xfrm>
            <a:off x="6553200" y="0"/>
            <a:ext cx="11732514" cy="10285714"/>
          </a:xfrm>
          <a:prstGeom prst="rect">
            <a:avLst/>
          </a:prstGeom>
        </p:spPr>
      </p:pic>
      <p:sp>
        <p:nvSpPr>
          <p:cNvPr id="4" name="Ristkülik 3">
            <a:extLst>
              <a:ext uri="{FF2B5EF4-FFF2-40B4-BE49-F238E27FC236}">
                <a16:creationId xmlns:a16="http://schemas.microsoft.com/office/drawing/2014/main" id="{C864307B-0897-4053-AA1B-A98D48236109}"/>
              </a:ext>
            </a:extLst>
          </p:cNvPr>
          <p:cNvSpPr/>
          <p:nvPr/>
        </p:nvSpPr>
        <p:spPr>
          <a:xfrm>
            <a:off x="6172200" y="-819150"/>
            <a:ext cx="14554200" cy="119240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3000">
                <a:schemeClr val="bg1">
                  <a:alpha val="98000"/>
                </a:schemeClr>
              </a:gs>
              <a:gs pos="53000">
                <a:schemeClr val="bg1">
                  <a:shade val="100000"/>
                  <a:satMod val="115000"/>
                  <a:alpha val="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1DFB699-39B0-4EAC-BF7E-218FF939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964363"/>
            <a:ext cx="13411200" cy="1989137"/>
          </a:xfrm>
        </p:spPr>
        <p:txBody>
          <a:bodyPr/>
          <a:lstStyle/>
          <a:p>
            <a:r>
              <a:rPr lang="et-EE" dirty="0"/>
              <a:t>Turvalist </a:t>
            </a:r>
            <a:br>
              <a:rPr lang="et-EE" dirty="0"/>
            </a:br>
            <a:r>
              <a:rPr lang="et-EE" dirty="0"/>
              <a:t>õppeaastat!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6057900" cy="5787510"/>
          </a:xfrm>
        </p:spPr>
        <p:txBody>
          <a:bodyPr/>
          <a:lstStyle/>
          <a:p>
            <a:r>
              <a:rPr lang="et-EE" dirty="0"/>
              <a:t>2021/2022. õppeaastal on esmatähtis </a:t>
            </a:r>
            <a:br>
              <a:rPr lang="et-EE" dirty="0"/>
            </a:br>
            <a:r>
              <a:rPr lang="et-EE" dirty="0"/>
              <a:t>hoida haridus- ja </a:t>
            </a:r>
            <a:r>
              <a:rPr lang="et-EE" dirty="0" err="1" smtClean="0"/>
              <a:t>noorteasutused</a:t>
            </a:r>
            <a:r>
              <a:rPr lang="et-EE" dirty="0" smtClean="0"/>
              <a:t> </a:t>
            </a:r>
            <a:r>
              <a:rPr lang="et-EE" dirty="0"/>
              <a:t>avatuna kõigil haridustasemetel ja </a:t>
            </a:r>
            <a:br>
              <a:rPr lang="et-EE" dirty="0"/>
            </a:br>
            <a:r>
              <a:rPr lang="et-EE" dirty="0"/>
              <a:t>-liikides, arvestades seejuures kõigi ohutusega. </a:t>
            </a:r>
          </a:p>
          <a:p>
            <a:endParaRPr lang="et-EE" dirty="0"/>
          </a:p>
          <a:p>
            <a:r>
              <a:rPr lang="et-EE" dirty="0"/>
              <a:t>Püüame märgata ja toetada kõiki õppijaid, et täita möödunud õppeaastast jäänud võimalikke hariduslünki.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8884920" cy="1989137"/>
          </a:xfrm>
        </p:spPr>
        <p:txBody>
          <a:bodyPr/>
          <a:lstStyle/>
          <a:p>
            <a:r>
              <a:rPr lang="et-EE" dirty="0"/>
              <a:t>AVATUD HARIDUS</a:t>
            </a:r>
          </a:p>
        </p:txBody>
      </p:sp>
      <p:pic>
        <p:nvPicPr>
          <p:cNvPr id="7" name="Sisu kohatäide 6" descr="Pilt, millel on kujutatud vektorgraafika, mänguasi, nukk&#10;&#10;Kirjeldus on genereeritud automaatselt">
            <a:extLst>
              <a:ext uri="{FF2B5EF4-FFF2-40B4-BE49-F238E27FC236}">
                <a16:creationId xmlns:a16="http://schemas.microsoft.com/office/drawing/2014/main" id="{EC071AA2-6139-4227-A3FA-017C867221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82" y="2497085"/>
            <a:ext cx="3068045" cy="3068045"/>
          </a:xfr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49FA3A2E-C0E8-4F84-93D2-37CB9FCFC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853" y="2529869"/>
            <a:ext cx="3072372" cy="3068045"/>
          </a:xfrm>
          <a:prstGeom prst="rect">
            <a:avLst/>
          </a:prstGeom>
        </p:spPr>
      </p:pic>
      <p:pic>
        <p:nvPicPr>
          <p:cNvPr id="11" name="Pilt 10" descr="Pilt, millel on kujutatud mänguasi, nukk&#10;&#10;Kirjeldus on genereeritud automaatselt">
            <a:extLst>
              <a:ext uri="{FF2B5EF4-FFF2-40B4-BE49-F238E27FC236}">
                <a16:creationId xmlns:a16="http://schemas.microsoft.com/office/drawing/2014/main" id="{4163E133-46CD-4EB9-B571-5DEA8831B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879" y="2453113"/>
            <a:ext cx="3072372" cy="3068045"/>
          </a:xfrm>
          <a:prstGeom prst="rect">
            <a:avLst/>
          </a:prstGeom>
        </p:spPr>
      </p:pic>
      <p:pic>
        <p:nvPicPr>
          <p:cNvPr id="13" name="Pilt 12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B74F059D-D731-4E12-BEF9-908477565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41" y="5931614"/>
            <a:ext cx="3072372" cy="3068045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BF1D9424-D735-4175-9387-1ABA6FEDE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57" y="5990894"/>
            <a:ext cx="3068045" cy="3068045"/>
          </a:xfrm>
          <a:prstGeom prst="rect">
            <a:avLst/>
          </a:prstGeom>
        </p:spPr>
      </p:pic>
      <p:pic>
        <p:nvPicPr>
          <p:cNvPr id="17" name="Pilt 16">
            <a:extLst>
              <a:ext uri="{FF2B5EF4-FFF2-40B4-BE49-F238E27FC236}">
                <a16:creationId xmlns:a16="http://schemas.microsoft.com/office/drawing/2014/main" id="{609B36FE-233A-40BB-860E-3769F69E0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28" y="5990894"/>
            <a:ext cx="3072372" cy="3068045"/>
          </a:xfrm>
          <a:prstGeom prst="rect">
            <a:avLst/>
          </a:prstGeom>
        </p:spPr>
      </p:pic>
      <p:sp>
        <p:nvSpPr>
          <p:cNvPr id="30" name="Sisu kohatäide 3">
            <a:extLst>
              <a:ext uri="{FF2B5EF4-FFF2-40B4-BE49-F238E27FC236}">
                <a16:creationId xmlns:a16="http://schemas.microsoft.com/office/drawing/2014/main" id="{0CFF2346-A11A-4ECA-B6AB-4B83072E5B9B}"/>
              </a:ext>
            </a:extLst>
          </p:cNvPr>
          <p:cNvSpPr txBox="1">
            <a:spLocks/>
          </p:cNvSpPr>
          <p:nvPr/>
        </p:nvSpPr>
        <p:spPr>
          <a:xfrm>
            <a:off x="8211474" y="4681084"/>
            <a:ext cx="2476574" cy="829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>
                <a:solidFill>
                  <a:schemeClr val="tx1"/>
                </a:solidFill>
              </a:rPr>
              <a:t>Vaktsineerimine</a:t>
            </a:r>
          </a:p>
        </p:txBody>
      </p:sp>
      <p:sp>
        <p:nvSpPr>
          <p:cNvPr id="31" name="Sisu kohatäide 3">
            <a:extLst>
              <a:ext uri="{FF2B5EF4-FFF2-40B4-BE49-F238E27FC236}">
                <a16:creationId xmlns:a16="http://schemas.microsoft.com/office/drawing/2014/main" id="{057C9EC9-EF2E-4F02-BC4F-C94E83355CD9}"/>
              </a:ext>
            </a:extLst>
          </p:cNvPr>
          <p:cNvSpPr txBox="1">
            <a:spLocks/>
          </p:cNvSpPr>
          <p:nvPr/>
        </p:nvSpPr>
        <p:spPr>
          <a:xfrm>
            <a:off x="11640873" y="4681084"/>
            <a:ext cx="2615523" cy="829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>
                <a:solidFill>
                  <a:schemeClr val="tx1"/>
                </a:solidFill>
              </a:rPr>
              <a:t>Maskide kasutamine</a:t>
            </a:r>
          </a:p>
        </p:txBody>
      </p:sp>
      <p:sp>
        <p:nvSpPr>
          <p:cNvPr id="32" name="Sisu kohatäide 3">
            <a:extLst>
              <a:ext uri="{FF2B5EF4-FFF2-40B4-BE49-F238E27FC236}">
                <a16:creationId xmlns:a16="http://schemas.microsoft.com/office/drawing/2014/main" id="{E9094334-97B5-48A6-8A82-B0E696ED28CB}"/>
              </a:ext>
            </a:extLst>
          </p:cNvPr>
          <p:cNvSpPr txBox="1">
            <a:spLocks/>
          </p:cNvSpPr>
          <p:nvPr/>
        </p:nvSpPr>
        <p:spPr>
          <a:xfrm>
            <a:off x="8404161" y="8183716"/>
            <a:ext cx="2615523" cy="829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>
                <a:solidFill>
                  <a:schemeClr val="tx1"/>
                </a:solidFill>
              </a:rPr>
              <a:t>Testimine</a:t>
            </a:r>
          </a:p>
        </p:txBody>
      </p:sp>
      <p:sp>
        <p:nvSpPr>
          <p:cNvPr id="33" name="Sisu kohatäide 3">
            <a:extLst>
              <a:ext uri="{FF2B5EF4-FFF2-40B4-BE49-F238E27FC236}">
                <a16:creationId xmlns:a16="http://schemas.microsoft.com/office/drawing/2014/main" id="{BC25FA64-5BC4-4D9E-9F0B-A8B272267F75}"/>
              </a:ext>
            </a:extLst>
          </p:cNvPr>
          <p:cNvSpPr txBox="1">
            <a:spLocks/>
          </p:cNvSpPr>
          <p:nvPr/>
        </p:nvSpPr>
        <p:spPr>
          <a:xfrm>
            <a:off x="15022704" y="4735414"/>
            <a:ext cx="3222108" cy="829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t-EE" sz="2600" b="1" dirty="0">
                <a:solidFill>
                  <a:schemeClr val="tx1"/>
                </a:solidFill>
              </a:rPr>
              <a:t>Hajutamine,</a:t>
            </a:r>
          </a:p>
          <a:p>
            <a:pPr>
              <a:spcBef>
                <a:spcPts val="0"/>
              </a:spcBef>
            </a:pPr>
            <a:r>
              <a:rPr lang="et-EE" sz="2600" b="1" dirty="0">
                <a:solidFill>
                  <a:schemeClr val="tx1"/>
                </a:solidFill>
              </a:rPr>
              <a:t>tegutsemine mullides</a:t>
            </a:r>
          </a:p>
        </p:txBody>
      </p:sp>
      <p:sp>
        <p:nvSpPr>
          <p:cNvPr id="34" name="Sisu kohatäide 3">
            <a:extLst>
              <a:ext uri="{FF2B5EF4-FFF2-40B4-BE49-F238E27FC236}">
                <a16:creationId xmlns:a16="http://schemas.microsoft.com/office/drawing/2014/main" id="{09B1C369-1DF9-4C8D-90AF-4DB655E8C390}"/>
              </a:ext>
            </a:extLst>
          </p:cNvPr>
          <p:cNvSpPr txBox="1">
            <a:spLocks/>
          </p:cNvSpPr>
          <p:nvPr/>
        </p:nvSpPr>
        <p:spPr>
          <a:xfrm>
            <a:off x="14975189" y="8186324"/>
            <a:ext cx="2615523" cy="829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t-EE" sz="2600" b="1" dirty="0">
                <a:solidFill>
                  <a:schemeClr val="tx1"/>
                </a:solidFill>
              </a:rPr>
              <a:t>Kätepesu ja</a:t>
            </a:r>
          </a:p>
          <a:p>
            <a:pPr>
              <a:spcBef>
                <a:spcPts val="0"/>
              </a:spcBef>
            </a:pPr>
            <a:r>
              <a:rPr lang="et-EE" sz="2600" b="1" dirty="0" err="1">
                <a:solidFill>
                  <a:schemeClr val="tx1"/>
                </a:solidFill>
              </a:rPr>
              <a:t>desifintseerimine</a:t>
            </a:r>
            <a:endParaRPr lang="et-EE" sz="2600" b="1" dirty="0">
              <a:solidFill>
                <a:schemeClr val="tx1"/>
              </a:solidFill>
            </a:endParaRPr>
          </a:p>
        </p:txBody>
      </p:sp>
      <p:sp>
        <p:nvSpPr>
          <p:cNvPr id="36" name="Sisu kohatäide 3">
            <a:extLst>
              <a:ext uri="{FF2B5EF4-FFF2-40B4-BE49-F238E27FC236}">
                <a16:creationId xmlns:a16="http://schemas.microsoft.com/office/drawing/2014/main" id="{558FE4D8-44B3-4EB3-AFFF-35507B5846F9}"/>
              </a:ext>
            </a:extLst>
          </p:cNvPr>
          <p:cNvSpPr txBox="1">
            <a:spLocks/>
          </p:cNvSpPr>
          <p:nvPr/>
        </p:nvSpPr>
        <p:spPr>
          <a:xfrm>
            <a:off x="11824333" y="8207773"/>
            <a:ext cx="2615523" cy="829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t-EE" sz="2600" b="1" dirty="0">
                <a:solidFill>
                  <a:schemeClr val="tx1"/>
                </a:solidFill>
              </a:rPr>
              <a:t>Ventilatsioon</a:t>
            </a:r>
          </a:p>
        </p:txBody>
      </p:sp>
    </p:spTree>
    <p:extLst>
      <p:ext uri="{BB962C8B-B14F-4D97-AF65-F5344CB8AC3E}">
        <p14:creationId xmlns:p14="http://schemas.microsoft.com/office/powerpoint/2010/main" val="6268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7772400" cy="5787510"/>
          </a:xfrm>
        </p:spPr>
        <p:txBody>
          <a:bodyPr/>
          <a:lstStyle/>
          <a:p>
            <a:r>
              <a:rPr lang="et-EE" dirty="0"/>
              <a:t>Mida rohkem inimesi on vaktsineeritud, </a:t>
            </a:r>
            <a:br>
              <a:rPr lang="et-EE" dirty="0"/>
            </a:br>
            <a:r>
              <a:rPr lang="et-EE" dirty="0"/>
              <a:t>seda väiksem on raskelt haigestumise </a:t>
            </a:r>
            <a:br>
              <a:rPr lang="et-EE" dirty="0"/>
            </a:br>
            <a:r>
              <a:rPr lang="et-EE" dirty="0"/>
              <a:t>tõenäosus ja haiglaravi vajadus.</a:t>
            </a:r>
          </a:p>
          <a:p>
            <a:endParaRPr lang="et-EE" dirty="0"/>
          </a:p>
          <a:p>
            <a:r>
              <a:rPr lang="et-EE" dirty="0"/>
              <a:t>Täielikult vaktsineeritud inimesed </a:t>
            </a:r>
            <a:br>
              <a:rPr lang="et-EE" dirty="0"/>
            </a:br>
            <a:r>
              <a:rPr lang="et-EE" dirty="0"/>
              <a:t>ei pea jääma </a:t>
            </a:r>
            <a:r>
              <a:rPr lang="et-EE" dirty="0" err="1"/>
              <a:t>lähikontaktsena</a:t>
            </a:r>
            <a:r>
              <a:rPr lang="et-EE" dirty="0"/>
              <a:t> karantiini.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r>
              <a:rPr lang="et-EE" dirty="0"/>
              <a:t>Eestis saavad end vaktsineerida </a:t>
            </a:r>
            <a:br>
              <a:rPr lang="et-EE" dirty="0"/>
            </a:br>
            <a:r>
              <a:rPr lang="et-EE" dirty="0"/>
              <a:t>kõik alates 12. eluaastast.</a:t>
            </a:r>
          </a:p>
        </p:txBody>
      </p:sp>
      <p:pic>
        <p:nvPicPr>
          <p:cNvPr id="7" name="Sisu kohatäide 6" descr="Pilt, millel on kujutatud vektorgraafika, mänguasi, nukk&#10;&#10;Kirjeldus on genereeritud automaatselt">
            <a:extLst>
              <a:ext uri="{FF2B5EF4-FFF2-40B4-BE49-F238E27FC236}">
                <a16:creationId xmlns:a16="http://schemas.microsoft.com/office/drawing/2014/main" id="{79A56854-BDC3-48F8-AD54-43D1B75D0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2230416"/>
            <a:ext cx="8077200" cy="8077200"/>
          </a:xfr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/>
              <a:t>VAKTSINEERIMINE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15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7886700" cy="5787510"/>
          </a:xfrm>
        </p:spPr>
        <p:txBody>
          <a:bodyPr/>
          <a:lstStyle/>
          <a:p>
            <a:r>
              <a:rPr lang="et-EE" b="1" dirty="0"/>
              <a:t>EESMÄRK: </a:t>
            </a:r>
            <a:br>
              <a:rPr lang="et-EE" b="1" dirty="0"/>
            </a:br>
            <a:r>
              <a:rPr lang="et-EE" dirty="0"/>
              <a:t>oktoobri lõpuks on vähemalt ühe doosiga vaktsineeritud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70% noortest vanuses 16–17 ja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90% haridus- ja noorsootööasutuste töötajatest.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VAKTSINEERIMINE</a:t>
            </a:r>
          </a:p>
        </p:txBody>
      </p:sp>
      <p:grpSp>
        <p:nvGrpSpPr>
          <p:cNvPr id="6" name="Rühm 5">
            <a:extLst>
              <a:ext uri="{FF2B5EF4-FFF2-40B4-BE49-F238E27FC236}">
                <a16:creationId xmlns:a16="http://schemas.microsoft.com/office/drawing/2014/main" id="{9A933206-C8F3-476B-82F7-5BA46D326135}"/>
              </a:ext>
            </a:extLst>
          </p:cNvPr>
          <p:cNvGrpSpPr/>
          <p:nvPr/>
        </p:nvGrpSpPr>
        <p:grpSpPr>
          <a:xfrm>
            <a:off x="9921571" y="3470394"/>
            <a:ext cx="7066414" cy="1864084"/>
            <a:chOff x="9709874" y="2294572"/>
            <a:chExt cx="7066414" cy="1694622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6F0F0A5-ADC3-4A3F-82A0-22C178888D13}"/>
                </a:ext>
              </a:extLst>
            </p:cNvPr>
            <p:cNvSpPr txBox="1"/>
            <p:nvPr/>
          </p:nvSpPr>
          <p:spPr>
            <a:xfrm>
              <a:off x="13335000" y="2294572"/>
              <a:ext cx="3441288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r>
                <a:rPr lang="et-EE" sz="3200" spc="160" dirty="0">
                  <a:solidFill>
                    <a:srgbClr val="006EB5"/>
                  </a:solidFill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kõigist haridusasutuste töötajatest</a:t>
              </a:r>
              <a:endParaRPr lang="en-US" sz="3200" u="none" spc="160" dirty="0">
                <a:solidFill>
                  <a:srgbClr val="006EB5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4ECF808B-6A1B-4F4D-A36D-73B41DECFAF3}"/>
                </a:ext>
              </a:extLst>
            </p:cNvPr>
            <p:cNvSpPr txBox="1"/>
            <p:nvPr/>
          </p:nvSpPr>
          <p:spPr>
            <a:xfrm>
              <a:off x="9709874" y="3168520"/>
              <a:ext cx="3441288" cy="820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60"/>
                </a:lnSpc>
                <a:spcBef>
                  <a:spcPct val="0"/>
                </a:spcBef>
              </a:pPr>
              <a:r>
                <a:rPr lang="et-EE" sz="13000" spc="160" dirty="0">
                  <a:solidFill>
                    <a:srgbClr val="003087"/>
                  </a:solidFill>
                  <a:latin typeface="Roboto Condensed Bold"/>
                </a:rPr>
                <a:t>75%</a:t>
              </a:r>
              <a:endParaRPr lang="en-US" sz="13000" u="none" spc="160" dirty="0">
                <a:solidFill>
                  <a:srgbClr val="003087"/>
                </a:solidFill>
                <a:latin typeface="Roboto Condensed Bold"/>
              </a:endParaRPr>
            </a:p>
          </p:txBody>
        </p:sp>
      </p:grpSp>
      <p:grpSp>
        <p:nvGrpSpPr>
          <p:cNvPr id="25" name="Rühm 24">
            <a:extLst>
              <a:ext uri="{FF2B5EF4-FFF2-40B4-BE49-F238E27FC236}">
                <a16:creationId xmlns:a16="http://schemas.microsoft.com/office/drawing/2014/main" id="{56E7038E-52FF-4756-8327-A9B4D423E9A1}"/>
              </a:ext>
            </a:extLst>
          </p:cNvPr>
          <p:cNvGrpSpPr/>
          <p:nvPr/>
        </p:nvGrpSpPr>
        <p:grpSpPr>
          <a:xfrm>
            <a:off x="9889673" y="5472011"/>
            <a:ext cx="7066414" cy="1864084"/>
            <a:chOff x="9709874" y="2294572"/>
            <a:chExt cx="7066414" cy="1694622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A6CDEBF7-4A40-487F-847B-5181A0CCB862}"/>
                </a:ext>
              </a:extLst>
            </p:cNvPr>
            <p:cNvSpPr txBox="1"/>
            <p:nvPr/>
          </p:nvSpPr>
          <p:spPr>
            <a:xfrm>
              <a:off x="13335000" y="2294572"/>
              <a:ext cx="3441288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endParaRPr lang="et-EE" sz="3200" spc="160" dirty="0">
                <a:solidFill>
                  <a:srgbClr val="006EB5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  <a:p>
              <a:pPr marL="0" lvl="0" indent="0">
                <a:spcBef>
                  <a:spcPct val="0"/>
                </a:spcBef>
              </a:pPr>
              <a:r>
                <a:rPr lang="et-EE" sz="3200" spc="160" dirty="0">
                  <a:solidFill>
                    <a:srgbClr val="006EB5"/>
                  </a:solidFill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12-15</a:t>
              </a:r>
            </a:p>
            <a:p>
              <a:pPr marL="0" lvl="0" indent="0">
                <a:spcBef>
                  <a:spcPct val="0"/>
                </a:spcBef>
              </a:pPr>
              <a:r>
                <a:rPr lang="et-EE" sz="3200" spc="160" dirty="0">
                  <a:solidFill>
                    <a:srgbClr val="006EB5"/>
                  </a:solidFill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aastastest</a:t>
              </a:r>
              <a:endParaRPr lang="en-US" sz="3200" u="none" spc="160" dirty="0">
                <a:solidFill>
                  <a:srgbClr val="006EB5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49727BBC-78DE-4049-931D-53CE9A2AE12F}"/>
                </a:ext>
              </a:extLst>
            </p:cNvPr>
            <p:cNvSpPr txBox="1"/>
            <p:nvPr/>
          </p:nvSpPr>
          <p:spPr>
            <a:xfrm>
              <a:off x="9709874" y="3168520"/>
              <a:ext cx="3441288" cy="820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60"/>
                </a:lnSpc>
                <a:spcBef>
                  <a:spcPct val="0"/>
                </a:spcBef>
              </a:pPr>
              <a:r>
                <a:rPr lang="et-EE" sz="13000" spc="160" dirty="0">
                  <a:solidFill>
                    <a:srgbClr val="003087"/>
                  </a:solidFill>
                  <a:latin typeface="Roboto Condensed Bold"/>
                </a:rPr>
                <a:t>36%</a:t>
              </a:r>
              <a:endParaRPr lang="en-US" sz="13000" u="none" spc="160" dirty="0">
                <a:solidFill>
                  <a:srgbClr val="003087"/>
                </a:solidFill>
                <a:latin typeface="Roboto Condensed Bold"/>
              </a:endParaRPr>
            </a:p>
          </p:txBody>
        </p:sp>
      </p:grpSp>
      <p:grpSp>
        <p:nvGrpSpPr>
          <p:cNvPr id="28" name="Rühm 27">
            <a:extLst>
              <a:ext uri="{FF2B5EF4-FFF2-40B4-BE49-F238E27FC236}">
                <a16:creationId xmlns:a16="http://schemas.microsoft.com/office/drawing/2014/main" id="{DAD3F45F-3D85-4776-B511-2CD51E8B7625}"/>
              </a:ext>
            </a:extLst>
          </p:cNvPr>
          <p:cNvGrpSpPr/>
          <p:nvPr/>
        </p:nvGrpSpPr>
        <p:grpSpPr>
          <a:xfrm>
            <a:off x="9941523" y="7547512"/>
            <a:ext cx="7066414" cy="1864084"/>
            <a:chOff x="9709874" y="2294572"/>
            <a:chExt cx="7066414" cy="1694622"/>
          </a:xfrm>
        </p:grpSpPr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D2D70C46-F1FE-4585-8C6C-D7A21DF3C0D9}"/>
                </a:ext>
              </a:extLst>
            </p:cNvPr>
            <p:cNvSpPr txBox="1"/>
            <p:nvPr/>
          </p:nvSpPr>
          <p:spPr>
            <a:xfrm>
              <a:off x="13335000" y="2294572"/>
              <a:ext cx="3441288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endParaRPr lang="et-EE" sz="3200" spc="160" dirty="0">
                <a:solidFill>
                  <a:srgbClr val="006EB5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  <a:p>
              <a:pPr marL="0" lvl="0" indent="0">
                <a:spcBef>
                  <a:spcPct val="0"/>
                </a:spcBef>
              </a:pPr>
              <a:r>
                <a:rPr lang="et-EE" sz="3200" spc="160" dirty="0">
                  <a:solidFill>
                    <a:srgbClr val="006EB5"/>
                  </a:solidFill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16-17</a:t>
              </a:r>
            </a:p>
            <a:p>
              <a:pPr marL="0" lvl="0" indent="0">
                <a:spcBef>
                  <a:spcPct val="0"/>
                </a:spcBef>
              </a:pPr>
              <a:r>
                <a:rPr lang="et-EE" sz="3200" spc="160" dirty="0">
                  <a:solidFill>
                    <a:srgbClr val="006EB5"/>
                  </a:solidFill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aastastest</a:t>
              </a:r>
              <a:endParaRPr lang="en-US" sz="3200" u="none" spc="160" dirty="0">
                <a:solidFill>
                  <a:srgbClr val="006EB5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91395014-06FA-4F95-9A17-4A1DEC2D4571}"/>
                </a:ext>
              </a:extLst>
            </p:cNvPr>
            <p:cNvSpPr txBox="1"/>
            <p:nvPr/>
          </p:nvSpPr>
          <p:spPr>
            <a:xfrm>
              <a:off x="9709874" y="3168520"/>
              <a:ext cx="3441288" cy="820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60"/>
                </a:lnSpc>
                <a:spcBef>
                  <a:spcPct val="0"/>
                </a:spcBef>
              </a:pPr>
              <a:r>
                <a:rPr lang="et-EE" sz="13000" spc="160" dirty="0">
                  <a:solidFill>
                    <a:srgbClr val="003087"/>
                  </a:solidFill>
                  <a:latin typeface="Roboto Condensed Bold"/>
                </a:rPr>
                <a:t>52%</a:t>
              </a:r>
              <a:endParaRPr lang="en-US" sz="13000" u="none" spc="160" dirty="0">
                <a:solidFill>
                  <a:srgbClr val="003087"/>
                </a:solidFill>
                <a:latin typeface="Roboto Condensed Bold"/>
              </a:endParaRPr>
            </a:p>
          </p:txBody>
        </p:sp>
      </p:grpSp>
      <p:sp>
        <p:nvSpPr>
          <p:cNvPr id="31" name="Sisu kohatäide 3">
            <a:extLst>
              <a:ext uri="{FF2B5EF4-FFF2-40B4-BE49-F238E27FC236}">
                <a16:creationId xmlns:a16="http://schemas.microsoft.com/office/drawing/2014/main" id="{002AFD5D-C787-4A47-BC41-F1EE344AE034}"/>
              </a:ext>
            </a:extLst>
          </p:cNvPr>
          <p:cNvSpPr txBox="1">
            <a:spLocks/>
          </p:cNvSpPr>
          <p:nvPr/>
        </p:nvSpPr>
        <p:spPr>
          <a:xfrm>
            <a:off x="10515600" y="1790700"/>
            <a:ext cx="7772400" cy="14022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0" i="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 baseline="0">
                <a:solidFill>
                  <a:srgbClr val="006EB5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Vähemalt ühe doosiga on vaktsineeritud</a:t>
            </a:r>
          </a:p>
        </p:txBody>
      </p:sp>
    </p:spTree>
    <p:extLst>
      <p:ext uri="{BB962C8B-B14F-4D97-AF65-F5344CB8AC3E}">
        <p14:creationId xmlns:p14="http://schemas.microsoft.com/office/powerpoint/2010/main" val="11591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62A45944-E8CB-4E6D-A7EF-51F1FA9F3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5"/>
          <a:stretch/>
        </p:blipFill>
        <p:spPr>
          <a:xfrm flipH="1">
            <a:off x="12916196" y="1485900"/>
            <a:ext cx="5371804" cy="8839200"/>
          </a:xfrm>
          <a:prstGeom prst="rect">
            <a:avLst/>
          </a:prstGeom>
        </p:spPr>
      </p:pic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10934700" cy="57875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Üldharidus- ja kutsekoolides korraldavad alates õppeaasta algusest vaktsineerimist kooliõed.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Lisaks õpilastele saab vaktsineerida ka personali ja vajadusel ka teisi kogukonnaliikmeid.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Kooliõel on võimalik korraldada vaktsineerimine ise koolis kohapeal, kaasata tervishoiuteenuse osutaja või korraldada vaktsineeritavate jõudmine piirkondlikku vaktsineerimiskeskusse.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Koolis toimub alaealiste vaktsineerimine ainult vanema nõusolekul.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Juba praegu toimub koolides vaktsineerimisüritusi.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r>
              <a:rPr lang="et-EE" sz="4400" b="1" dirty="0"/>
              <a:t>    Vaktsineeri.ee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VAKTSINEERIMINE</a:t>
            </a:r>
          </a:p>
        </p:txBody>
      </p:sp>
    </p:spTree>
    <p:extLst>
      <p:ext uri="{BB962C8B-B14F-4D97-AF65-F5344CB8AC3E}">
        <p14:creationId xmlns:p14="http://schemas.microsoft.com/office/powerpoint/2010/main" val="235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 descr="Pilt, millel on kujutatud mänguasi, vektorgraafika&#10;&#10;Kirjeldus on genereeritud automaatselt">
            <a:extLst>
              <a:ext uri="{FF2B5EF4-FFF2-40B4-BE49-F238E27FC236}">
                <a16:creationId xmlns:a16="http://schemas.microsoft.com/office/drawing/2014/main" id="{CDC4D222-0890-4855-BF31-73CBE942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973584"/>
            <a:ext cx="8305800" cy="8305800"/>
          </a:xfrm>
          <a:prstGeom prst="rect">
            <a:avLst/>
          </a:prstGeom>
        </p:spPr>
      </p:pic>
      <p:sp>
        <p:nvSpPr>
          <p:cNvPr id="12" name="Ristkülik 11">
            <a:extLst>
              <a:ext uri="{FF2B5EF4-FFF2-40B4-BE49-F238E27FC236}">
                <a16:creationId xmlns:a16="http://schemas.microsoft.com/office/drawing/2014/main" id="{1AE9D714-E23F-45F7-AB6D-1D00A89D7320}"/>
              </a:ext>
            </a:extLst>
          </p:cNvPr>
          <p:cNvSpPr/>
          <p:nvPr/>
        </p:nvSpPr>
        <p:spPr>
          <a:xfrm>
            <a:off x="11239500" y="2857500"/>
            <a:ext cx="9639300" cy="7696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3000">
                <a:schemeClr val="bg1">
                  <a:alpha val="98000"/>
                </a:schemeClr>
              </a:gs>
              <a:gs pos="53000">
                <a:schemeClr val="bg1">
                  <a:shade val="100000"/>
                  <a:satMod val="115000"/>
                  <a:alpha val="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14592300" cy="57875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 smtClean="0"/>
              <a:t>Haridus- ja </a:t>
            </a:r>
            <a:r>
              <a:rPr lang="et-EE" b="1" dirty="0" err="1" smtClean="0"/>
              <a:t>noorteasutuste</a:t>
            </a:r>
            <a:r>
              <a:rPr lang="et-EE" b="1" dirty="0"/>
              <a:t> </a:t>
            </a:r>
            <a:r>
              <a:rPr lang="et-EE" b="1" dirty="0" smtClean="0"/>
              <a:t>täielikult</a:t>
            </a:r>
            <a:r>
              <a:rPr lang="et-EE" b="1" dirty="0" smtClean="0"/>
              <a:t> vaktsineerimata töötajad peavad korra nädalas tegema antigeeni kiirtesti. 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Soovitame </a:t>
            </a:r>
            <a:r>
              <a:rPr lang="et-EE" dirty="0"/>
              <a:t>seda ohutuse tagamiseks ka täienduskoolituses ja -õppes.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Testi ei pea tegema töötaja, kes esitab tööandjale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dirty="0"/>
              <a:t>tõendi viiruse läbipõdemise kohta viimase kuue kuu jooksul,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dirty="0"/>
              <a:t>mitte vanema kui 72 tundi tagasi saadud PCR-testi tulemuse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dirty="0"/>
              <a:t>või mitte enam kui 48 tundi tagasi saadud antigeeni kiirtesti tulemuse </a:t>
            </a:r>
            <a:br>
              <a:rPr lang="et-EE" dirty="0"/>
            </a:br>
            <a:r>
              <a:rPr lang="et-EE" dirty="0"/>
              <a:t>juhul, kui see on tehtud tervishoiuteenuse osutaja juures.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Kui töötaja töötab samal ajal mitmes haridusasutuses, </a:t>
            </a:r>
            <a:br>
              <a:rPr lang="et-EE" dirty="0"/>
            </a:br>
            <a:r>
              <a:rPr lang="et-EE" dirty="0"/>
              <a:t>tuleb testimise korraldus </a:t>
            </a:r>
            <a:r>
              <a:rPr lang="et-EE" dirty="0" smtClean="0"/>
              <a:t>iga </a:t>
            </a:r>
            <a:r>
              <a:rPr lang="et-EE" dirty="0"/>
              <a:t>tööandjaga eraldi kokku leppida.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KIIRTESTIMINE</a:t>
            </a:r>
          </a:p>
        </p:txBody>
      </p:sp>
    </p:spTree>
    <p:extLst>
      <p:ext uri="{BB962C8B-B14F-4D97-AF65-F5344CB8AC3E}">
        <p14:creationId xmlns:p14="http://schemas.microsoft.com/office/powerpoint/2010/main" val="4855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06F429A9-0830-4248-B62A-6C46C3DDA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0"/>
            <a:ext cx="6213434" cy="6204684"/>
          </a:xfrm>
          <a:prstGeom prst="rect">
            <a:avLst/>
          </a:prstGeom>
        </p:spPr>
      </p:pic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15963900" cy="57875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Haridus- ja </a:t>
            </a:r>
            <a:r>
              <a:rPr lang="et-EE" dirty="0" err="1"/>
              <a:t>noorteasutuste</a:t>
            </a:r>
            <a:r>
              <a:rPr lang="et-EE" dirty="0"/>
              <a:t> töötajate kord nädalas testimiseks </a:t>
            </a:r>
            <a:br>
              <a:rPr lang="et-EE" dirty="0"/>
            </a:br>
            <a:r>
              <a:rPr lang="et-EE" dirty="0"/>
              <a:t>vajalikud kiirtestid annab riik.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Tegemist on ninaneelu testidega.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Ministeerium korraldab kiirtestide logistika omavalitsustesse, riigikoolidesse ja eraõppeasutustesse. Ka lasteaiad ja -hoiud ning </a:t>
            </a:r>
            <a:r>
              <a:rPr lang="et-EE" dirty="0" err="1"/>
              <a:t>noorteasutused</a:t>
            </a:r>
            <a:r>
              <a:rPr lang="et-EE" dirty="0"/>
              <a:t> saavad oma testid omavalitsuste kaudu.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Testid jõuavad kohale alates 23. augustist. </a:t>
            </a:r>
            <a:endParaRPr lang="et-E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Vaktsineerimata </a:t>
            </a:r>
            <a:r>
              <a:rPr lang="et-EE" sz="2800" dirty="0"/>
              <a:t>õpilaste testimiseks </a:t>
            </a:r>
            <a:r>
              <a:rPr lang="et-EE" sz="2800" dirty="0" err="1"/>
              <a:t>lähikontaktsuse</a:t>
            </a:r>
            <a:r>
              <a:rPr lang="et-EE" sz="2800" dirty="0"/>
              <a:t> puhul eraldab ministeerium </a:t>
            </a:r>
            <a:br>
              <a:rPr lang="et-EE" sz="2800" dirty="0"/>
            </a:br>
            <a:r>
              <a:rPr lang="et-EE" sz="2800" dirty="0"/>
              <a:t>nii munitsipaal- kui eraomanduses üldhariduskoolide ja kutseõppeasutuste pidajatele </a:t>
            </a:r>
            <a:br>
              <a:rPr lang="et-EE" sz="2800" dirty="0"/>
            </a:br>
            <a:r>
              <a:rPr lang="et-EE" sz="2800" dirty="0"/>
              <a:t>testide soetamiseks rahalise toetuse.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Toetuse jagamise aluseks võetakse kohaliku omavalitsuse täpsusega </a:t>
            </a:r>
            <a:br>
              <a:rPr lang="et-EE" sz="2800" dirty="0"/>
            </a:br>
            <a:r>
              <a:rPr lang="et-EE" sz="2800" dirty="0"/>
              <a:t>vaktsineerimata </a:t>
            </a:r>
            <a:r>
              <a:rPr lang="et-EE" sz="2800" dirty="0" smtClean="0"/>
              <a:t>12-17-aastaste </a:t>
            </a:r>
            <a:r>
              <a:rPr lang="et-EE" sz="2800" dirty="0"/>
              <a:t>arv.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Asutused saavad ise valida, mis tüüpi kiirteste soetada.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KIIRTESTIMINE</a:t>
            </a:r>
          </a:p>
        </p:txBody>
      </p:sp>
    </p:spTree>
    <p:extLst>
      <p:ext uri="{BB962C8B-B14F-4D97-AF65-F5344CB8AC3E}">
        <p14:creationId xmlns:p14="http://schemas.microsoft.com/office/powerpoint/2010/main" val="11409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 descr="Pilt, millel on kujutatud tekst, visiitkaart, vektorgraafika, kuvatõmmis&#10;&#10;Kirjeldus on genereeritud automaatselt">
            <a:extLst>
              <a:ext uri="{FF2B5EF4-FFF2-40B4-BE49-F238E27FC236}">
                <a16:creationId xmlns:a16="http://schemas.microsoft.com/office/drawing/2014/main" id="{198D32F4-D876-49B0-B648-C85BED4F3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800" y="-432479"/>
            <a:ext cx="8382000" cy="8077200"/>
          </a:xfrm>
          <a:prstGeom prst="rect">
            <a:avLst/>
          </a:prstGeo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KARANTIIN</a:t>
            </a:r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718BF88F-C84F-447F-915B-BE7CF0198B51}"/>
              </a:ext>
            </a:extLst>
          </p:cNvPr>
          <p:cNvSpPr/>
          <p:nvPr/>
        </p:nvSpPr>
        <p:spPr>
          <a:xfrm>
            <a:off x="10439400" y="-1181100"/>
            <a:ext cx="8382000" cy="82268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3000">
                <a:schemeClr val="bg1">
                  <a:alpha val="98000"/>
                </a:schemeClr>
              </a:gs>
              <a:gs pos="53000">
                <a:schemeClr val="bg1">
                  <a:shade val="100000"/>
                  <a:satMod val="115000"/>
                  <a:alpha val="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15963900" cy="5787510"/>
          </a:xfrm>
        </p:spPr>
        <p:txBody>
          <a:bodyPr/>
          <a:lstStyle/>
          <a:p>
            <a:r>
              <a:rPr lang="et-EE" dirty="0"/>
              <a:t>Täielikult vaktsineeritud töötajad ja õppijad ei pea </a:t>
            </a:r>
            <a:br>
              <a:rPr lang="et-EE" dirty="0"/>
            </a:br>
            <a:r>
              <a:rPr lang="et-EE" dirty="0"/>
              <a:t>COVID-19 haige </a:t>
            </a:r>
            <a:r>
              <a:rPr lang="et-EE" dirty="0" err="1"/>
              <a:t>lähikontaktsena</a:t>
            </a:r>
            <a:r>
              <a:rPr lang="et-EE" dirty="0"/>
              <a:t> karantiini jääma.</a:t>
            </a:r>
          </a:p>
          <a:p>
            <a:r>
              <a:rPr lang="et-EE" dirty="0"/>
              <a:t> </a:t>
            </a:r>
          </a:p>
          <a:p>
            <a:r>
              <a:rPr lang="et-EE" dirty="0"/>
              <a:t>1. septembrist kehtib üldhariduskoolides ja </a:t>
            </a:r>
            <a:br>
              <a:rPr lang="et-EE" dirty="0"/>
            </a:br>
            <a:r>
              <a:rPr lang="et-EE" dirty="0"/>
              <a:t>kutseõppeasutustes </a:t>
            </a:r>
            <a:r>
              <a:rPr lang="et-EE" b="1" dirty="0"/>
              <a:t>lihtsustatud karantiinikord</a:t>
            </a:r>
            <a:r>
              <a:rPr lang="et-EE" dirty="0"/>
              <a:t>. </a:t>
            </a:r>
            <a:br>
              <a:rPr lang="et-EE" dirty="0"/>
            </a:br>
            <a:r>
              <a:rPr lang="et-EE" dirty="0"/>
              <a:t>Lihtsustatud kord kehtib ainult </a:t>
            </a:r>
            <a:r>
              <a:rPr lang="et-EE" dirty="0" smtClean="0"/>
              <a:t>haridusasutuses </a:t>
            </a:r>
            <a:r>
              <a:rPr lang="et-EE" dirty="0"/>
              <a:t>aset leidnud </a:t>
            </a:r>
            <a:r>
              <a:rPr lang="et-EE" dirty="0" err="1"/>
              <a:t>lähikontakti</a:t>
            </a:r>
            <a:r>
              <a:rPr lang="et-EE" dirty="0"/>
              <a:t> korral.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12–18aastased ja 2021/2022. õa 19aastaseks saavad vaktsineerimata õpilased peavad tegema esmalt kiirtesti ja mitte varem kui 72-tunnise vahega PCR-testi.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Kui </a:t>
            </a:r>
            <a:r>
              <a:rPr lang="et-EE" dirty="0" err="1"/>
              <a:t>lähikontakt</a:t>
            </a:r>
            <a:r>
              <a:rPr lang="et-EE" dirty="0"/>
              <a:t> COVID-19 viiruse kandjaga toimus lasteaias või </a:t>
            </a:r>
            <a:r>
              <a:rPr lang="et-EE" dirty="0" smtClean="0"/>
              <a:t>–hoius või üldhariduskoolis, </a:t>
            </a:r>
            <a:r>
              <a:rPr lang="et-EE" dirty="0"/>
              <a:t>ei pea haigustunnusteta lasteaialapsed ja kuni 12-aastased õpilased jääma karantiini ega end ka testima.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Haigussümptomite puhul tuleb igal juhul jääda koju ja võtta ühendust perearstiga.</a:t>
            </a:r>
          </a:p>
        </p:txBody>
      </p:sp>
    </p:spTree>
    <p:extLst>
      <p:ext uri="{BB962C8B-B14F-4D97-AF65-F5344CB8AC3E}">
        <p14:creationId xmlns:p14="http://schemas.microsoft.com/office/powerpoint/2010/main" val="10173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A8473BF-ED97-47A7-8F44-43E4EC9A8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477935"/>
            <a:ext cx="14058900" cy="57875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/>
              <a:t>Haigena koju. </a:t>
            </a:r>
            <a:r>
              <a:rPr lang="et-EE" dirty="0"/>
              <a:t>Mistahes sümptomite korral peavad </a:t>
            </a:r>
            <a:br>
              <a:rPr lang="et-EE" dirty="0"/>
            </a:br>
            <a:r>
              <a:rPr lang="et-EE" dirty="0"/>
              <a:t>nii vaktsineeritud kui vaktsineerimata inimesed jääma koju.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/>
              <a:t>Hajutamine. </a:t>
            </a:r>
            <a:r>
              <a:rPr lang="et-EE" dirty="0"/>
              <a:t>Tegevustes tuleb lähtuda hajutamise ja </a:t>
            </a:r>
            <a:br>
              <a:rPr lang="et-EE" dirty="0"/>
            </a:br>
            <a:r>
              <a:rPr lang="et-EE" dirty="0"/>
              <a:t>nn mullides tegutsemise põhimõttest ehk tegevused toimuvad kindlates rühmades, </a:t>
            </a:r>
            <a:br>
              <a:rPr lang="et-EE" dirty="0"/>
            </a:br>
            <a:r>
              <a:rPr lang="et-EE" dirty="0"/>
              <a:t>mille liikmed on püsivalt samad. Soovitame võimalikult palju tegutseda õues.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/>
              <a:t>Õhu kvaliteet. </a:t>
            </a:r>
            <a:r>
              <a:rPr lang="et-EE" dirty="0"/>
              <a:t>Hea ventilatsioon vähendab ruumis aerosooliosakeste hulka </a:t>
            </a:r>
            <a:br>
              <a:rPr lang="et-EE" dirty="0"/>
            </a:br>
            <a:r>
              <a:rPr lang="et-EE" dirty="0"/>
              <a:t>ning seega ka viiruse levikut.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/>
              <a:t>Hügieen. </a:t>
            </a:r>
            <a:r>
              <a:rPr lang="et-EE" dirty="0"/>
              <a:t>Kätepesu, võimalikult ohutu aevastamine ja nuuskamine, pindade ja ühiskasutatavate esemete asjatu katsumise vältimine ning nende puhastamine.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/>
              <a:t>Maskid. </a:t>
            </a:r>
            <a:r>
              <a:rPr lang="et-EE" dirty="0"/>
              <a:t>Siseruumides, kus distantsi hoidmine ei ole võimalik, soovitame kanda maski.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E2F2BF-CEB9-4955-87F9-45B705F5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420"/>
            <a:ext cx="15773400" cy="1989137"/>
          </a:xfrm>
        </p:spPr>
        <p:txBody>
          <a:bodyPr/>
          <a:lstStyle/>
          <a:p>
            <a:r>
              <a:rPr lang="et-EE" dirty="0"/>
              <a:t>OLULISED ENNETUSMEETMED</a:t>
            </a: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38C4D4BE-C3C5-4873-980A-131CC16E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-855489"/>
            <a:ext cx="4953000" cy="49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no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NO">
  <a:themeElements>
    <a:clrScheme name="HARNO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A432A"/>
      </a:accent6>
      <a:hlink>
        <a:srgbClr val="003087"/>
      </a:hlink>
      <a:folHlink>
        <a:srgbClr val="90C8E8"/>
      </a:folHlink>
    </a:clrScheme>
    <a:fontScheme name="Harno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798</Words>
  <Application>Microsoft Office PowerPoint</Application>
  <PresentationFormat>Kohandatud</PresentationFormat>
  <Paragraphs>90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Arial</vt:lpstr>
      <vt:lpstr>Roboto Condensed</vt:lpstr>
      <vt:lpstr>Roboto Condensed Bold</vt:lpstr>
      <vt:lpstr>Calibri</vt:lpstr>
      <vt:lpstr>Office Theme</vt:lpstr>
      <vt:lpstr>HARNO</vt:lpstr>
      <vt:lpstr>JUHISED HARIDUS- JA NOORTEASUTUSTELE  2021/2022. õppeaasta sügisel</vt:lpstr>
      <vt:lpstr>AVATUD HARIDUS</vt:lpstr>
      <vt:lpstr>VAKTSINEERIMINE</vt:lpstr>
      <vt:lpstr>VAKTSINEERIMINE</vt:lpstr>
      <vt:lpstr>VAKTSINEERIMINE</vt:lpstr>
      <vt:lpstr>KIIRTESTIMINE</vt:lpstr>
      <vt:lpstr>KIIRTESTIMINE</vt:lpstr>
      <vt:lpstr>KARANTIIN</vt:lpstr>
      <vt:lpstr>OLULISED ENNETUSMEETMED</vt:lpstr>
      <vt:lpstr>ÜRITUSTE KORRALDAMINE</vt:lpstr>
      <vt:lpstr>ÕPPETÖÖ KORRALDAMINE</vt:lpstr>
      <vt:lpstr>VAIMNE TERVIS</vt:lpstr>
      <vt:lpstr>Turvalist  õppeaastat!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Viljandi</dc:title>
  <dc:creator>Ruth Opmann</dc:creator>
  <cp:lastModifiedBy>Liisa Tagel</cp:lastModifiedBy>
  <cp:revision>74</cp:revision>
  <cp:lastPrinted>2021-08-19T05:32:09Z</cp:lastPrinted>
  <dcterms:created xsi:type="dcterms:W3CDTF">2006-08-16T00:00:00Z</dcterms:created>
  <dcterms:modified xsi:type="dcterms:W3CDTF">2021-08-19T08:43:28Z</dcterms:modified>
  <dc:identifier>DAEJWkesLH8</dc:identifier>
</cp:coreProperties>
</file>