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6" r:id="rId2"/>
    <p:sldId id="267" r:id="rId3"/>
    <p:sldId id="268" r:id="rId4"/>
    <p:sldId id="274" r:id="rId5"/>
    <p:sldId id="269" r:id="rId6"/>
    <p:sldId id="272" r:id="rId7"/>
    <p:sldId id="273" r:id="rId8"/>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8400" autoAdjust="0"/>
  </p:normalViewPr>
  <p:slideViewPr>
    <p:cSldViewPr snapToGrid="0">
      <p:cViewPr varScale="1">
        <p:scale>
          <a:sx n="53" d="100"/>
          <a:sy n="53" d="100"/>
        </p:scale>
        <p:origin x="118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DDA9BD-BC04-40CE-90A8-04019A4B6D6E}" type="datetimeFigureOut">
              <a:rPr lang="et-EE" smtClean="0"/>
              <a:t>18.08.2021</a:t>
            </a:fld>
            <a:endParaRPr lang="et-EE"/>
          </a:p>
        </p:txBody>
      </p:sp>
      <p:sp>
        <p:nvSpPr>
          <p:cNvPr id="4" name="Slaidi pildi kohatä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6" name="Jaluse kohatäid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864D3D-12A1-458F-B200-82907E09AA13}" type="slidenum">
              <a:rPr lang="et-EE" smtClean="0"/>
              <a:t>‹#›</a:t>
            </a:fld>
            <a:endParaRPr lang="et-EE"/>
          </a:p>
        </p:txBody>
      </p:sp>
    </p:spTree>
    <p:extLst>
      <p:ext uri="{BB962C8B-B14F-4D97-AF65-F5344CB8AC3E}">
        <p14:creationId xmlns:p14="http://schemas.microsoft.com/office/powerpoint/2010/main" val="1937848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EB864D3D-12A1-458F-B200-82907E09AA13}" type="slidenum">
              <a:rPr lang="et-EE" smtClean="0"/>
              <a:t>1</a:t>
            </a:fld>
            <a:endParaRPr lang="et-EE"/>
          </a:p>
        </p:txBody>
      </p:sp>
    </p:spTree>
    <p:extLst>
      <p:ext uri="{BB962C8B-B14F-4D97-AF65-F5344CB8AC3E}">
        <p14:creationId xmlns:p14="http://schemas.microsoft.com/office/powerpoint/2010/main" val="179688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sz="1200" kern="1200" dirty="0" smtClean="0">
                <a:solidFill>
                  <a:schemeClr val="tx1"/>
                </a:solidFill>
                <a:effectLst/>
                <a:latin typeface="+mn-lt"/>
                <a:ea typeface="+mn-ea"/>
                <a:cs typeface="+mn-cs"/>
              </a:rPr>
              <a:t>Kasutaja on meditsiinilise haridusega, kes kasutab testi teenuse osutamiseks ehk proovi võtab ja testi teeb tema (see ei tähenda, et ta vaatab „üle laua“ pealt, kuidas inimene ise proovi võtab ja testi teeb. Samamoodi võiks ju hambasse plommi ise panna. )</a:t>
            </a:r>
          </a:p>
          <a:p>
            <a:r>
              <a:rPr lang="et-EE" sz="1200" kern="1200" dirty="0" smtClean="0">
                <a:solidFill>
                  <a:schemeClr val="tx1"/>
                </a:solidFill>
                <a:effectLst/>
                <a:latin typeface="+mn-lt"/>
                <a:ea typeface="+mn-ea"/>
                <a:cs typeface="+mn-cs"/>
              </a:rPr>
              <a:t>Kasutusjuhend on seda arvestades koostatud (palutud hinnata patsiendi tervislikku seisundit, pole juhendatud väga täpselt, kuidas proov võtta)</a:t>
            </a:r>
          </a:p>
          <a:p>
            <a:r>
              <a:rPr lang="et-EE" sz="1200" kern="1200" dirty="0" smtClean="0">
                <a:solidFill>
                  <a:schemeClr val="tx1"/>
                </a:solidFill>
                <a:effectLst/>
                <a:latin typeface="+mn-lt"/>
                <a:ea typeface="+mn-ea"/>
                <a:cs typeface="+mn-cs"/>
              </a:rPr>
              <a:t>Tootja on ainuisiklikult hinnanud seadme täpsust ja vastavust nõutele (keegi pole seda kontrollinud)</a:t>
            </a:r>
          </a:p>
          <a:p>
            <a:r>
              <a:rPr lang="et-EE" sz="1200" kern="1200" dirty="0" smtClean="0">
                <a:solidFill>
                  <a:schemeClr val="tx1"/>
                </a:solidFill>
                <a:effectLst/>
                <a:latin typeface="+mn-lt"/>
                <a:ea typeface="+mn-ea"/>
                <a:cs typeface="+mn-cs"/>
              </a:rPr>
              <a:t>Tavaliselt on pakendatud mitu testi 1 müügipakendisse (ja need ei ole mõeldud eraldi müümiseks) </a:t>
            </a:r>
          </a:p>
          <a:p>
            <a:r>
              <a:rPr lang="et-EE" sz="1200" i="1" kern="1200" dirty="0" smtClean="0">
                <a:solidFill>
                  <a:schemeClr val="tx1"/>
                </a:solidFill>
                <a:effectLst/>
                <a:latin typeface="+mn-lt"/>
                <a:ea typeface="+mn-ea"/>
                <a:cs typeface="+mn-cs"/>
              </a:rPr>
              <a:t>Kasutaja peab testi eelnevalt valideerima (osa kvaliteedijuhtimissüsteemist)</a:t>
            </a:r>
            <a:endParaRPr lang="et-EE" sz="1200" kern="1200" dirty="0" smtClean="0">
              <a:solidFill>
                <a:schemeClr val="tx1"/>
              </a:solidFill>
              <a:effectLst/>
              <a:latin typeface="+mn-lt"/>
              <a:ea typeface="+mn-ea"/>
              <a:cs typeface="+mn-cs"/>
            </a:endParaRPr>
          </a:p>
          <a:p>
            <a:r>
              <a:rPr lang="et-EE" sz="1200" kern="1200" dirty="0" smtClean="0">
                <a:solidFill>
                  <a:schemeClr val="tx1"/>
                </a:solidFill>
                <a:effectLst/>
                <a:latin typeface="+mn-lt"/>
                <a:ea typeface="+mn-ea"/>
                <a:cs typeface="+mn-cs"/>
              </a:rPr>
              <a:t>Riskihinnangut tehes on tootja arvestanud, et kasutaja on meditsiinilise haridusega </a:t>
            </a:r>
          </a:p>
          <a:p>
            <a:endParaRPr lang="et-EE" sz="1200" kern="1200" dirty="0" smtClean="0">
              <a:solidFill>
                <a:schemeClr val="tx1"/>
              </a:solidFill>
              <a:effectLst/>
              <a:latin typeface="+mn-lt"/>
              <a:ea typeface="+mn-ea"/>
              <a:cs typeface="+mn-cs"/>
            </a:endParaRPr>
          </a:p>
          <a:p>
            <a:r>
              <a:rPr lang="et-EE" sz="1200" kern="1200" dirty="0" smtClean="0">
                <a:solidFill>
                  <a:schemeClr val="tx1"/>
                </a:solidFill>
                <a:effectLst/>
                <a:latin typeface="+mn-lt"/>
                <a:ea typeface="+mn-ea"/>
                <a:cs typeface="+mn-cs"/>
              </a:rPr>
              <a:t>Tegemist on potentsiaalselt ohtliku seadmega (hindamisprotseduur on analoogne röntgenaparaadile)</a:t>
            </a:r>
          </a:p>
          <a:p>
            <a:r>
              <a:rPr lang="et-EE" sz="1200" kern="1200" dirty="0" smtClean="0">
                <a:solidFill>
                  <a:schemeClr val="tx1"/>
                </a:solidFill>
                <a:effectLst/>
                <a:latin typeface="+mn-lt"/>
                <a:ea typeface="+mn-ea"/>
                <a:cs typeface="+mn-cs"/>
              </a:rPr>
              <a:t>Inimene kasutab seda ise st võtab proovi endalt ise ja teeb testi ise</a:t>
            </a:r>
          </a:p>
          <a:p>
            <a:r>
              <a:rPr lang="et-EE" sz="1200" kern="1200" dirty="0" smtClean="0">
                <a:solidFill>
                  <a:schemeClr val="tx1"/>
                </a:solidFill>
                <a:effectLst/>
                <a:latin typeface="+mn-lt"/>
                <a:ea typeface="+mn-ea"/>
                <a:cs typeface="+mn-cs"/>
              </a:rPr>
              <a:t>Kasutusjuhend on selline, et inimene saab sellest aru</a:t>
            </a:r>
          </a:p>
          <a:p>
            <a:r>
              <a:rPr lang="et-EE" sz="1200" kern="1200" dirty="0" smtClean="0">
                <a:solidFill>
                  <a:schemeClr val="tx1"/>
                </a:solidFill>
                <a:effectLst/>
                <a:latin typeface="+mn-lt"/>
                <a:ea typeface="+mn-ea"/>
                <a:cs typeface="+mn-cs"/>
              </a:rPr>
              <a:t>Tootja poolt läbi viidud vastavushindamist on kontrollinud kolmas osapool (mh ka seda, kas tavaline inimene suudab seda testi ise kasutada selliselt, et tulemust saab usaldada). </a:t>
            </a:r>
          </a:p>
          <a:p>
            <a:r>
              <a:rPr lang="et-EE" sz="1200" kern="1200" dirty="0" smtClean="0">
                <a:solidFill>
                  <a:schemeClr val="tx1"/>
                </a:solidFill>
                <a:effectLst/>
                <a:latin typeface="+mn-lt"/>
                <a:ea typeface="+mn-ea"/>
                <a:cs typeface="+mn-cs"/>
              </a:rPr>
              <a:t>Tavaliselt müüakse 1 või 2 kaupa pakendatult</a:t>
            </a:r>
          </a:p>
          <a:p>
            <a:r>
              <a:rPr lang="et-EE" sz="1200" kern="1200" dirty="0" smtClean="0">
                <a:solidFill>
                  <a:schemeClr val="tx1"/>
                </a:solidFill>
                <a:effectLst/>
                <a:latin typeface="+mn-lt"/>
                <a:ea typeface="+mn-ea"/>
                <a:cs typeface="+mn-cs"/>
              </a:rPr>
              <a:t>Tavaliselt ninasõõrmest võetav proov</a:t>
            </a:r>
          </a:p>
          <a:p>
            <a:endParaRPr lang="et-EE" sz="1200" kern="1200" dirty="0" smtClean="0">
              <a:solidFill>
                <a:schemeClr val="tx1"/>
              </a:solidFill>
              <a:effectLst/>
              <a:latin typeface="+mn-lt"/>
              <a:ea typeface="+mn-ea"/>
              <a:cs typeface="+mn-cs"/>
            </a:endParaRPr>
          </a:p>
          <a:p>
            <a:endParaRPr lang="et-EE" dirty="0"/>
          </a:p>
        </p:txBody>
      </p:sp>
      <p:sp>
        <p:nvSpPr>
          <p:cNvPr id="4" name="Slaidinumbri kohatäide 3"/>
          <p:cNvSpPr>
            <a:spLocks noGrp="1"/>
          </p:cNvSpPr>
          <p:nvPr>
            <p:ph type="sldNum" sz="quarter" idx="10"/>
          </p:nvPr>
        </p:nvSpPr>
        <p:spPr/>
        <p:txBody>
          <a:bodyPr/>
          <a:lstStyle/>
          <a:p>
            <a:fld id="{EB864D3D-12A1-458F-B200-82907E09AA13}" type="slidenum">
              <a:rPr lang="et-EE" smtClean="0"/>
              <a:t>5</a:t>
            </a:fld>
            <a:endParaRPr lang="et-EE"/>
          </a:p>
        </p:txBody>
      </p:sp>
    </p:spTree>
    <p:extLst>
      <p:ext uri="{BB962C8B-B14F-4D97-AF65-F5344CB8AC3E}">
        <p14:creationId xmlns:p14="http://schemas.microsoft.com/office/powerpoint/2010/main" val="4149364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EB864D3D-12A1-458F-B200-82907E09AA13}" type="slidenum">
              <a:rPr lang="et-EE" smtClean="0"/>
              <a:t>6</a:t>
            </a:fld>
            <a:endParaRPr lang="et-EE"/>
          </a:p>
        </p:txBody>
      </p:sp>
    </p:spTree>
    <p:extLst>
      <p:ext uri="{BB962C8B-B14F-4D97-AF65-F5344CB8AC3E}">
        <p14:creationId xmlns:p14="http://schemas.microsoft.com/office/powerpoint/2010/main" val="14691582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bg>
      <p:bgPr>
        <a:solidFill>
          <a:srgbClr val="D9D9D6"/>
        </a:solidFill>
        <a:effectLst/>
      </p:bgPr>
    </p:bg>
    <p:spTree>
      <p:nvGrpSpPr>
        <p:cNvPr id="1" name=""/>
        <p:cNvGrpSpPr/>
        <p:nvPr/>
      </p:nvGrpSpPr>
      <p:grpSpPr>
        <a:xfrm>
          <a:off x="0" y="0"/>
          <a:ext cx="0" cy="0"/>
          <a:chOff x="0" y="0"/>
          <a:chExt cx="0" cy="0"/>
        </a:xfrm>
      </p:grpSpPr>
      <p:sp>
        <p:nvSpPr>
          <p:cNvPr id="2" name="Pealkiri 1"/>
          <p:cNvSpPr>
            <a:spLocks noGrp="1"/>
          </p:cNvSpPr>
          <p:nvPr>
            <p:ph type="ctrTitle" hasCustomPrompt="1"/>
          </p:nvPr>
        </p:nvSpPr>
        <p:spPr>
          <a:xfrm>
            <a:off x="1524000" y="1122363"/>
            <a:ext cx="9144000" cy="2387600"/>
          </a:xfrm>
        </p:spPr>
        <p:txBody>
          <a:bodyPr anchor="b"/>
          <a:lstStyle>
            <a:lvl1pPr algn="ctr">
              <a:defRPr sz="6000">
                <a:latin typeface="Roboto" panose="02000000000000000000" pitchFamily="2" charset="0"/>
                <a:ea typeface="Roboto" panose="02000000000000000000" pitchFamily="2" charset="0"/>
              </a:defRPr>
            </a:lvl1pPr>
          </a:lstStyle>
          <a:p>
            <a:r>
              <a:rPr lang="et-EE" dirty="0" smtClean="0"/>
              <a:t>Terviseamet</a:t>
            </a:r>
            <a:endParaRPr lang="et-EE" dirty="0"/>
          </a:p>
        </p:txBody>
      </p:sp>
      <p:sp>
        <p:nvSpPr>
          <p:cNvPr id="3" name="Alapealkiri 2"/>
          <p:cNvSpPr>
            <a:spLocks noGrp="1"/>
          </p:cNvSpPr>
          <p:nvPr>
            <p:ph type="subTitle" idx="1"/>
          </p:nvPr>
        </p:nvSpPr>
        <p:spPr>
          <a:xfrm>
            <a:off x="1524000" y="3602038"/>
            <a:ext cx="9144000" cy="1655762"/>
          </a:xfrm>
        </p:spPr>
        <p:txBody>
          <a:bodyPr>
            <a:normAutofit/>
          </a:bodyPr>
          <a:lstStyle>
            <a:lvl1pPr marL="0" indent="0" algn="r">
              <a:buNone/>
              <a:defRPr sz="1800" baseline="0">
                <a:solidFill>
                  <a:schemeClr val="tx1">
                    <a:lumMod val="50000"/>
                    <a:lumOff val="50000"/>
                  </a:schemeClr>
                </a:solidFill>
                <a:latin typeface="Roboto" panose="02000000000000000000" pitchFamily="2" charset="0"/>
                <a:ea typeface="Roboto"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t-EE" dirty="0" smtClean="0"/>
          </a:p>
          <a:p>
            <a:r>
              <a:rPr lang="et-EE" dirty="0" smtClean="0"/>
              <a:t>Nimi</a:t>
            </a:r>
          </a:p>
          <a:p>
            <a:r>
              <a:rPr lang="et-EE" dirty="0" smtClean="0"/>
              <a:t>Ametinimetus </a:t>
            </a:r>
            <a:endParaRPr lang="et-EE" dirty="0"/>
          </a:p>
        </p:txBody>
      </p:sp>
      <p:sp>
        <p:nvSpPr>
          <p:cNvPr id="5" name="Jaluse kohatäide 4"/>
          <p:cNvSpPr>
            <a:spLocks noGrp="1"/>
          </p:cNvSpPr>
          <p:nvPr>
            <p:ph type="ftr" sz="quarter" idx="11"/>
          </p:nvPr>
        </p:nvSpPr>
        <p:spPr/>
        <p:txBody>
          <a:bodyPr/>
          <a:lstStyle/>
          <a:p>
            <a:r>
              <a:rPr lang="et-EE" dirty="0" smtClean="0"/>
              <a:t>2020</a:t>
            </a:r>
            <a:endParaRPr lang="et-EE" dirty="0"/>
          </a:p>
        </p:txBody>
      </p:sp>
      <p:pic>
        <p:nvPicPr>
          <p:cNvPr id="7" name="Pil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2083" y="0"/>
            <a:ext cx="444717" cy="6858000"/>
          </a:xfrm>
          <a:prstGeom prst="rect">
            <a:avLst/>
          </a:prstGeom>
        </p:spPr>
      </p:pic>
      <p:pic>
        <p:nvPicPr>
          <p:cNvPr id="8" name="Pilt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6800" y="269132"/>
            <a:ext cx="444717" cy="6858000"/>
          </a:xfrm>
          <a:prstGeom prst="rect">
            <a:avLst/>
          </a:prstGeom>
        </p:spPr>
      </p:pic>
      <p:pic>
        <p:nvPicPr>
          <p:cNvPr id="9" name="Pilt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6963" y="-155258"/>
            <a:ext cx="424390" cy="424390"/>
          </a:xfrm>
          <a:prstGeom prst="rect">
            <a:avLst/>
          </a:prstGeom>
        </p:spPr>
      </p:pic>
    </p:spTree>
    <p:extLst>
      <p:ext uri="{BB962C8B-B14F-4D97-AF65-F5344CB8AC3E}">
        <p14:creationId xmlns:p14="http://schemas.microsoft.com/office/powerpoint/2010/main" val="3960372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Pealkiri 1"/>
          <p:cNvSpPr>
            <a:spLocks noGrp="1"/>
          </p:cNvSpPr>
          <p:nvPr>
            <p:ph type="title"/>
          </p:nvPr>
        </p:nvSpPr>
        <p:spPr>
          <a:xfrm>
            <a:off x="838200" y="365126"/>
            <a:ext cx="10515600" cy="1025930"/>
          </a:xfrm>
        </p:spPr>
        <p:txBody>
          <a:bodyPr/>
          <a:lstStyle>
            <a:lvl1pPr>
              <a:defRPr>
                <a:solidFill>
                  <a:schemeClr val="accent1">
                    <a:lumMod val="75000"/>
                  </a:schemeClr>
                </a:solidFill>
                <a:latin typeface="Roboto" panose="02000000000000000000" pitchFamily="2" charset="0"/>
                <a:ea typeface="Roboto" panose="02000000000000000000" pitchFamily="2" charset="0"/>
              </a:defRPr>
            </a:lvl1pPr>
          </a:lstStyle>
          <a:p>
            <a:r>
              <a:rPr lang="et-EE" dirty="0" smtClean="0"/>
              <a:t>Muutke pealkirja laadi</a:t>
            </a:r>
            <a:endParaRPr lang="et-EE" dirty="0"/>
          </a:p>
        </p:txBody>
      </p:sp>
      <p:sp>
        <p:nvSpPr>
          <p:cNvPr id="3" name="Sisu kohatäide 2"/>
          <p:cNvSpPr>
            <a:spLocks noGrp="1"/>
          </p:cNvSpPr>
          <p:nvPr>
            <p:ph idx="1"/>
          </p:nvPr>
        </p:nvSpPr>
        <p:spPr/>
        <p:txBody>
          <a:bodyPr/>
          <a:lstStyle>
            <a:lvl1pPr>
              <a:defRPr>
                <a:solidFill>
                  <a:schemeClr val="accent1">
                    <a:lumMod val="50000"/>
                  </a:schemeClr>
                </a:solidFill>
                <a:latin typeface="Roboto" panose="02000000000000000000" pitchFamily="2" charset="0"/>
                <a:ea typeface="Roboto" panose="02000000000000000000" pitchFamily="2" charset="0"/>
              </a:defRPr>
            </a:lvl1pPr>
            <a:lvl2pPr>
              <a:defRPr>
                <a:solidFill>
                  <a:schemeClr val="accent1">
                    <a:lumMod val="50000"/>
                  </a:schemeClr>
                </a:solidFill>
                <a:latin typeface="Roboto" panose="02000000000000000000" pitchFamily="2" charset="0"/>
                <a:ea typeface="Roboto" panose="02000000000000000000" pitchFamily="2" charset="0"/>
              </a:defRPr>
            </a:lvl2pPr>
            <a:lvl3pPr>
              <a:defRPr>
                <a:solidFill>
                  <a:schemeClr val="accent1">
                    <a:lumMod val="50000"/>
                  </a:schemeClr>
                </a:solidFill>
                <a:latin typeface="Roboto" panose="02000000000000000000" pitchFamily="2" charset="0"/>
                <a:ea typeface="Roboto" panose="02000000000000000000" pitchFamily="2" charset="0"/>
              </a:defRPr>
            </a:lvl3pPr>
            <a:lvl4pPr>
              <a:defRPr>
                <a:solidFill>
                  <a:schemeClr val="accent1">
                    <a:lumMod val="50000"/>
                  </a:schemeClr>
                </a:solidFill>
                <a:latin typeface="Roboto" panose="02000000000000000000" pitchFamily="2" charset="0"/>
                <a:ea typeface="Roboto" panose="02000000000000000000" pitchFamily="2" charset="0"/>
              </a:defRPr>
            </a:lvl4pPr>
            <a:lvl5pPr>
              <a:defRPr>
                <a:solidFill>
                  <a:schemeClr val="accent1">
                    <a:lumMod val="50000"/>
                  </a:schemeClr>
                </a:solidFill>
                <a:latin typeface="Roboto" panose="02000000000000000000" pitchFamily="2" charset="0"/>
                <a:ea typeface="Roboto" panose="02000000000000000000" pitchFamily="2" charset="0"/>
              </a:defRPr>
            </a:lvl5pPr>
          </a:lstStyle>
          <a:p>
            <a:pPr lvl="0"/>
            <a:r>
              <a:rPr lang="et-EE" dirty="0" smtClean="0"/>
              <a:t>Redigeeri juhtslaidi tekstilaade</a:t>
            </a:r>
          </a:p>
          <a:p>
            <a:pPr lvl="1"/>
            <a:r>
              <a:rPr lang="et-EE" dirty="0" smtClean="0"/>
              <a:t>Teine tase</a:t>
            </a:r>
          </a:p>
          <a:p>
            <a:pPr lvl="2"/>
            <a:r>
              <a:rPr lang="et-EE" dirty="0" smtClean="0"/>
              <a:t>Kolmas tase</a:t>
            </a:r>
          </a:p>
          <a:p>
            <a:pPr lvl="3"/>
            <a:r>
              <a:rPr lang="et-EE" dirty="0" smtClean="0"/>
              <a:t>Neljas tase</a:t>
            </a:r>
          </a:p>
          <a:p>
            <a:pPr lvl="4"/>
            <a:r>
              <a:rPr lang="et-EE" dirty="0" smtClean="0"/>
              <a:t>Viies tase</a:t>
            </a:r>
            <a:endParaRPr lang="et-EE" dirty="0"/>
          </a:p>
        </p:txBody>
      </p:sp>
      <p:sp>
        <p:nvSpPr>
          <p:cNvPr id="4" name="Kuupäeva kohatäide 3"/>
          <p:cNvSpPr>
            <a:spLocks noGrp="1"/>
          </p:cNvSpPr>
          <p:nvPr>
            <p:ph type="dt" sz="half" idx="10"/>
          </p:nvPr>
        </p:nvSpPr>
        <p:spPr/>
        <p:txBody>
          <a:bodyPr/>
          <a:lstStyle/>
          <a:p>
            <a:fld id="{DE5D43B3-5DFC-48E9-AEA9-F2FF23FC2414}" type="datetimeFigureOut">
              <a:rPr lang="et-EE" smtClean="0"/>
              <a:t>18.08.2021</a:t>
            </a:fld>
            <a:endParaRPr lang="et-EE" dirty="0"/>
          </a:p>
        </p:txBody>
      </p:sp>
      <p:sp>
        <p:nvSpPr>
          <p:cNvPr id="5" name="Jaluse kohatäide 4"/>
          <p:cNvSpPr>
            <a:spLocks noGrp="1"/>
          </p:cNvSpPr>
          <p:nvPr>
            <p:ph type="ftr" sz="quarter" idx="11"/>
          </p:nvPr>
        </p:nvSpPr>
        <p:spPr/>
        <p:txBody>
          <a:bodyPr/>
          <a:lstStyle/>
          <a:p>
            <a:endParaRPr lang="et-EE" dirty="0"/>
          </a:p>
        </p:txBody>
      </p:sp>
      <p:sp>
        <p:nvSpPr>
          <p:cNvPr id="6" name="Slaidinumbri kohatäide 5"/>
          <p:cNvSpPr>
            <a:spLocks noGrp="1"/>
          </p:cNvSpPr>
          <p:nvPr>
            <p:ph type="sldNum" sz="quarter" idx="12"/>
          </p:nvPr>
        </p:nvSpPr>
        <p:spPr/>
        <p:txBody>
          <a:bodyPr/>
          <a:lstStyle/>
          <a:p>
            <a:fld id="{7D9EA81E-1983-42CC-82F3-D05272B88D39}" type="slidenum">
              <a:rPr lang="et-EE" smtClean="0"/>
              <a:t>‹#›</a:t>
            </a:fld>
            <a:endParaRPr lang="et-EE" dirty="0"/>
          </a:p>
        </p:txBody>
      </p:sp>
      <p:cxnSp>
        <p:nvCxnSpPr>
          <p:cNvPr id="8" name="Sirgkonnektor 7"/>
          <p:cNvCxnSpPr/>
          <p:nvPr userDrawn="1"/>
        </p:nvCxnSpPr>
        <p:spPr>
          <a:xfrm flipH="1">
            <a:off x="826851" y="1245140"/>
            <a:ext cx="11349" cy="0"/>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Pilt 11"/>
          <p:cNvPicPr>
            <a:picLocks noChangeAspect="1"/>
          </p:cNvPicPr>
          <p:nvPr userDrawn="1"/>
        </p:nvPicPr>
        <p:blipFill>
          <a:blip r:embed="rId2" cstate="print">
            <a:extLst>
              <a:ext uri="{BEBA8EAE-BF5A-486C-A8C5-ECC9F3942E4B}">
                <a14:imgProps xmlns:a14="http://schemas.microsoft.com/office/drawing/2010/main">
                  <a14:imgLayer r:embed="rId3">
                    <a14:imgEffect>
                      <a14:artisticPhotocopy/>
                    </a14:imgEffect>
                    <a14:imgEffect>
                      <a14:sharpenSoften amount="100000"/>
                    </a14:imgEffect>
                  </a14:imgLayer>
                </a14:imgProps>
              </a:ext>
              <a:ext uri="{28A0092B-C50C-407E-A947-70E740481C1C}">
                <a14:useLocalDpi xmlns:a14="http://schemas.microsoft.com/office/drawing/2010/main" val="0"/>
              </a:ext>
            </a:extLst>
          </a:blip>
          <a:stretch>
            <a:fillRect/>
          </a:stretch>
        </p:blipFill>
        <p:spPr>
          <a:xfrm>
            <a:off x="10104120" y="610236"/>
            <a:ext cx="1752600" cy="1752600"/>
          </a:xfrm>
          <a:prstGeom prst="rect">
            <a:avLst/>
          </a:prstGeom>
        </p:spPr>
      </p:pic>
      <p:cxnSp>
        <p:nvCxnSpPr>
          <p:cNvPr id="13" name="Sirgkonnektor 12"/>
          <p:cNvCxnSpPr/>
          <p:nvPr userDrawn="1"/>
        </p:nvCxnSpPr>
        <p:spPr>
          <a:xfrm flipV="1">
            <a:off x="586740" y="1478280"/>
            <a:ext cx="11018520" cy="15240"/>
          </a:xfrm>
          <a:prstGeom prst="line">
            <a:avLst/>
          </a:prstGeom>
        </p:spPr>
        <p:style>
          <a:lnRef idx="1">
            <a:schemeClr val="accent1"/>
          </a:lnRef>
          <a:fillRef idx="0">
            <a:schemeClr val="accent1"/>
          </a:fillRef>
          <a:effectRef idx="0">
            <a:schemeClr val="accent1"/>
          </a:effectRef>
          <a:fontRef idx="minor">
            <a:schemeClr val="tx1"/>
          </a:fontRef>
        </p:style>
      </p:cxnSp>
      <p:pic>
        <p:nvPicPr>
          <p:cNvPr id="14" name="Pilt 13"/>
          <p:cNvPicPr>
            <a:picLocks noChangeAspect="1"/>
          </p:cNvPicPr>
          <p:nvPr userDrawn="1"/>
        </p:nvPicPr>
        <p:blipFill>
          <a:blip r:embed="rId2" cstate="print">
            <a:extLst>
              <a:ext uri="{BEBA8EAE-BF5A-486C-A8C5-ECC9F3942E4B}">
                <a14:imgProps xmlns:a14="http://schemas.microsoft.com/office/drawing/2010/main">
                  <a14:imgLayer r:embed="rId3">
                    <a14:imgEffect>
                      <a14:artisticPhotocopy/>
                    </a14:imgEffect>
                    <a14:imgEffect>
                      <a14:sharpenSoften amount="100000"/>
                    </a14:imgEffect>
                  </a14:imgLayer>
                </a14:imgProps>
              </a:ext>
              <a:ext uri="{28A0092B-C50C-407E-A947-70E740481C1C}">
                <a14:useLocalDpi xmlns:a14="http://schemas.microsoft.com/office/drawing/2010/main" val="0"/>
              </a:ext>
            </a:extLst>
          </a:blip>
          <a:stretch>
            <a:fillRect/>
          </a:stretch>
        </p:blipFill>
        <p:spPr>
          <a:xfrm>
            <a:off x="8923020" y="394812"/>
            <a:ext cx="929640" cy="929640"/>
          </a:xfrm>
          <a:prstGeom prst="rect">
            <a:avLst/>
          </a:prstGeom>
        </p:spPr>
      </p:pic>
      <p:pic>
        <p:nvPicPr>
          <p:cNvPr id="7" name="Pilt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81000" y="6077555"/>
            <a:ext cx="1609801" cy="643920"/>
          </a:xfrm>
          <a:prstGeom prst="rect">
            <a:avLst/>
          </a:prstGeom>
        </p:spPr>
      </p:pic>
    </p:spTree>
    <p:extLst>
      <p:ext uri="{BB962C8B-B14F-4D97-AF65-F5344CB8AC3E}">
        <p14:creationId xmlns:p14="http://schemas.microsoft.com/office/powerpoint/2010/main" val="377436202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Sisu kohatäide 2"/>
          <p:cNvSpPr>
            <a:spLocks noGrp="1"/>
          </p:cNvSpPr>
          <p:nvPr>
            <p:ph sz="half" idx="1"/>
          </p:nvPr>
        </p:nvSpPr>
        <p:spPr>
          <a:xfrm>
            <a:off x="838200" y="1825625"/>
            <a:ext cx="5181600" cy="4351338"/>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Sisu kohatäide 3"/>
          <p:cNvSpPr>
            <a:spLocks noGrp="1"/>
          </p:cNvSpPr>
          <p:nvPr>
            <p:ph sz="half" idx="2"/>
          </p:nvPr>
        </p:nvSpPr>
        <p:spPr>
          <a:xfrm>
            <a:off x="6172200" y="1825625"/>
            <a:ext cx="5181600" cy="4351338"/>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Kuupäeva kohatäide 4"/>
          <p:cNvSpPr>
            <a:spLocks noGrp="1"/>
          </p:cNvSpPr>
          <p:nvPr>
            <p:ph type="dt" sz="half" idx="10"/>
          </p:nvPr>
        </p:nvSpPr>
        <p:spPr/>
        <p:txBody>
          <a:bodyPr/>
          <a:lstStyle/>
          <a:p>
            <a:fld id="{DE5D43B3-5DFC-48E9-AEA9-F2FF23FC2414}" type="datetimeFigureOut">
              <a:rPr lang="et-EE" smtClean="0"/>
              <a:t>18.08.2021</a:t>
            </a:fld>
            <a:endParaRPr lang="et-EE" dirty="0"/>
          </a:p>
        </p:txBody>
      </p:sp>
      <p:sp>
        <p:nvSpPr>
          <p:cNvPr id="6" name="Jaluse kohatäide 5"/>
          <p:cNvSpPr>
            <a:spLocks noGrp="1"/>
          </p:cNvSpPr>
          <p:nvPr>
            <p:ph type="ftr" sz="quarter" idx="11"/>
          </p:nvPr>
        </p:nvSpPr>
        <p:spPr/>
        <p:txBody>
          <a:bodyPr/>
          <a:lstStyle/>
          <a:p>
            <a:endParaRPr lang="et-EE" dirty="0"/>
          </a:p>
        </p:txBody>
      </p:sp>
      <p:sp>
        <p:nvSpPr>
          <p:cNvPr id="7" name="Slaidinumbri kohatäide 6"/>
          <p:cNvSpPr>
            <a:spLocks noGrp="1"/>
          </p:cNvSpPr>
          <p:nvPr>
            <p:ph type="sldNum" sz="quarter" idx="12"/>
          </p:nvPr>
        </p:nvSpPr>
        <p:spPr/>
        <p:txBody>
          <a:bodyPr/>
          <a:lstStyle/>
          <a:p>
            <a:fld id="{7D9EA81E-1983-42CC-82F3-D05272B88D39}" type="slidenum">
              <a:rPr lang="et-EE" smtClean="0"/>
              <a:t>‹#›</a:t>
            </a:fld>
            <a:endParaRPr lang="et-EE" dirty="0"/>
          </a:p>
        </p:txBody>
      </p:sp>
    </p:spTree>
    <p:extLst>
      <p:ext uri="{BB962C8B-B14F-4D97-AF65-F5344CB8AC3E}">
        <p14:creationId xmlns:p14="http://schemas.microsoft.com/office/powerpoint/2010/main" val="75146816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a:xfrm>
            <a:off x="839788" y="365125"/>
            <a:ext cx="10515600" cy="1325563"/>
          </a:xfrm>
        </p:spPr>
        <p:txBody>
          <a:bodyPr/>
          <a:lstStyle/>
          <a:p>
            <a:r>
              <a:rPr lang="et-EE" smtClean="0"/>
              <a:t>Muutke pealkirja laadi</a:t>
            </a:r>
            <a:endParaRPr lang="et-EE"/>
          </a:p>
        </p:txBody>
      </p:sp>
      <p:sp>
        <p:nvSpPr>
          <p:cNvPr id="3" name="Teksti kohatäid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Redigeeri juhtslaidi tekstilaade</a:t>
            </a:r>
          </a:p>
        </p:txBody>
      </p:sp>
      <p:sp>
        <p:nvSpPr>
          <p:cNvPr id="4" name="Sisu kohatäide 3"/>
          <p:cNvSpPr>
            <a:spLocks noGrp="1"/>
          </p:cNvSpPr>
          <p:nvPr>
            <p:ph sz="half" idx="2"/>
          </p:nvPr>
        </p:nvSpPr>
        <p:spPr>
          <a:xfrm>
            <a:off x="839788" y="2505075"/>
            <a:ext cx="5157787" cy="3684588"/>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Teksti kohatäid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Redigeeri juhtslaidi tekstilaade</a:t>
            </a:r>
          </a:p>
        </p:txBody>
      </p:sp>
      <p:sp>
        <p:nvSpPr>
          <p:cNvPr id="6" name="Sisu kohatäide 5"/>
          <p:cNvSpPr>
            <a:spLocks noGrp="1"/>
          </p:cNvSpPr>
          <p:nvPr>
            <p:ph sz="quarter" idx="4"/>
          </p:nvPr>
        </p:nvSpPr>
        <p:spPr>
          <a:xfrm>
            <a:off x="6172200" y="2505075"/>
            <a:ext cx="5183188" cy="3684588"/>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7" name="Kuupäeva kohatäide 6"/>
          <p:cNvSpPr>
            <a:spLocks noGrp="1"/>
          </p:cNvSpPr>
          <p:nvPr>
            <p:ph type="dt" sz="half" idx="10"/>
          </p:nvPr>
        </p:nvSpPr>
        <p:spPr/>
        <p:txBody>
          <a:bodyPr/>
          <a:lstStyle/>
          <a:p>
            <a:fld id="{DE5D43B3-5DFC-48E9-AEA9-F2FF23FC2414}" type="datetimeFigureOut">
              <a:rPr lang="et-EE" smtClean="0"/>
              <a:t>18.08.2021</a:t>
            </a:fld>
            <a:endParaRPr lang="et-EE" dirty="0"/>
          </a:p>
        </p:txBody>
      </p:sp>
      <p:sp>
        <p:nvSpPr>
          <p:cNvPr id="8" name="Jaluse kohatäide 7"/>
          <p:cNvSpPr>
            <a:spLocks noGrp="1"/>
          </p:cNvSpPr>
          <p:nvPr>
            <p:ph type="ftr" sz="quarter" idx="11"/>
          </p:nvPr>
        </p:nvSpPr>
        <p:spPr/>
        <p:txBody>
          <a:bodyPr/>
          <a:lstStyle/>
          <a:p>
            <a:endParaRPr lang="et-EE" dirty="0"/>
          </a:p>
        </p:txBody>
      </p:sp>
      <p:sp>
        <p:nvSpPr>
          <p:cNvPr id="9" name="Slaidinumbri kohatäide 8"/>
          <p:cNvSpPr>
            <a:spLocks noGrp="1"/>
          </p:cNvSpPr>
          <p:nvPr>
            <p:ph type="sldNum" sz="quarter" idx="12"/>
          </p:nvPr>
        </p:nvSpPr>
        <p:spPr/>
        <p:txBody>
          <a:bodyPr/>
          <a:lstStyle/>
          <a:p>
            <a:fld id="{7D9EA81E-1983-42CC-82F3-D05272B88D39}" type="slidenum">
              <a:rPr lang="et-EE" smtClean="0"/>
              <a:t>‹#›</a:t>
            </a:fld>
            <a:endParaRPr lang="et-EE" dirty="0"/>
          </a:p>
        </p:txBody>
      </p:sp>
    </p:spTree>
    <p:extLst>
      <p:ext uri="{BB962C8B-B14F-4D97-AF65-F5344CB8AC3E}">
        <p14:creationId xmlns:p14="http://schemas.microsoft.com/office/powerpoint/2010/main" val="220454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aotise päis">
    <p:bg>
      <p:bgPr>
        <a:solidFill>
          <a:srgbClr val="D9D9D6"/>
        </a:solidFill>
        <a:effectLst/>
      </p:bgPr>
    </p:bg>
    <p:spTree>
      <p:nvGrpSpPr>
        <p:cNvPr id="1" name=""/>
        <p:cNvGrpSpPr/>
        <p:nvPr/>
      </p:nvGrpSpPr>
      <p:grpSpPr>
        <a:xfrm>
          <a:off x="0" y="0"/>
          <a:ext cx="0" cy="0"/>
          <a:chOff x="0" y="0"/>
          <a:chExt cx="0" cy="0"/>
        </a:xfrm>
      </p:grpSpPr>
      <p:sp>
        <p:nvSpPr>
          <p:cNvPr id="2" name="Pealkiri 1"/>
          <p:cNvSpPr>
            <a:spLocks noGrp="1"/>
          </p:cNvSpPr>
          <p:nvPr>
            <p:ph type="title" hasCustomPrompt="1"/>
          </p:nvPr>
        </p:nvSpPr>
        <p:spPr>
          <a:xfrm>
            <a:off x="831850" y="1709738"/>
            <a:ext cx="10515600" cy="2852737"/>
          </a:xfrm>
        </p:spPr>
        <p:txBody>
          <a:bodyPr anchor="b"/>
          <a:lstStyle>
            <a:lvl1pPr algn="ctr">
              <a:defRPr sz="6000">
                <a:latin typeface="Roboto" panose="02000000000000000000" pitchFamily="2" charset="0"/>
                <a:ea typeface="Roboto" panose="02000000000000000000" pitchFamily="2" charset="0"/>
              </a:defRPr>
            </a:lvl1pPr>
          </a:lstStyle>
          <a:p>
            <a:r>
              <a:rPr lang="et-EE" dirty="0" smtClean="0"/>
              <a:t>Täname!</a:t>
            </a:r>
            <a:endParaRPr lang="et-EE" dirty="0"/>
          </a:p>
        </p:txBody>
      </p:sp>
    </p:spTree>
    <p:extLst>
      <p:ext uri="{BB962C8B-B14F-4D97-AF65-F5344CB8AC3E}">
        <p14:creationId xmlns:p14="http://schemas.microsoft.com/office/powerpoint/2010/main" val="19035357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7E7E5"/>
            </a:gs>
            <a:gs pos="49000">
              <a:schemeClr val="accent1">
                <a:lumMod val="5000"/>
                <a:lumOff val="95000"/>
              </a:schemeClr>
            </a:gs>
            <a:gs pos="100000">
              <a:srgbClr val="E7E7E5"/>
            </a:gs>
          </a:gsLst>
          <a:lin ang="5400000" scaled="1"/>
          <a:tileRect/>
        </a:gradFill>
        <a:effectLst/>
      </p:bgPr>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t-EE" smtClean="0"/>
              <a:t>Muutke pealkirja laadi</a:t>
            </a:r>
            <a:endParaRPr lang="et-EE"/>
          </a:p>
        </p:txBody>
      </p:sp>
      <p:sp>
        <p:nvSpPr>
          <p:cNvPr id="3" name="Teksti kohatäid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t-EE" dirty="0" smtClean="0"/>
              <a:t>Redigeeri juhtslaidi tekstilaade</a:t>
            </a:r>
          </a:p>
          <a:p>
            <a:pPr lvl="1"/>
            <a:r>
              <a:rPr lang="et-EE" dirty="0" smtClean="0"/>
              <a:t>Teine tase</a:t>
            </a:r>
          </a:p>
          <a:p>
            <a:pPr lvl="2"/>
            <a:r>
              <a:rPr lang="et-EE" dirty="0" smtClean="0"/>
              <a:t>Kolmas tase</a:t>
            </a:r>
          </a:p>
          <a:p>
            <a:pPr lvl="3"/>
            <a:r>
              <a:rPr lang="et-EE" dirty="0" smtClean="0"/>
              <a:t>Neljas tase</a:t>
            </a:r>
          </a:p>
          <a:p>
            <a:pPr lvl="4"/>
            <a:r>
              <a:rPr lang="et-EE" dirty="0" smtClean="0"/>
              <a:t>Viies tase</a:t>
            </a:r>
            <a:endParaRPr lang="et-EE" dirty="0"/>
          </a:p>
        </p:txBody>
      </p:sp>
      <p:sp>
        <p:nvSpPr>
          <p:cNvPr id="4" name="Kuupäeva kohatäid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5D43B3-5DFC-48E9-AEA9-F2FF23FC2414}" type="datetimeFigureOut">
              <a:rPr lang="et-EE" smtClean="0"/>
              <a:t>18.08.2021</a:t>
            </a:fld>
            <a:endParaRPr lang="et-EE" dirty="0"/>
          </a:p>
        </p:txBody>
      </p:sp>
      <p:sp>
        <p:nvSpPr>
          <p:cNvPr id="5" name="Jaluse kohatäid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dirty="0"/>
          </a:p>
        </p:txBody>
      </p:sp>
      <p:sp>
        <p:nvSpPr>
          <p:cNvPr id="6" name="Slaidinumbri kohatä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EA81E-1983-42CC-82F3-D05272B88D39}" type="slidenum">
              <a:rPr lang="et-EE" smtClean="0"/>
              <a:t>‹#›</a:t>
            </a:fld>
            <a:endParaRPr lang="et-EE" dirty="0"/>
          </a:p>
        </p:txBody>
      </p:sp>
    </p:spTree>
    <p:extLst>
      <p:ext uri="{BB962C8B-B14F-4D97-AF65-F5344CB8AC3E}">
        <p14:creationId xmlns:p14="http://schemas.microsoft.com/office/powerpoint/2010/main" val="34718340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terviseamet.ee/sites/default/files/Labor/sars-cov-2_saatelehe_taitmine_krupteerimine_ja_saatmine_laborisse.pdf" TargetMode="External"/><Relationship Id="rId2" Type="http://schemas.openxmlformats.org/officeDocument/2006/relationships/hyperlink" Target="https://www.terviseamet.ee/sites/default/files/Labor/sars-cov-2_tuvastamine_kurguloputusvedelikust_2021.pdf" TargetMode="External"/><Relationship Id="rId1" Type="http://schemas.openxmlformats.org/officeDocument/2006/relationships/slideLayout" Target="../slideLayouts/slideLayout2.xml"/><Relationship Id="rId5" Type="http://schemas.openxmlformats.org/officeDocument/2006/relationships/hyperlink" Target="Wed%20Aug%2018%202021%2022_10_33.webm" TargetMode="External"/><Relationship Id="rId4" Type="http://schemas.openxmlformats.org/officeDocument/2006/relationships/hyperlink" Target="https://www.terviseamet.ee/sites/default/files/Labor/sars-cov-2_masstestimise_saateleht.pdf"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hyperlink" Target="https://ec.europa.eu/health/security/crisis-management/twg_covid-19_diagnostic_tests_e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microsoft.com/office/2007/relationships/hdphoto" Target="../media/hdphoto3.wdp"/><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743980" y="6046074"/>
            <a:ext cx="1465466" cy="646331"/>
          </a:xfrm>
          <a:prstGeom prst="rect">
            <a:avLst/>
          </a:prstGeom>
          <a:noFill/>
        </p:spPr>
        <p:txBody>
          <a:bodyPr wrap="none" rtlCol="0">
            <a:spAutoFit/>
          </a:bodyPr>
          <a:lstStyle/>
          <a:p>
            <a:r>
              <a:rPr lang="et-EE" dirty="0" smtClean="0">
                <a:solidFill>
                  <a:schemeClr val="tx1">
                    <a:lumMod val="50000"/>
                    <a:lumOff val="50000"/>
                  </a:schemeClr>
                </a:solidFill>
                <a:latin typeface="Roboto" panose="02000000000000000000" pitchFamily="2" charset="0"/>
                <a:ea typeface="Roboto" panose="02000000000000000000" pitchFamily="2" charset="0"/>
              </a:rPr>
              <a:t>Terviseamet</a:t>
            </a:r>
          </a:p>
          <a:p>
            <a:pPr algn="ctr"/>
            <a:r>
              <a:rPr lang="et-EE" dirty="0" smtClean="0">
                <a:solidFill>
                  <a:schemeClr val="tx1">
                    <a:lumMod val="50000"/>
                    <a:lumOff val="50000"/>
                  </a:schemeClr>
                </a:solidFill>
                <a:latin typeface="Roboto" panose="02000000000000000000" pitchFamily="2" charset="0"/>
                <a:ea typeface="Roboto" panose="02000000000000000000" pitchFamily="2" charset="0"/>
              </a:rPr>
              <a:t>2021</a:t>
            </a:r>
            <a:endParaRPr lang="et-EE" dirty="0">
              <a:solidFill>
                <a:schemeClr val="tx1">
                  <a:lumMod val="50000"/>
                  <a:lumOff val="50000"/>
                </a:schemeClr>
              </a:solidFill>
              <a:latin typeface="Roboto" panose="02000000000000000000" pitchFamily="2" charset="0"/>
              <a:ea typeface="Roboto" panose="02000000000000000000" pitchFamily="2" charset="0"/>
            </a:endParaRPr>
          </a:p>
        </p:txBody>
      </p:sp>
      <p:sp>
        <p:nvSpPr>
          <p:cNvPr id="34" name="Pealkiri 1"/>
          <p:cNvSpPr txBox="1">
            <a:spLocks/>
          </p:cNvSpPr>
          <p:nvPr/>
        </p:nvSpPr>
        <p:spPr>
          <a:xfrm>
            <a:off x="838199" y="2333410"/>
            <a:ext cx="10515600" cy="1362935"/>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Roboto" panose="02000000000000000000" pitchFamily="2" charset="0"/>
                <a:ea typeface="Roboto" panose="02000000000000000000" pitchFamily="2" charset="0"/>
                <a:cs typeface="+mj-cs"/>
              </a:defRPr>
            </a:lvl1pPr>
          </a:lstStyle>
          <a:p>
            <a:pPr>
              <a:lnSpc>
                <a:spcPct val="170000"/>
              </a:lnSpc>
            </a:pPr>
            <a:endParaRPr lang="et-EE" dirty="0" smtClean="0"/>
          </a:p>
          <a:p>
            <a:pPr>
              <a:lnSpc>
                <a:spcPct val="170000"/>
              </a:lnSpc>
            </a:pPr>
            <a:r>
              <a:rPr lang="et-EE" sz="11200" dirty="0" smtClean="0"/>
              <a:t>Karantiini ja testimise põhimõtted koolides</a:t>
            </a:r>
            <a:endParaRPr lang="et-EE" sz="11200" dirty="0"/>
          </a:p>
          <a:p>
            <a:pPr>
              <a:lnSpc>
                <a:spcPct val="170000"/>
              </a:lnSpc>
            </a:pPr>
            <a:r>
              <a:rPr lang="et-EE" sz="11200" dirty="0" smtClean="0"/>
              <a:t>2021/2022 õppeaastal </a:t>
            </a:r>
            <a:endParaRPr lang="et-EE" sz="11200" i="1" dirty="0"/>
          </a:p>
        </p:txBody>
      </p:sp>
    </p:spTree>
    <p:extLst>
      <p:ext uri="{BB962C8B-B14F-4D97-AF65-F5344CB8AC3E}">
        <p14:creationId xmlns:p14="http://schemas.microsoft.com/office/powerpoint/2010/main" val="1768086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535983" y="388373"/>
            <a:ext cx="10515600" cy="1025930"/>
          </a:xfrm>
        </p:spPr>
        <p:txBody>
          <a:bodyPr/>
          <a:lstStyle/>
          <a:p>
            <a:r>
              <a:rPr lang="et-EE" dirty="0" smtClean="0"/>
              <a:t>Kui koolis on COVID-19 haigestunu...</a:t>
            </a:r>
            <a:endParaRPr lang="et-EE" dirty="0"/>
          </a:p>
        </p:txBody>
      </p:sp>
      <p:sp>
        <p:nvSpPr>
          <p:cNvPr id="3" name="Sisu kohatäide 2"/>
          <p:cNvSpPr>
            <a:spLocks noGrp="1"/>
          </p:cNvSpPr>
          <p:nvPr>
            <p:ph idx="1"/>
          </p:nvPr>
        </p:nvSpPr>
        <p:spPr>
          <a:xfrm>
            <a:off x="535983" y="1635071"/>
            <a:ext cx="10817817" cy="4827722"/>
          </a:xfrm>
        </p:spPr>
        <p:txBody>
          <a:bodyPr>
            <a:normAutofit fontScale="92500" lnSpcReduction="10000"/>
          </a:bodyPr>
          <a:lstStyle/>
          <a:p>
            <a:pPr marL="0" indent="0">
              <a:buNone/>
            </a:pPr>
            <a:r>
              <a:rPr lang="et-EE" dirty="0" smtClean="0"/>
              <a:t>COVID-19 haigestunu jääb karantiini olenemata vanusest. </a:t>
            </a:r>
          </a:p>
          <a:p>
            <a:pPr marL="0" indent="0">
              <a:buNone/>
            </a:pPr>
            <a:endParaRPr lang="et-EE" dirty="0" smtClean="0"/>
          </a:p>
          <a:p>
            <a:pPr marL="0" indent="0">
              <a:buNone/>
            </a:pPr>
            <a:r>
              <a:rPr lang="et-EE" dirty="0" smtClean="0"/>
              <a:t>Koolis aset leidnud </a:t>
            </a:r>
            <a:r>
              <a:rPr lang="et-EE" dirty="0" err="1" smtClean="0"/>
              <a:t>lähikontakti</a:t>
            </a:r>
            <a:r>
              <a:rPr lang="et-EE" dirty="0" smtClean="0"/>
              <a:t> korral võivad kooliskäimist jätkata: </a:t>
            </a:r>
          </a:p>
          <a:p>
            <a:pPr>
              <a:buFontTx/>
              <a:buChar char="-"/>
            </a:pPr>
            <a:r>
              <a:rPr lang="et-EE" dirty="0" smtClean="0"/>
              <a:t>&lt;12-aastased lapsed;</a:t>
            </a:r>
          </a:p>
          <a:p>
            <a:pPr>
              <a:buFontTx/>
              <a:buChar char="-"/>
            </a:pPr>
            <a:r>
              <a:rPr lang="et-EE" dirty="0" smtClean="0"/>
              <a:t>&gt;12-aastased lapsed ja noored, kes: </a:t>
            </a:r>
          </a:p>
          <a:p>
            <a:pPr lvl="1">
              <a:buFontTx/>
              <a:buChar char="-"/>
            </a:pPr>
            <a:r>
              <a:rPr lang="et-EE" dirty="0" smtClean="0"/>
              <a:t>on vaktsineeritud COVID-19 haiguse vastu;</a:t>
            </a:r>
          </a:p>
          <a:p>
            <a:pPr lvl="1">
              <a:buFontTx/>
              <a:buChar char="-"/>
            </a:pPr>
            <a:r>
              <a:rPr lang="et-EE" dirty="0" smtClean="0"/>
              <a:t>on COVID-19 haiguse mitte rohkem kui kuus kuud tagasi läbi põdenud;</a:t>
            </a:r>
          </a:p>
          <a:p>
            <a:pPr lvl="1">
              <a:buFontTx/>
              <a:buChar char="-"/>
            </a:pPr>
            <a:r>
              <a:rPr lang="et-EE" dirty="0" smtClean="0"/>
              <a:t>on läbinud SARS-CoV-2 viiruse suhtes testimise </a:t>
            </a:r>
            <a:r>
              <a:rPr lang="et-EE" dirty="0"/>
              <a:t>(antigeeni kiirtestimise ja PCR </a:t>
            </a:r>
            <a:r>
              <a:rPr lang="et-EE" dirty="0" smtClean="0"/>
              <a:t>testimise) ning testi tulemused on negatiivsed.</a:t>
            </a:r>
          </a:p>
          <a:p>
            <a:pPr marL="457200" lvl="1" indent="0">
              <a:buNone/>
            </a:pPr>
            <a:endParaRPr lang="et-EE" dirty="0"/>
          </a:p>
          <a:p>
            <a:pPr marL="0" indent="0">
              <a:buNone/>
            </a:pPr>
            <a:r>
              <a:rPr lang="et-EE" dirty="0" smtClean="0"/>
              <a:t>Küll aga ei tohi </a:t>
            </a:r>
            <a:r>
              <a:rPr lang="et-EE" dirty="0" err="1" smtClean="0"/>
              <a:t>lähikontaktsed</a:t>
            </a:r>
            <a:r>
              <a:rPr lang="et-EE" dirty="0" smtClean="0"/>
              <a:t> osaleda teistes tegevustes – käia huviringis, </a:t>
            </a:r>
            <a:r>
              <a:rPr lang="et-EE" dirty="0" err="1" smtClean="0"/>
              <a:t>ostlemas</a:t>
            </a:r>
            <a:r>
              <a:rPr lang="et-EE" dirty="0" smtClean="0"/>
              <a:t>, kohvikus vm. </a:t>
            </a:r>
          </a:p>
        </p:txBody>
      </p:sp>
    </p:spTree>
    <p:extLst>
      <p:ext uri="{BB962C8B-B14F-4D97-AF65-F5344CB8AC3E}">
        <p14:creationId xmlns:p14="http://schemas.microsoft.com/office/powerpoint/2010/main" val="17303010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50000">
              <a:srgbClr val="E7E7E5"/>
            </a:gs>
            <a:gs pos="48000">
              <a:srgbClr val="E7E7E5"/>
            </a:gs>
          </a:gsLst>
          <a:lin ang="10800000" scaled="1"/>
          <a:tileRect/>
        </a:gradFill>
        <a:effectLst/>
      </p:bgPr>
    </p:bg>
    <p:spTree>
      <p:nvGrpSpPr>
        <p:cNvPr id="1" name=""/>
        <p:cNvGrpSpPr/>
        <p:nvPr/>
      </p:nvGrpSpPr>
      <p:grpSpPr>
        <a:xfrm>
          <a:off x="0" y="0"/>
          <a:ext cx="0" cy="0"/>
          <a:chOff x="0" y="0"/>
          <a:chExt cx="0" cy="0"/>
        </a:xfrm>
      </p:grpSpPr>
      <p:pic>
        <p:nvPicPr>
          <p:cNvPr id="4" name="Sisu kohatäide 3"/>
          <p:cNvPicPr>
            <a:picLocks noGrp="1" noChangeAspect="1"/>
          </p:cNvPicPr>
          <p:nvPr>
            <p:ph idx="1"/>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1487837" y="1495587"/>
            <a:ext cx="9020013" cy="4992572"/>
          </a:xfrm>
          <a:prstGeom prst="rect">
            <a:avLst/>
          </a:prstGeom>
          <a:effectLst>
            <a:outerShdw blurRad="50800" dist="50800" dir="5400000" sx="1000" sy="1000" algn="ctr" rotWithShape="0">
              <a:srgbClr val="000000"/>
            </a:outerShdw>
          </a:effectLst>
        </p:spPr>
      </p:pic>
      <p:sp>
        <p:nvSpPr>
          <p:cNvPr id="2" name="Pealkiri 1"/>
          <p:cNvSpPr>
            <a:spLocks noGrp="1"/>
          </p:cNvSpPr>
          <p:nvPr>
            <p:ph type="title"/>
          </p:nvPr>
        </p:nvSpPr>
        <p:spPr/>
        <p:txBody>
          <a:bodyPr/>
          <a:lstStyle/>
          <a:p>
            <a:r>
              <a:rPr lang="et-EE" dirty="0" smtClean="0"/>
              <a:t>Koolis testimise korraldus </a:t>
            </a:r>
            <a:endParaRPr lang="et-EE" dirty="0"/>
          </a:p>
        </p:txBody>
      </p:sp>
    </p:spTree>
    <p:extLst>
      <p:ext uri="{BB962C8B-B14F-4D97-AF65-F5344CB8AC3E}">
        <p14:creationId xmlns:p14="http://schemas.microsoft.com/office/powerpoint/2010/main" val="75680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t-EE" dirty="0" smtClean="0"/>
              <a:t>Juhised RT-PCR analüüsiks proovimaterjali kogumiseks ja transpordiks</a:t>
            </a:r>
            <a:endParaRPr lang="et-EE" dirty="0"/>
          </a:p>
        </p:txBody>
      </p:sp>
      <p:sp>
        <p:nvSpPr>
          <p:cNvPr id="3" name="Sisu kohatäide 2"/>
          <p:cNvSpPr>
            <a:spLocks noGrp="1"/>
          </p:cNvSpPr>
          <p:nvPr>
            <p:ph idx="1"/>
          </p:nvPr>
        </p:nvSpPr>
        <p:spPr/>
        <p:txBody>
          <a:bodyPr/>
          <a:lstStyle/>
          <a:p>
            <a:r>
              <a:rPr lang="et-EE" dirty="0" smtClean="0">
                <a:hlinkClick r:id="rId2"/>
              </a:rPr>
              <a:t>Kurguloputusvedeliku kogumise juhis kooliõdedele</a:t>
            </a:r>
            <a:endParaRPr lang="et-EE" dirty="0" smtClean="0"/>
          </a:p>
          <a:p>
            <a:endParaRPr lang="et-EE" dirty="0" smtClean="0"/>
          </a:p>
          <a:p>
            <a:r>
              <a:rPr lang="et-EE" dirty="0" smtClean="0">
                <a:hlinkClick r:id="rId3"/>
              </a:rPr>
              <a:t>Saatelehe täitmine, krüpteerimine ja saatmine laborisse</a:t>
            </a:r>
            <a:endParaRPr lang="et-EE" dirty="0" smtClean="0"/>
          </a:p>
          <a:p>
            <a:endParaRPr lang="et-EE" dirty="0" smtClean="0"/>
          </a:p>
          <a:p>
            <a:r>
              <a:rPr lang="et-EE" dirty="0" smtClean="0">
                <a:hlinkClick r:id="rId4"/>
              </a:rPr>
              <a:t>Saateleht</a:t>
            </a:r>
            <a:r>
              <a:rPr lang="et-EE" dirty="0" smtClean="0"/>
              <a:t> </a:t>
            </a:r>
            <a:endParaRPr lang="et-EE" dirty="0"/>
          </a:p>
          <a:p>
            <a:endParaRPr lang="et-EE" dirty="0" smtClean="0"/>
          </a:p>
          <a:p>
            <a:r>
              <a:rPr lang="et-EE" dirty="0" smtClean="0">
                <a:hlinkClick r:id="rId5" action="ppaction://hlinkfile"/>
              </a:rPr>
              <a:t>Tutvustav proovivõtu video</a:t>
            </a:r>
            <a:endParaRPr lang="et-EE" dirty="0"/>
          </a:p>
        </p:txBody>
      </p:sp>
    </p:spTree>
    <p:extLst>
      <p:ext uri="{BB962C8B-B14F-4D97-AF65-F5344CB8AC3E}">
        <p14:creationId xmlns:p14="http://schemas.microsoft.com/office/powerpoint/2010/main" val="28135373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Antigeeni kiirtestide valikul pea meeles...</a:t>
            </a:r>
            <a:endParaRPr lang="et-EE" dirty="0"/>
          </a:p>
        </p:txBody>
      </p:sp>
      <p:sp>
        <p:nvSpPr>
          <p:cNvPr id="3" name="Sisu kohatäide 2"/>
          <p:cNvSpPr>
            <a:spLocks noGrp="1"/>
          </p:cNvSpPr>
          <p:nvPr>
            <p:ph idx="1"/>
          </p:nvPr>
        </p:nvSpPr>
        <p:spPr>
          <a:xfrm>
            <a:off x="154983" y="1518834"/>
            <a:ext cx="11198817" cy="5284922"/>
          </a:xfrm>
        </p:spPr>
        <p:txBody>
          <a:bodyPr>
            <a:normAutofit fontScale="55000" lnSpcReduction="20000"/>
          </a:bodyPr>
          <a:lstStyle/>
          <a:p>
            <a:r>
              <a:rPr lang="et-EE" sz="3200" dirty="0" smtClean="0"/>
              <a:t>Testide nö kuldstandart on PCR, mille täpsus on 80-85%, antigeeni kiirtestid on hinnatud PCR testi suhtes. </a:t>
            </a:r>
          </a:p>
          <a:p>
            <a:pPr marL="0" indent="0">
              <a:buNone/>
            </a:pPr>
            <a:endParaRPr lang="et-EE" sz="3200" dirty="0"/>
          </a:p>
          <a:p>
            <a:r>
              <a:rPr lang="et-EE" sz="3200" dirty="0" smtClean="0"/>
              <a:t>Antigeeni kiirtestid jagatakse:</a:t>
            </a:r>
          </a:p>
          <a:p>
            <a:pPr lvl="1"/>
            <a:r>
              <a:rPr lang="et-EE" sz="2900" dirty="0" smtClean="0"/>
              <a:t> </a:t>
            </a:r>
            <a:r>
              <a:rPr lang="et-EE" sz="2900" b="1" dirty="0" smtClean="0"/>
              <a:t>Professionaalseteks:</a:t>
            </a:r>
            <a:r>
              <a:rPr lang="et-EE" sz="2900" dirty="0" smtClean="0"/>
              <a:t> </a:t>
            </a:r>
          </a:p>
          <a:p>
            <a:pPr lvl="2"/>
            <a:r>
              <a:rPr lang="et-EE" sz="2200" dirty="0"/>
              <a:t>V</a:t>
            </a:r>
            <a:r>
              <a:rPr lang="et-EE" sz="2200" dirty="0" smtClean="0"/>
              <a:t>õib kasutada teenuse osutamiseks meditsiinilise väljaõppega inimene. </a:t>
            </a:r>
          </a:p>
          <a:p>
            <a:pPr lvl="2"/>
            <a:r>
              <a:rPr lang="et-EE" sz="2200" dirty="0" smtClean="0"/>
              <a:t>Kasutusjuhend on koostatud eelnevat arvestades. </a:t>
            </a:r>
          </a:p>
          <a:p>
            <a:pPr lvl="2"/>
            <a:r>
              <a:rPr lang="et-EE" sz="2200" dirty="0" smtClean="0"/>
              <a:t>Tavaliselt pakendatud mitu testi koos. </a:t>
            </a:r>
          </a:p>
          <a:p>
            <a:pPr lvl="2"/>
            <a:r>
              <a:rPr lang="et-EE" sz="2200" dirty="0" smtClean="0"/>
              <a:t>Ninaneelu- või kurgukaabe. </a:t>
            </a:r>
          </a:p>
          <a:p>
            <a:pPr lvl="2"/>
            <a:r>
              <a:rPr lang="et-EE" sz="2200" dirty="0" smtClean="0"/>
              <a:t>Pakendil CE märgis</a:t>
            </a:r>
          </a:p>
          <a:p>
            <a:pPr lvl="2"/>
            <a:endParaRPr lang="et-EE" sz="2200" dirty="0" smtClean="0"/>
          </a:p>
          <a:p>
            <a:pPr marL="914400" lvl="2" indent="0">
              <a:buNone/>
            </a:pPr>
            <a:endParaRPr lang="et-EE" sz="2200" dirty="0" smtClean="0"/>
          </a:p>
          <a:p>
            <a:pPr marL="914400" lvl="2" indent="0">
              <a:buNone/>
            </a:pPr>
            <a:endParaRPr lang="et-EE" sz="2200" dirty="0" smtClean="0"/>
          </a:p>
          <a:p>
            <a:pPr lvl="1"/>
            <a:r>
              <a:rPr lang="et-EE" sz="2900" b="1" dirty="0" err="1" smtClean="0"/>
              <a:t>Mitteporfessionaalseteks</a:t>
            </a:r>
            <a:r>
              <a:rPr lang="et-EE" sz="2900" dirty="0" smtClean="0"/>
              <a:t>:</a:t>
            </a:r>
          </a:p>
          <a:p>
            <a:pPr lvl="2"/>
            <a:r>
              <a:rPr lang="et-EE" sz="2200" dirty="0" smtClean="0"/>
              <a:t>Inimene kasutab seda ise, st võtab proovi endalt ise.</a:t>
            </a:r>
          </a:p>
          <a:p>
            <a:pPr lvl="2"/>
            <a:r>
              <a:rPr lang="et-EE" sz="2200" dirty="0" smtClean="0"/>
              <a:t>Kasutusjuhend on lihtne ja arusaadav ka väljaõppeta inimesele.</a:t>
            </a:r>
          </a:p>
          <a:p>
            <a:pPr lvl="2"/>
            <a:r>
              <a:rPr lang="et-EE" sz="2200" dirty="0" smtClean="0"/>
              <a:t>Tootele on tehtud vastavushinnang, kolmas osapool on kontrollinud. </a:t>
            </a:r>
          </a:p>
          <a:p>
            <a:pPr lvl="2"/>
            <a:r>
              <a:rPr lang="et-EE" sz="2200" dirty="0" smtClean="0"/>
              <a:t>Müüakse 1–2 kaupa pakendatult.  </a:t>
            </a:r>
          </a:p>
          <a:p>
            <a:pPr lvl="2"/>
            <a:r>
              <a:rPr lang="et-EE" sz="2200" dirty="0" smtClean="0"/>
              <a:t>Tavaliselt ninasõõrmest võetud proov. </a:t>
            </a:r>
          </a:p>
          <a:p>
            <a:pPr lvl="2"/>
            <a:r>
              <a:rPr lang="et-EE" sz="2200" dirty="0" smtClean="0"/>
              <a:t>Pakendil CE märgis, mille juures on neljakohaline number, mis tähistab kolmandat osapoolt. </a:t>
            </a:r>
          </a:p>
          <a:p>
            <a:pPr lvl="2"/>
            <a:r>
              <a:rPr lang="et-EE" sz="2200" dirty="0"/>
              <a:t>Pakendil peab olema mainitud, et on enesetestimiseks „</a:t>
            </a:r>
            <a:r>
              <a:rPr lang="et-EE" sz="2200" dirty="0" err="1"/>
              <a:t>for</a:t>
            </a:r>
            <a:r>
              <a:rPr lang="et-EE" sz="2200" dirty="0"/>
              <a:t> </a:t>
            </a:r>
            <a:r>
              <a:rPr lang="et-EE" sz="2200" dirty="0" err="1"/>
              <a:t>Self-testing</a:t>
            </a:r>
            <a:r>
              <a:rPr lang="et-EE" sz="2200" dirty="0" smtClean="0"/>
              <a:t>“. </a:t>
            </a:r>
            <a:endParaRPr lang="et-EE" sz="2200" dirty="0"/>
          </a:p>
          <a:p>
            <a:pPr lvl="2"/>
            <a:endParaRPr lang="et-EE" sz="2200" dirty="0"/>
          </a:p>
          <a:p>
            <a:pPr lvl="2"/>
            <a:endParaRPr lang="et-EE" sz="1600" dirty="0" smtClean="0"/>
          </a:p>
          <a:p>
            <a:pPr lvl="1"/>
            <a:endParaRPr lang="et-EE" sz="2000" dirty="0" smtClean="0"/>
          </a:p>
          <a:p>
            <a:pPr marL="0" indent="0">
              <a:buNone/>
            </a:pPr>
            <a:r>
              <a:rPr lang="et-EE" dirty="0" smtClean="0"/>
              <a:t>  </a:t>
            </a:r>
            <a:endParaRPr lang="et-EE" dirty="0"/>
          </a:p>
        </p:txBody>
      </p:sp>
      <p:pic>
        <p:nvPicPr>
          <p:cNvPr id="4" name="Pilt 3"/>
          <p:cNvPicPr/>
          <p:nvPr/>
        </p:nvPicPr>
        <p:blipFill>
          <a:blip r:embed="rId3"/>
          <a:stretch>
            <a:fillRect/>
          </a:stretch>
        </p:blipFill>
        <p:spPr>
          <a:xfrm>
            <a:off x="8351001" y="4577938"/>
            <a:ext cx="2743200" cy="1638300"/>
          </a:xfrm>
          <a:prstGeom prst="rect">
            <a:avLst/>
          </a:prstGeom>
        </p:spPr>
      </p:pic>
      <p:pic>
        <p:nvPicPr>
          <p:cNvPr id="5" name="Pilt 4"/>
          <p:cNvPicPr/>
          <p:nvPr/>
        </p:nvPicPr>
        <p:blipFill>
          <a:blip r:embed="rId4"/>
          <a:stretch>
            <a:fillRect/>
          </a:stretch>
        </p:blipFill>
        <p:spPr>
          <a:xfrm>
            <a:off x="8258012" y="2301579"/>
            <a:ext cx="2743200" cy="1859716"/>
          </a:xfrm>
          <a:prstGeom prst="rect">
            <a:avLst/>
          </a:prstGeom>
        </p:spPr>
      </p:pic>
      <p:cxnSp>
        <p:nvCxnSpPr>
          <p:cNvPr id="7" name="Sirge noolkonnektor 6"/>
          <p:cNvCxnSpPr/>
          <p:nvPr/>
        </p:nvCxnSpPr>
        <p:spPr>
          <a:xfrm flipV="1">
            <a:off x="6634564" y="5397088"/>
            <a:ext cx="3509077" cy="53153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 name="Sirge noolkonnektor 7"/>
          <p:cNvCxnSpPr/>
          <p:nvPr/>
        </p:nvCxnSpPr>
        <p:spPr>
          <a:xfrm flipV="1">
            <a:off x="7706533" y="5109476"/>
            <a:ext cx="2748365" cy="52400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62521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49000">
              <a:srgbClr val="E7E7E5"/>
            </a:gs>
            <a:gs pos="49000">
              <a:schemeClr val="accent1">
                <a:lumMod val="5000"/>
                <a:lumOff val="95000"/>
              </a:schemeClr>
            </a:gs>
            <a:gs pos="49000">
              <a:srgbClr val="E7E7E5"/>
            </a:gs>
          </a:gsLst>
          <a:lin ang="5400000" scaled="1"/>
          <a:tileRect/>
        </a:gradFill>
        <a:effectLst/>
      </p:bgPr>
    </p:bg>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t-EE" dirty="0" smtClean="0"/>
              <a:t>Kuidas hinnata antigeeni kiirtesti usaldusväärsust?</a:t>
            </a:r>
            <a:endParaRPr lang="et-EE" dirty="0"/>
          </a:p>
        </p:txBody>
      </p:sp>
      <p:sp>
        <p:nvSpPr>
          <p:cNvPr id="3" name="Sisu kohatäide 2"/>
          <p:cNvSpPr>
            <a:spLocks noGrp="1"/>
          </p:cNvSpPr>
          <p:nvPr>
            <p:ph idx="1"/>
          </p:nvPr>
        </p:nvSpPr>
        <p:spPr>
          <a:xfrm>
            <a:off x="652220" y="1569903"/>
            <a:ext cx="10515600" cy="4351338"/>
          </a:xfrm>
        </p:spPr>
        <p:txBody>
          <a:bodyPr/>
          <a:lstStyle/>
          <a:p>
            <a:r>
              <a:rPr lang="et-EE" sz="2400" dirty="0"/>
              <a:t>Usaldusväärsuse eest vastutab tootja. </a:t>
            </a:r>
          </a:p>
          <a:p>
            <a:r>
              <a:rPr lang="et-EE" sz="2400" dirty="0"/>
              <a:t>Terviseamet ei anna müügilube ega hinda antigeeni kiirteste (kui müüja viitab, et Terviseamet on hinnanud, loa andnud vms, siis tasub levitajas kahelda).</a:t>
            </a:r>
          </a:p>
          <a:p>
            <a:r>
              <a:rPr lang="et-EE" sz="2400" dirty="0"/>
              <a:t>Ainult professionaalseks kasutamiseks mõeldud kiirtestid, mille alusel võib anda välja EL kehtiva negatiivse tulemuse sertifikaadi, on leitavad </a:t>
            </a:r>
            <a:r>
              <a:rPr lang="et-EE" sz="2400" dirty="0">
                <a:hlinkClick r:id="rId3"/>
              </a:rPr>
              <a:t>Terviseohutuse komitee</a:t>
            </a:r>
            <a:r>
              <a:rPr lang="et-EE" sz="2400" dirty="0"/>
              <a:t> lehelt.</a:t>
            </a:r>
          </a:p>
          <a:p>
            <a:r>
              <a:rPr lang="et-EE" sz="2400" dirty="0"/>
              <a:t>Hinda CE märgise kuju: </a:t>
            </a:r>
          </a:p>
          <a:p>
            <a:endParaRPr lang="et-EE" dirty="0"/>
          </a:p>
        </p:txBody>
      </p:sp>
      <p:pic>
        <p:nvPicPr>
          <p:cNvPr id="4" name="Pilt 3"/>
          <p:cNvPicPr/>
          <p:nvPr/>
        </p:nvPicPr>
        <p:blipFill>
          <a:blip r:embed="rId4">
            <a:extLst>
              <a:ext uri="{BEBA8EAE-BF5A-486C-A8C5-ECC9F3942E4B}">
                <a14:imgProps xmlns:a14="http://schemas.microsoft.com/office/drawing/2010/main">
                  <a14:imgLayer r:embed="rId5">
                    <a14:imgEffect>
                      <a14:brightnessContrast bright="-20000" contrast="40000"/>
                    </a14:imgEffect>
                  </a14:imgLayer>
                </a14:imgProps>
              </a:ext>
            </a:extLst>
          </a:blip>
          <a:stretch>
            <a:fillRect/>
          </a:stretch>
        </p:blipFill>
        <p:spPr>
          <a:xfrm>
            <a:off x="3095470" y="4782115"/>
            <a:ext cx="5334635" cy="1819275"/>
          </a:xfrm>
          <a:prstGeom prst="rect">
            <a:avLst/>
          </a:prstGeom>
          <a:effectLst>
            <a:outerShdw dir="21540000" algn="ctr" rotWithShape="0">
              <a:srgbClr val="000000">
                <a:alpha val="0"/>
              </a:srgbClr>
            </a:outerShdw>
          </a:effectLst>
        </p:spPr>
      </p:pic>
    </p:spTree>
    <p:extLst>
      <p:ext uri="{BB962C8B-B14F-4D97-AF65-F5344CB8AC3E}">
        <p14:creationId xmlns:p14="http://schemas.microsoft.com/office/powerpoint/2010/main" val="15978130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605726" y="1969200"/>
            <a:ext cx="10515600" cy="1025930"/>
          </a:xfrm>
        </p:spPr>
        <p:txBody>
          <a:bodyPr/>
          <a:lstStyle/>
          <a:p>
            <a:pPr algn="ctr"/>
            <a:r>
              <a:rPr lang="et-EE" dirty="0" smtClean="0"/>
              <a:t>Aitäh!</a:t>
            </a:r>
            <a:endParaRPr lang="et-EE" dirty="0"/>
          </a:p>
        </p:txBody>
      </p:sp>
      <p:pic>
        <p:nvPicPr>
          <p:cNvPr id="1026" name="Picture 2" descr="Schoolchildren swabbing and testing themselves for the coronavirus in Boston early this yea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61887" y="2995130"/>
            <a:ext cx="3661475" cy="24409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865273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i kujundus">
  <a:themeElements>
    <a:clrScheme name="T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2656</TotalTime>
  <Words>516</Words>
  <Application>Microsoft Office PowerPoint</Application>
  <PresentationFormat>Laiekraan</PresentationFormat>
  <Paragraphs>72</Paragraphs>
  <Slides>7</Slides>
  <Notes>3</Notes>
  <HiddenSlides>0</HiddenSlides>
  <MMClips>0</MMClips>
  <ScaleCrop>false</ScaleCrop>
  <HeadingPairs>
    <vt:vector size="6" baseType="variant">
      <vt:variant>
        <vt:lpstr>Kasutatud fondid</vt:lpstr>
      </vt:variant>
      <vt:variant>
        <vt:i4>4</vt:i4>
      </vt:variant>
      <vt:variant>
        <vt:lpstr>Kujundus</vt:lpstr>
      </vt:variant>
      <vt:variant>
        <vt:i4>1</vt:i4>
      </vt:variant>
      <vt:variant>
        <vt:lpstr>Slaidipealkirjad</vt:lpstr>
      </vt:variant>
      <vt:variant>
        <vt:i4>7</vt:i4>
      </vt:variant>
    </vt:vector>
  </HeadingPairs>
  <TitlesOfParts>
    <vt:vector size="12" baseType="lpstr">
      <vt:lpstr>Arial</vt:lpstr>
      <vt:lpstr>Calibri</vt:lpstr>
      <vt:lpstr>Calibri Light</vt:lpstr>
      <vt:lpstr>Roboto</vt:lpstr>
      <vt:lpstr>1_Office'i kujundus</vt:lpstr>
      <vt:lpstr>PowerPointi esitlus</vt:lpstr>
      <vt:lpstr>Kui koolis on COVID-19 haigestunu...</vt:lpstr>
      <vt:lpstr>Koolis testimise korraldus </vt:lpstr>
      <vt:lpstr>Juhised RT-PCR analüüsiks proovimaterjali kogumiseks ja transpordiks</vt:lpstr>
      <vt:lpstr>Antigeeni kiirtestide valikul pea meeles...</vt:lpstr>
      <vt:lpstr>Kuidas hinnata antigeeni kiirtesti usaldusväärsust?</vt:lpstr>
      <vt:lpstr>Aitäh!</vt:lpstr>
    </vt:vector>
  </TitlesOfParts>
  <Company>Sotsiaalministeerium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Hanna Sepp</dc:creator>
  <cp:lastModifiedBy>Hanna Sepp</cp:lastModifiedBy>
  <cp:revision>64</cp:revision>
  <dcterms:created xsi:type="dcterms:W3CDTF">2021-01-09T12:26:54Z</dcterms:created>
  <dcterms:modified xsi:type="dcterms:W3CDTF">2021-08-19T04:49:39Z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