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61" r:id="rId4"/>
    <p:sldId id="274" r:id="rId5"/>
    <p:sldId id="264" r:id="rId6"/>
    <p:sldId id="265" r:id="rId7"/>
    <p:sldId id="267" r:id="rId8"/>
    <p:sldId id="269" r:id="rId9"/>
    <p:sldId id="271" r:id="rId10"/>
    <p:sldId id="272"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60" d="100"/>
          <a:sy n="60" d="100"/>
        </p:scale>
        <p:origin x="80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003462"/>
        </a:solidFill>
        <a:effectLst/>
      </p:bgPr>
    </p:bg>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47162"/>
            <a:ext cx="21971003" cy="636979"/>
          </a:xfrm>
          <a:prstGeom prst="rect">
            <a:avLst/>
          </a:prstGeom>
        </p:spPr>
        <p:txBody>
          <a:bodyPr lIns="45719" tIns="45719" rIns="45719" bIns="45719"/>
          <a:lstStyle>
            <a:lvl1pPr marL="0" indent="0" defTabSz="825500">
              <a:lnSpc>
                <a:spcPct val="100000"/>
              </a:lnSpc>
              <a:spcBef>
                <a:spcPts val="0"/>
              </a:spcBef>
              <a:buSzTx/>
              <a:buNone/>
              <a:defRPr sz="3600" b="1">
                <a:solidFill>
                  <a:srgbClr val="FFFFFF"/>
                </a:solidFill>
              </a:defRPr>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solidFill>
                  <a:srgbClr val="FFFFFF"/>
                </a:solidFill>
              </a:defRPr>
            </a:lvl1pPr>
          </a:lstStyle>
          <a:p>
            <a:r>
              <a:t>Presentation Title</a:t>
            </a:r>
          </a:p>
        </p:txBody>
      </p:sp>
      <p:sp>
        <p:nvSpPr>
          <p:cNvPr id="13" name="Body Level One…"/>
          <p:cNvSpPr txBox="1">
            <a:spLocks noGrp="1"/>
          </p:cNvSpPr>
          <p:nvPr>
            <p:ph type="body" sz="quarter" idx="1" hasCustomPrompt="1"/>
          </p:nvPr>
        </p:nvSpPr>
        <p:spPr>
          <a:xfrm>
            <a:off x="1201342" y="7210490"/>
            <a:ext cx="21971001" cy="1905001"/>
          </a:xfrm>
          <a:prstGeom prst="rect">
            <a:avLst/>
          </a:prstGeom>
        </p:spPr>
        <p:txBody>
          <a:bodyPr/>
          <a:lstStyle>
            <a:lvl1pPr marL="0" indent="0" defTabSz="825500">
              <a:lnSpc>
                <a:spcPct val="100000"/>
              </a:lnSpc>
              <a:spcBef>
                <a:spcPts val="0"/>
              </a:spcBef>
              <a:buSzTx/>
              <a:buNone/>
              <a:defRPr sz="5500" b="1">
                <a:solidFill>
                  <a:schemeClr val="accent1"/>
                </a:solidFill>
              </a:defRPr>
            </a:lvl1pPr>
            <a:lvl2pPr marL="0" indent="457200" defTabSz="825500">
              <a:lnSpc>
                <a:spcPct val="100000"/>
              </a:lnSpc>
              <a:spcBef>
                <a:spcPts val="0"/>
              </a:spcBef>
              <a:buSzTx/>
              <a:buNone/>
              <a:defRPr sz="5500" b="1">
                <a:solidFill>
                  <a:schemeClr val="accent1"/>
                </a:solidFill>
              </a:defRPr>
            </a:lvl2pPr>
            <a:lvl3pPr marL="0" indent="914400" defTabSz="825500">
              <a:lnSpc>
                <a:spcPct val="100000"/>
              </a:lnSpc>
              <a:spcBef>
                <a:spcPts val="0"/>
              </a:spcBef>
              <a:buSzTx/>
              <a:buNone/>
              <a:defRPr sz="5500" b="1">
                <a:solidFill>
                  <a:schemeClr val="accent1"/>
                </a:solidFill>
              </a:defRPr>
            </a:lvl3pPr>
            <a:lvl4pPr marL="0" indent="1371600" defTabSz="825500">
              <a:lnSpc>
                <a:spcPct val="100000"/>
              </a:lnSpc>
              <a:spcBef>
                <a:spcPts val="0"/>
              </a:spcBef>
              <a:buSzTx/>
              <a:buNone/>
              <a:defRPr sz="5500" b="1">
                <a:solidFill>
                  <a:schemeClr val="accent1"/>
                </a:solidFill>
              </a:defRPr>
            </a:lvl4pPr>
            <a:lvl5pPr marL="0" indent="1828800" defTabSz="825500">
              <a:lnSpc>
                <a:spcPct val="100000"/>
              </a:lnSpc>
              <a:spcBef>
                <a:spcPts val="0"/>
              </a:spcBef>
              <a:buSzTx/>
              <a:buNone/>
              <a:defRPr sz="5500" b="1">
                <a:solidFill>
                  <a:schemeClr val="accent1"/>
                </a:solidFill>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solidFill>
                  <a:schemeClr val="accent1">
                    <a:hueOff val="114395"/>
                    <a:lumOff val="-24975"/>
                  </a:schemeClr>
                </a:solidFill>
              </a:defRPr>
            </a:lvl1pPr>
            <a:lvl2pPr marL="0" indent="457200" algn="ctr">
              <a:lnSpc>
                <a:spcPct val="80000"/>
              </a:lnSpc>
              <a:spcBef>
                <a:spcPts val="0"/>
              </a:spcBef>
              <a:buSzTx/>
              <a:buNone/>
              <a:defRPr sz="25000" b="1" spc="-250">
                <a:solidFill>
                  <a:schemeClr val="accent1">
                    <a:hueOff val="114395"/>
                    <a:lumOff val="-24975"/>
                  </a:schemeClr>
                </a:solidFill>
              </a:defRPr>
            </a:lvl2pPr>
            <a:lvl3pPr marL="0" indent="914400" algn="ctr">
              <a:lnSpc>
                <a:spcPct val="80000"/>
              </a:lnSpc>
              <a:spcBef>
                <a:spcPts val="0"/>
              </a:spcBef>
              <a:buSzTx/>
              <a:buNone/>
              <a:defRPr sz="25000" b="1" spc="-250">
                <a:solidFill>
                  <a:schemeClr val="accent1">
                    <a:hueOff val="114395"/>
                    <a:lumOff val="-24975"/>
                  </a:schemeClr>
                </a:solidFill>
              </a:defRPr>
            </a:lvl3pPr>
            <a:lvl4pPr marL="0" indent="1371600" algn="ctr">
              <a:lnSpc>
                <a:spcPct val="80000"/>
              </a:lnSpc>
              <a:spcBef>
                <a:spcPts val="0"/>
              </a:spcBef>
              <a:buSzTx/>
              <a:buNone/>
              <a:defRPr sz="25000" b="1" spc="-250">
                <a:solidFill>
                  <a:schemeClr val="accent1">
                    <a:hueOff val="114395"/>
                    <a:lumOff val="-24975"/>
                  </a:schemeClr>
                </a:solidFill>
              </a:defRPr>
            </a:lvl4pPr>
            <a:lvl5pPr marL="0" indent="1828800" algn="ctr">
              <a:lnSpc>
                <a:spcPct val="80000"/>
              </a:lnSpc>
              <a:spcBef>
                <a:spcPts val="0"/>
              </a:spcBef>
              <a:buSzTx/>
              <a:buNone/>
              <a:defRPr sz="25000" b="1" spc="-250">
                <a:solidFill>
                  <a:schemeClr val="accent1">
                    <a:hueOff val="114395"/>
                    <a:lumOff val="-24975"/>
                  </a:schemeClr>
                </a:solidFill>
              </a:defRPr>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1pPr>
            <a:lvl2pPr marL="638923" indent="-127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2pPr>
            <a:lvl3pPr marL="638923" indent="4445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3pPr>
            <a:lvl4pPr marL="638923" indent="9017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4pPr>
            <a:lvl5pPr marL="638923" indent="13589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617931575_1991x1322.jpg"/>
          <p:cNvSpPr>
            <a:spLocks noGrp="1"/>
          </p:cNvSpPr>
          <p:nvPr>
            <p:ph type="pic" sz="quarter" idx="21"/>
          </p:nvPr>
        </p:nvSpPr>
        <p:spPr>
          <a:xfrm>
            <a:off x="15436504" y="1270000"/>
            <a:ext cx="8167167" cy="5422900"/>
          </a:xfrm>
          <a:prstGeom prst="rect">
            <a:avLst/>
          </a:prstGeom>
        </p:spPr>
        <p:txBody>
          <a:bodyPr lIns="91439" tIns="45719" rIns="91439" bIns="45719">
            <a:noAutofit/>
          </a:bodyPr>
          <a:lstStyle/>
          <a:p>
            <a:endParaRPr/>
          </a:p>
        </p:txBody>
      </p:sp>
      <p:sp>
        <p:nvSpPr>
          <p:cNvPr id="125" name="740627569_2880x1920.jpg"/>
          <p:cNvSpPr>
            <a:spLocks noGrp="1"/>
          </p:cNvSpPr>
          <p:nvPr>
            <p:ph type="pic" sz="quarter" idx="22"/>
          </p:nvPr>
        </p:nvSpPr>
        <p:spPr>
          <a:xfrm>
            <a:off x="15461772" y="7085972"/>
            <a:ext cx="8148414" cy="5432276"/>
          </a:xfrm>
          <a:prstGeom prst="rect">
            <a:avLst/>
          </a:prstGeom>
        </p:spPr>
        <p:txBody>
          <a:bodyPr lIns="91439" tIns="45719" rIns="91439" bIns="45719">
            <a:noAutofit/>
          </a:bodyPr>
          <a:lstStyle/>
          <a:p>
            <a:endParaRPr/>
          </a:p>
        </p:txBody>
      </p:sp>
      <p:sp>
        <p:nvSpPr>
          <p:cNvPr id="126" name="996267730_2880x1920.jpg"/>
          <p:cNvSpPr>
            <a:spLocks noGrp="1"/>
          </p:cNvSpPr>
          <p:nvPr>
            <p:ph type="pic" idx="23"/>
          </p:nvPr>
        </p:nvSpPr>
        <p:spPr>
          <a:xfrm>
            <a:off x="-124635" y="1270000"/>
            <a:ext cx="16859219" cy="11239479"/>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996267730_2880x1920.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740627569_2880x1920.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solidFill>
                  <a:srgbClr val="FFFFFF"/>
                </a:solidFill>
              </a:defRPr>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solidFill>
                  <a:srgbClr val="FFFFFF"/>
                </a:solidFill>
              </a:defRPr>
            </a:lvl1pPr>
            <a:lvl2pPr marL="0" indent="457200" defTabSz="825500">
              <a:lnSpc>
                <a:spcPct val="100000"/>
              </a:lnSpc>
              <a:spcBef>
                <a:spcPts val="0"/>
              </a:spcBef>
              <a:buSzTx/>
              <a:buNone/>
              <a:defRPr sz="5500" b="1">
                <a:solidFill>
                  <a:srgbClr val="FFFFFF"/>
                </a:solidFill>
              </a:defRPr>
            </a:lvl2pPr>
            <a:lvl3pPr marL="0" indent="914400" defTabSz="825500">
              <a:lnSpc>
                <a:spcPct val="100000"/>
              </a:lnSpc>
              <a:spcBef>
                <a:spcPts val="0"/>
              </a:spcBef>
              <a:buSzTx/>
              <a:buNone/>
              <a:defRPr sz="5500" b="1">
                <a:solidFill>
                  <a:srgbClr val="FFFFFF"/>
                </a:solidFill>
              </a:defRPr>
            </a:lvl3pPr>
            <a:lvl4pPr marL="0" indent="1371600" defTabSz="825500">
              <a:lnSpc>
                <a:spcPct val="100000"/>
              </a:lnSpc>
              <a:spcBef>
                <a:spcPts val="0"/>
              </a:spcBef>
              <a:buSzTx/>
              <a:buNone/>
              <a:defRPr sz="5500" b="1">
                <a:solidFill>
                  <a:srgbClr val="FFFFFF"/>
                </a:solidFill>
              </a:defRPr>
            </a:lvl4pPr>
            <a:lvl5pPr marL="0" indent="1828800" defTabSz="825500">
              <a:lnSpc>
                <a:spcPct val="100000"/>
              </a:lnSpc>
              <a:spcBef>
                <a:spcPts val="0"/>
              </a:spcBef>
              <a:buSzTx/>
              <a:buNone/>
              <a:defRPr sz="5500" b="1">
                <a:solidFill>
                  <a:srgbClr val="FFFFFF"/>
                </a:solidFill>
              </a:defRPr>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136959463_1989x1321.jpg"/>
          <p:cNvSpPr>
            <a:spLocks noGrp="1"/>
          </p:cNvSpPr>
          <p:nvPr>
            <p:ph type="pic" idx="21"/>
          </p:nvPr>
        </p:nvSpPr>
        <p:spPr>
          <a:xfrm>
            <a:off x="9226574" y="1270000"/>
            <a:ext cx="16840152" cy="11184435"/>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ction">
    <p:bg>
      <p:bgPr>
        <a:solidFill>
          <a:srgbClr val="003462"/>
        </a:solidFill>
        <a:effectLst/>
      </p:bgPr>
    </p:bg>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solidFill>
                  <a:srgbClr val="FFFFFF"/>
                </a:solidFill>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952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952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info@volinik.ee" TargetMode="External"/><Relationship Id="rId2" Type="http://schemas.openxmlformats.org/officeDocument/2006/relationships/hyperlink" Target="mailto:liisa.pakosta@volinik.ee"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Liisa Pakosta, võrdsete võimaluste volinik                                                                             17.03.2022"/>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r>
              <a:rPr dirty="0"/>
              <a:t>Liisa Pakosta, </a:t>
            </a:r>
            <a:r>
              <a:rPr dirty="0" err="1"/>
              <a:t>võrdsete</a:t>
            </a:r>
            <a:r>
              <a:rPr dirty="0"/>
              <a:t> </a:t>
            </a:r>
            <a:r>
              <a:rPr dirty="0" err="1"/>
              <a:t>võimaluste</a:t>
            </a:r>
            <a:r>
              <a:rPr dirty="0"/>
              <a:t> </a:t>
            </a:r>
            <a:r>
              <a:rPr dirty="0" err="1"/>
              <a:t>volinik</a:t>
            </a:r>
            <a:r>
              <a:rPr dirty="0"/>
              <a:t>                                                                             </a:t>
            </a:r>
            <a:r>
              <a:rPr lang="et-EE" dirty="0"/>
              <a:t>06</a:t>
            </a:r>
            <a:r>
              <a:rPr dirty="0"/>
              <a:t>.0</a:t>
            </a:r>
            <a:r>
              <a:rPr lang="et-EE" dirty="0"/>
              <a:t>4</a:t>
            </a:r>
            <a:r>
              <a:rPr dirty="0"/>
              <a:t>.2022</a:t>
            </a:r>
          </a:p>
        </p:txBody>
      </p:sp>
      <p:sp>
        <p:nvSpPr>
          <p:cNvPr id="152" name="Agressioon Ukraina vastu ja pinged töökeskkonnas"/>
          <p:cNvSpPr txBox="1">
            <a:spLocks noGrp="1"/>
          </p:cNvSpPr>
          <p:nvPr>
            <p:ph type="ctrTitle"/>
          </p:nvPr>
        </p:nvSpPr>
        <p:spPr>
          <a:prstGeom prst="rect">
            <a:avLst/>
          </a:prstGeom>
        </p:spPr>
        <p:txBody>
          <a:bodyPr/>
          <a:lstStyle/>
          <a:p>
            <a:r>
              <a:rPr dirty="0" err="1"/>
              <a:t>Agressioon</a:t>
            </a:r>
            <a:r>
              <a:rPr dirty="0"/>
              <a:t> </a:t>
            </a:r>
            <a:r>
              <a:rPr dirty="0" err="1"/>
              <a:t>Ukraina</a:t>
            </a:r>
            <a:r>
              <a:rPr dirty="0"/>
              <a:t> </a:t>
            </a:r>
            <a:r>
              <a:rPr dirty="0" err="1"/>
              <a:t>vastu</a:t>
            </a:r>
            <a:r>
              <a:rPr dirty="0"/>
              <a:t> ja pinged </a:t>
            </a:r>
            <a:r>
              <a:rPr lang="et-EE" dirty="0"/>
              <a:t>haridusasutuses</a:t>
            </a:r>
            <a:endParaRPr dirty="0"/>
          </a:p>
        </p:txBody>
      </p:sp>
      <p:sp>
        <p:nvSpPr>
          <p:cNvPr id="153" name="Veendumusvabaduse piirid. Tööandja õigused ja kohustused rahvuse- või veendumuspõhise diskrimineerimise ärahoidmisel"/>
          <p:cNvSpPr txBox="1">
            <a:spLocks noGrp="1"/>
          </p:cNvSpPr>
          <p:nvPr>
            <p:ph type="subTitle" sz="quarter" idx="1"/>
          </p:nvPr>
        </p:nvSpPr>
        <p:spPr>
          <a:prstGeom prst="rect">
            <a:avLst/>
          </a:prstGeom>
        </p:spPr>
        <p:txBody>
          <a:bodyPr>
            <a:normAutofit fontScale="92500"/>
          </a:bodyPr>
          <a:lstStyle/>
          <a:p>
            <a:r>
              <a:rPr dirty="0" err="1"/>
              <a:t>Veendumusvabaduse</a:t>
            </a:r>
            <a:r>
              <a:rPr dirty="0"/>
              <a:t> </a:t>
            </a:r>
            <a:r>
              <a:rPr dirty="0" err="1"/>
              <a:t>piirid</a:t>
            </a:r>
            <a:r>
              <a:rPr dirty="0"/>
              <a:t>. </a:t>
            </a:r>
            <a:r>
              <a:rPr lang="et-EE" dirty="0"/>
              <a:t>Haridusasutuse</a:t>
            </a:r>
            <a:r>
              <a:rPr dirty="0"/>
              <a:t> </a:t>
            </a:r>
            <a:r>
              <a:rPr dirty="0" err="1"/>
              <a:t>õigused</a:t>
            </a:r>
            <a:r>
              <a:rPr dirty="0"/>
              <a:t> ja </a:t>
            </a:r>
            <a:r>
              <a:rPr dirty="0" err="1"/>
              <a:t>kohustused</a:t>
            </a:r>
            <a:r>
              <a:rPr dirty="0"/>
              <a:t> </a:t>
            </a:r>
            <a:r>
              <a:rPr dirty="0" err="1"/>
              <a:t>rahvuse</a:t>
            </a:r>
            <a:r>
              <a:rPr dirty="0"/>
              <a:t>- </a:t>
            </a:r>
            <a:r>
              <a:rPr dirty="0" err="1"/>
              <a:t>või</a:t>
            </a:r>
            <a:r>
              <a:rPr dirty="0"/>
              <a:t> </a:t>
            </a:r>
            <a:r>
              <a:rPr dirty="0" err="1"/>
              <a:t>veendumuspõhise</a:t>
            </a:r>
            <a:r>
              <a:rPr dirty="0"/>
              <a:t> </a:t>
            </a:r>
            <a:r>
              <a:rPr dirty="0" err="1"/>
              <a:t>diskrimineerimise</a:t>
            </a:r>
            <a:r>
              <a:rPr dirty="0"/>
              <a:t> </a:t>
            </a:r>
            <a:r>
              <a:rPr dirty="0" err="1"/>
              <a:t>ärahoidmisel</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uur tänu!…"/>
          <p:cNvSpPr txBox="1">
            <a:spLocks noGrp="1"/>
          </p:cNvSpPr>
          <p:nvPr>
            <p:ph type="body" sz="half" idx="1"/>
          </p:nvPr>
        </p:nvSpPr>
        <p:spPr>
          <a:xfrm>
            <a:off x="1206500" y="4194674"/>
            <a:ext cx="21971000" cy="3874313"/>
          </a:xfrm>
          <a:prstGeom prst="rect">
            <a:avLst/>
          </a:prstGeom>
        </p:spPr>
        <p:txBody>
          <a:bodyPr/>
          <a:lstStyle/>
          <a:p>
            <a:pPr defTabSz="999718">
              <a:defRPr sz="4756" b="1" spc="-95">
                <a:latin typeface="+mn-lt"/>
                <a:ea typeface="+mn-ea"/>
                <a:cs typeface="+mn-cs"/>
                <a:sym typeface="Helvetica Neue"/>
              </a:defRPr>
            </a:pPr>
            <a:r>
              <a:t>Suur tänu!</a:t>
            </a:r>
          </a:p>
          <a:p>
            <a:pPr defTabSz="999718">
              <a:defRPr sz="4756" spc="-95"/>
            </a:pPr>
            <a:r>
              <a:rPr>
                <a:hlinkClick r:id="rId2"/>
              </a:rPr>
              <a:t>liisa.pakosta@volinik.ee</a:t>
            </a:r>
          </a:p>
          <a:p>
            <a:pPr defTabSz="999718">
              <a:defRPr sz="4756" spc="-95"/>
            </a:pPr>
            <a:r>
              <a:rPr>
                <a:hlinkClick r:id="rId3"/>
              </a:rPr>
              <a:t>info@volinik.ee</a:t>
            </a:r>
          </a:p>
          <a:p>
            <a:pPr defTabSz="999718">
              <a:defRPr sz="4756" spc="-95"/>
            </a:pPr>
            <a:r>
              <a:t>toetav.ee</a:t>
            </a:r>
          </a:p>
          <a:p>
            <a:pPr defTabSz="999718">
              <a:defRPr sz="4756" spc="-95"/>
            </a:pPr>
            <a:r>
              <a:t>volinik.ee</a:t>
            </a:r>
          </a:p>
          <a:p>
            <a:pPr defTabSz="999718">
              <a:defRPr sz="4756" spc="-95"/>
            </a:pPr>
            <a:r>
              <a:t>Liisa Pakosta, 5026191</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Üldpõhimõte"/>
          <p:cNvSpPr txBox="1">
            <a:spLocks noGrp="1"/>
          </p:cNvSpPr>
          <p:nvPr>
            <p:ph type="title"/>
          </p:nvPr>
        </p:nvSpPr>
        <p:spPr>
          <a:xfrm>
            <a:off x="1206500" y="1388433"/>
            <a:ext cx="9511119" cy="12725399"/>
          </a:xfrm>
          <a:prstGeom prst="rect">
            <a:avLst/>
          </a:prstGeom>
        </p:spPr>
        <p:txBody>
          <a:bodyPr>
            <a:normAutofit fontScale="90000"/>
          </a:bodyPr>
          <a:lstStyle/>
          <a:p>
            <a:r>
              <a:rPr lang="et-EE" sz="8000" dirty="0"/>
              <a:t>1) Rahv</a:t>
            </a:r>
            <a:r>
              <a:rPr lang="et-EE" sz="8000" u="sng" dirty="0"/>
              <a:t>u</a:t>
            </a:r>
            <a:r>
              <a:rPr lang="et-EE" sz="8000" dirty="0"/>
              <a:t>se tõttu ei tohi halvemini kohelda</a:t>
            </a:r>
            <a:br>
              <a:rPr lang="et-EE" sz="8000" dirty="0"/>
            </a:br>
            <a:br>
              <a:rPr lang="et-EE" sz="8000" dirty="0"/>
            </a:br>
            <a:r>
              <a:rPr lang="et-EE" sz="8000" dirty="0"/>
              <a:t>2) Põgenikke võib paremini kohelda</a:t>
            </a:r>
            <a:br>
              <a:rPr lang="et-EE" sz="8000" dirty="0"/>
            </a:br>
            <a:br>
              <a:rPr lang="et-EE" sz="8000" dirty="0"/>
            </a:br>
            <a:r>
              <a:rPr lang="et-EE" sz="8000" dirty="0"/>
              <a:t>3) Turvalisus ja julgeolek tuleb tagada</a:t>
            </a:r>
            <a:br>
              <a:rPr lang="et-EE" sz="8000" dirty="0"/>
            </a:br>
            <a:br>
              <a:rPr lang="et-EE" sz="8000" dirty="0"/>
            </a:br>
            <a:r>
              <a:rPr lang="et-EE" sz="8000" dirty="0"/>
              <a:t>4) Laps tuleb ära kuulata, aga vajadusel suunata käitumist muutma</a:t>
            </a:r>
            <a:br>
              <a:rPr lang="et-EE" dirty="0"/>
            </a:br>
            <a:endParaRPr dirty="0"/>
          </a:p>
        </p:txBody>
      </p:sp>
      <p:sp>
        <p:nvSpPr>
          <p:cNvPr id="157" name="www.err.ee, 16.03.22"/>
          <p:cNvSpPr txBox="1"/>
          <p:nvPr/>
        </p:nvSpPr>
        <p:spPr>
          <a:xfrm>
            <a:off x="20822636" y="2561277"/>
            <a:ext cx="2026007" cy="324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lvl1pPr>
          </a:lstStyle>
          <a:p>
            <a:r>
              <a:t>www.err.ee, 16.03.22</a:t>
            </a:r>
          </a:p>
        </p:txBody>
      </p:sp>
      <p:sp>
        <p:nvSpPr>
          <p:cNvPr id="158" name="Leroy v. France - 36109/03, 2.10.2008"/>
          <p:cNvSpPr txBox="1"/>
          <p:nvPr/>
        </p:nvSpPr>
        <p:spPr>
          <a:xfrm>
            <a:off x="2114410" y="11996975"/>
            <a:ext cx="102657" cy="6774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lnSpc>
                <a:spcPts val="5100"/>
              </a:lnSpc>
              <a:defRPr sz="3000">
                <a:solidFill>
                  <a:srgbClr val="FFFFFF"/>
                </a:solidFill>
              </a:defRPr>
            </a:pPr>
            <a:endParaRPr dirty="0"/>
          </a:p>
        </p:txBody>
      </p:sp>
      <p:pic>
        <p:nvPicPr>
          <p:cNvPr id="3" name="Picture 2">
            <a:extLst>
              <a:ext uri="{FF2B5EF4-FFF2-40B4-BE49-F238E27FC236}">
                <a16:creationId xmlns:a16="http://schemas.microsoft.com/office/drawing/2014/main" id="{270D2399-7AB5-904E-B172-E729654FB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8391" y="495300"/>
            <a:ext cx="12395200" cy="1272540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KUI INIMENE…"/>
          <p:cNvSpPr txBox="1"/>
          <p:nvPr/>
        </p:nvSpPr>
        <p:spPr>
          <a:xfrm>
            <a:off x="997826" y="733760"/>
            <a:ext cx="22388347" cy="12248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defRPr sz="4933">
                <a:solidFill>
                  <a:srgbClr val="FFFFFF"/>
                </a:solidFill>
              </a:defRPr>
            </a:pPr>
            <a:r>
              <a:rPr dirty="0"/>
              <a:t>KUI INIMENE </a:t>
            </a:r>
          </a:p>
          <a:p>
            <a:pPr algn="l" defTabSz="457200">
              <a:defRPr sz="4933">
                <a:solidFill>
                  <a:srgbClr val="FFFF00"/>
                </a:solidFill>
              </a:defRPr>
            </a:pPr>
            <a:r>
              <a:rPr dirty="0"/>
              <a:t>TAHAB JA SUUDAB </a:t>
            </a:r>
            <a:endParaRPr dirty="0">
              <a:solidFill>
                <a:srgbClr val="DEEBF7"/>
              </a:solidFill>
            </a:endParaRPr>
          </a:p>
          <a:p>
            <a:pPr algn="l" defTabSz="457200">
              <a:defRPr sz="4933">
                <a:solidFill>
                  <a:srgbClr val="DEEBF7"/>
                </a:solidFill>
              </a:defRPr>
            </a:pPr>
            <a:r>
              <a:rPr dirty="0">
                <a:solidFill>
                  <a:srgbClr val="FFFFFF"/>
                </a:solidFill>
              </a:rPr>
              <a:t>TÖÖTADA VÕI ÕPPIDA,</a:t>
            </a:r>
            <a:r>
              <a:rPr dirty="0"/>
              <a:t> </a:t>
            </a:r>
          </a:p>
          <a:p>
            <a:pPr algn="l" defTabSz="457200">
              <a:defRPr sz="4933">
                <a:solidFill>
                  <a:srgbClr val="FFFF00"/>
                </a:solidFill>
              </a:defRPr>
            </a:pPr>
            <a:r>
              <a:rPr dirty="0">
                <a:solidFill>
                  <a:srgbClr val="FFFFFF"/>
                </a:solidFill>
              </a:rPr>
              <a:t>AGA TEDA</a:t>
            </a:r>
            <a:r>
              <a:rPr dirty="0">
                <a:solidFill>
                  <a:srgbClr val="DEEBF7"/>
                </a:solidFill>
              </a:rPr>
              <a:t> </a:t>
            </a:r>
            <a:r>
              <a:rPr dirty="0"/>
              <a:t>TAKISTAVAD</a:t>
            </a:r>
            <a:r>
              <a:rPr dirty="0">
                <a:solidFill>
                  <a:srgbClr val="DEEBF7"/>
                </a:solidFill>
              </a:rPr>
              <a:t> </a:t>
            </a:r>
            <a:r>
              <a:rPr dirty="0">
                <a:solidFill>
                  <a:srgbClr val="FFFFFF"/>
                </a:solidFill>
              </a:rPr>
              <a:t>TEMAST</a:t>
            </a:r>
            <a:r>
              <a:rPr dirty="0">
                <a:solidFill>
                  <a:srgbClr val="DEEBF7"/>
                </a:solidFill>
              </a:rPr>
              <a:t> </a:t>
            </a:r>
            <a:r>
              <a:rPr dirty="0"/>
              <a:t>ENDAST MITTE </a:t>
            </a:r>
          </a:p>
          <a:p>
            <a:pPr algn="l" defTabSz="457200">
              <a:defRPr sz="4933">
                <a:solidFill>
                  <a:srgbClr val="FFFF00"/>
                </a:solidFill>
              </a:defRPr>
            </a:pPr>
            <a:r>
              <a:rPr dirty="0"/>
              <a:t>OLENEVAD </a:t>
            </a:r>
            <a:r>
              <a:rPr dirty="0">
                <a:solidFill>
                  <a:srgbClr val="FFFFFF"/>
                </a:solidFill>
              </a:rPr>
              <a:t>ASJAOLUD,</a:t>
            </a:r>
            <a:endParaRPr dirty="0">
              <a:solidFill>
                <a:srgbClr val="DEEBF7"/>
              </a:solidFill>
            </a:endParaRPr>
          </a:p>
          <a:p>
            <a:pPr algn="l" defTabSz="457200">
              <a:defRPr sz="4933">
                <a:solidFill>
                  <a:srgbClr val="DEEBF7"/>
                </a:solidFill>
              </a:defRPr>
            </a:pPr>
            <a:r>
              <a:rPr dirty="0">
                <a:solidFill>
                  <a:srgbClr val="FFFFFF"/>
                </a:solidFill>
              </a:rPr>
              <a:t>SIIS NEED TAKISTUSED TULEB</a:t>
            </a:r>
            <a:r>
              <a:rPr dirty="0"/>
              <a:t> </a:t>
            </a:r>
            <a:r>
              <a:rPr dirty="0">
                <a:solidFill>
                  <a:srgbClr val="FFFF00"/>
                </a:solidFill>
              </a:rPr>
              <a:t>KÕRVALDADA.</a:t>
            </a:r>
          </a:p>
          <a:p>
            <a:pPr algn="l" defTabSz="457200">
              <a:defRPr sz="4933">
                <a:solidFill>
                  <a:srgbClr val="DEEBF7"/>
                </a:solidFill>
              </a:defRPr>
            </a:pPr>
            <a:endParaRPr dirty="0">
              <a:solidFill>
                <a:srgbClr val="FFFF00"/>
              </a:solidFill>
            </a:endParaRPr>
          </a:p>
          <a:p>
            <a:pPr algn="l" defTabSz="457200">
              <a:defRPr sz="4933">
                <a:solidFill>
                  <a:srgbClr val="DEEBF7"/>
                </a:solidFill>
              </a:defRPr>
            </a:pPr>
            <a:endParaRPr dirty="0">
              <a:solidFill>
                <a:srgbClr val="FFFF00"/>
              </a:solidFill>
            </a:endParaRPr>
          </a:p>
          <a:p>
            <a:pPr algn="l" defTabSz="457200">
              <a:defRPr sz="4933" b="1">
                <a:solidFill>
                  <a:srgbClr val="DEEBF7"/>
                </a:solidFill>
              </a:defRPr>
            </a:pPr>
            <a:r>
              <a:rPr dirty="0">
                <a:solidFill>
                  <a:srgbClr val="FFFF00"/>
                </a:solidFill>
              </a:rPr>
              <a:t>Aga </a:t>
            </a:r>
            <a:r>
              <a:rPr dirty="0" err="1">
                <a:solidFill>
                  <a:srgbClr val="FFFF00"/>
                </a:solidFill>
              </a:rPr>
              <a:t>kaitsta</a:t>
            </a:r>
            <a:r>
              <a:rPr dirty="0">
                <a:solidFill>
                  <a:srgbClr val="FFFF00"/>
                </a:solidFill>
              </a:rPr>
              <a:t> </a:t>
            </a:r>
            <a:r>
              <a:rPr dirty="0" err="1">
                <a:solidFill>
                  <a:srgbClr val="FFFF00"/>
                </a:solidFill>
              </a:rPr>
              <a:t>tuleb</a:t>
            </a:r>
            <a:r>
              <a:rPr dirty="0">
                <a:solidFill>
                  <a:srgbClr val="FFFF00"/>
                </a:solidFill>
              </a:rPr>
              <a:t> ka </a:t>
            </a:r>
            <a:r>
              <a:rPr dirty="0" err="1">
                <a:solidFill>
                  <a:srgbClr val="FFFF00"/>
                </a:solidFill>
              </a:rPr>
              <a:t>teisi</a:t>
            </a:r>
            <a:r>
              <a:rPr dirty="0">
                <a:solidFill>
                  <a:srgbClr val="FFFF00"/>
                </a:solidFill>
              </a:rPr>
              <a:t> ja </a:t>
            </a:r>
            <a:r>
              <a:rPr dirty="0" err="1">
                <a:solidFill>
                  <a:srgbClr val="FFFF00"/>
                </a:solidFill>
              </a:rPr>
              <a:t>teiste</a:t>
            </a:r>
            <a:r>
              <a:rPr dirty="0">
                <a:solidFill>
                  <a:srgbClr val="FFFF00"/>
                </a:solidFill>
              </a:rPr>
              <a:t> </a:t>
            </a:r>
            <a:r>
              <a:rPr dirty="0" err="1">
                <a:solidFill>
                  <a:srgbClr val="FFFF00"/>
                </a:solidFill>
              </a:rPr>
              <a:t>inimeste</a:t>
            </a:r>
            <a:r>
              <a:rPr dirty="0">
                <a:solidFill>
                  <a:srgbClr val="FFFF00"/>
                </a:solidFill>
              </a:rPr>
              <a:t> </a:t>
            </a:r>
            <a:r>
              <a:rPr dirty="0" err="1">
                <a:solidFill>
                  <a:srgbClr val="FFFF00"/>
                </a:solidFill>
              </a:rPr>
              <a:t>õigusi</a:t>
            </a:r>
            <a:r>
              <a:rPr dirty="0">
                <a:solidFill>
                  <a:srgbClr val="FFFF00"/>
                </a:solidFill>
              </a:rPr>
              <a:t>. </a:t>
            </a:r>
          </a:p>
          <a:p>
            <a:pPr algn="l" defTabSz="457200">
              <a:defRPr sz="4933">
                <a:solidFill>
                  <a:srgbClr val="DEEBF7"/>
                </a:solidFill>
              </a:defRPr>
            </a:pPr>
            <a:r>
              <a:rPr dirty="0">
                <a:solidFill>
                  <a:srgbClr val="FFFFFF"/>
                </a:solidFill>
              </a:rPr>
              <a:t>“</a:t>
            </a:r>
            <a:r>
              <a:rPr dirty="0" err="1">
                <a:solidFill>
                  <a:srgbClr val="FFFFFF"/>
                </a:solidFill>
              </a:rPr>
              <a:t>Seadus</a:t>
            </a:r>
            <a:r>
              <a:rPr dirty="0">
                <a:solidFill>
                  <a:srgbClr val="FFFFFF"/>
                </a:solidFill>
              </a:rPr>
              <a:t> </a:t>
            </a:r>
            <a:r>
              <a:rPr dirty="0" err="1">
                <a:solidFill>
                  <a:srgbClr val="FFFFFF"/>
                </a:solidFill>
              </a:rPr>
              <a:t>ei</a:t>
            </a:r>
            <a:r>
              <a:rPr dirty="0">
                <a:solidFill>
                  <a:srgbClr val="FFFFFF"/>
                </a:solidFill>
              </a:rPr>
              <a:t> </a:t>
            </a:r>
            <a:r>
              <a:rPr dirty="0" err="1">
                <a:solidFill>
                  <a:srgbClr val="FFFFFF"/>
                </a:solidFill>
              </a:rPr>
              <a:t>piira</a:t>
            </a:r>
            <a:r>
              <a:rPr dirty="0">
                <a:solidFill>
                  <a:srgbClr val="FFFFFF"/>
                </a:solidFill>
              </a:rPr>
              <a:t> </a:t>
            </a:r>
            <a:r>
              <a:rPr dirty="0" err="1">
                <a:solidFill>
                  <a:srgbClr val="FFFFFF"/>
                </a:solidFill>
              </a:rPr>
              <a:t>selliste</a:t>
            </a:r>
            <a:r>
              <a:rPr dirty="0">
                <a:solidFill>
                  <a:srgbClr val="FFFFFF"/>
                </a:solidFill>
              </a:rPr>
              <a:t> </a:t>
            </a:r>
            <a:r>
              <a:rPr dirty="0" err="1">
                <a:solidFill>
                  <a:srgbClr val="FFFFFF"/>
                </a:solidFill>
              </a:rPr>
              <a:t>seadusega</a:t>
            </a:r>
            <a:r>
              <a:rPr dirty="0">
                <a:solidFill>
                  <a:srgbClr val="FFFFFF"/>
                </a:solidFill>
              </a:rPr>
              <a:t> </a:t>
            </a:r>
            <a:r>
              <a:rPr dirty="0" err="1">
                <a:solidFill>
                  <a:srgbClr val="FFFFFF"/>
                </a:solidFill>
              </a:rPr>
              <a:t>kooskõlas</a:t>
            </a:r>
            <a:r>
              <a:rPr dirty="0">
                <a:solidFill>
                  <a:srgbClr val="FFFFFF"/>
                </a:solidFill>
              </a:rPr>
              <a:t> </a:t>
            </a:r>
            <a:r>
              <a:rPr dirty="0" err="1">
                <a:solidFill>
                  <a:srgbClr val="FFFFFF"/>
                </a:solidFill>
              </a:rPr>
              <a:t>olevate</a:t>
            </a:r>
            <a:r>
              <a:rPr dirty="0">
                <a:solidFill>
                  <a:srgbClr val="FFFFFF"/>
                </a:solidFill>
              </a:rPr>
              <a:t> </a:t>
            </a:r>
            <a:r>
              <a:rPr dirty="0" err="1">
                <a:solidFill>
                  <a:srgbClr val="FFFFFF"/>
                </a:solidFill>
              </a:rPr>
              <a:t>meetmete</a:t>
            </a:r>
            <a:r>
              <a:rPr dirty="0">
                <a:solidFill>
                  <a:srgbClr val="FFFFFF"/>
                </a:solidFill>
              </a:rPr>
              <a:t> </a:t>
            </a:r>
            <a:r>
              <a:rPr dirty="0" err="1">
                <a:solidFill>
                  <a:srgbClr val="FFFFFF"/>
                </a:solidFill>
              </a:rPr>
              <a:t>rakendamist</a:t>
            </a:r>
            <a:r>
              <a:rPr dirty="0">
                <a:solidFill>
                  <a:srgbClr val="FFFFFF"/>
                </a:solidFill>
              </a:rPr>
              <a:t>, mis on </a:t>
            </a:r>
            <a:r>
              <a:rPr dirty="0" err="1">
                <a:solidFill>
                  <a:srgbClr val="FFFFFF"/>
                </a:solidFill>
              </a:rPr>
              <a:t>vajalikud</a:t>
            </a:r>
            <a:r>
              <a:rPr dirty="0">
                <a:solidFill>
                  <a:srgbClr val="FFFF00"/>
                </a:solidFill>
              </a:rPr>
              <a:t> </a:t>
            </a:r>
            <a:r>
              <a:rPr b="1" dirty="0" err="1">
                <a:solidFill>
                  <a:srgbClr val="FFFF00"/>
                </a:solidFill>
              </a:rPr>
              <a:t>avaliku</a:t>
            </a:r>
            <a:r>
              <a:rPr b="1" dirty="0">
                <a:solidFill>
                  <a:srgbClr val="FFFF00"/>
                </a:solidFill>
              </a:rPr>
              <a:t> </a:t>
            </a:r>
            <a:r>
              <a:rPr b="1" dirty="0" err="1">
                <a:solidFill>
                  <a:srgbClr val="FFFF00"/>
                </a:solidFill>
              </a:rPr>
              <a:t>korra</a:t>
            </a:r>
            <a:r>
              <a:rPr b="1" dirty="0">
                <a:solidFill>
                  <a:srgbClr val="FFFF00"/>
                </a:solidFill>
              </a:rPr>
              <a:t> ja </a:t>
            </a:r>
            <a:r>
              <a:rPr b="1" dirty="0" err="1">
                <a:solidFill>
                  <a:srgbClr val="FFFF00"/>
                </a:solidFill>
              </a:rPr>
              <a:t>julgeoleku</a:t>
            </a:r>
            <a:r>
              <a:rPr b="1" dirty="0">
                <a:solidFill>
                  <a:srgbClr val="FFFF00"/>
                </a:solidFill>
              </a:rPr>
              <a:t> </a:t>
            </a:r>
            <a:r>
              <a:rPr b="1" dirty="0" err="1">
                <a:solidFill>
                  <a:srgbClr val="FFFF00"/>
                </a:solidFill>
              </a:rPr>
              <a:t>tagamiseks</a:t>
            </a:r>
            <a:r>
              <a:rPr b="1" dirty="0">
                <a:solidFill>
                  <a:srgbClr val="FFFF00"/>
                </a:solidFill>
              </a:rPr>
              <a:t>, </a:t>
            </a:r>
            <a:r>
              <a:rPr b="1" dirty="0" err="1">
                <a:solidFill>
                  <a:srgbClr val="FFFF00"/>
                </a:solidFill>
              </a:rPr>
              <a:t>kuritegude</a:t>
            </a:r>
            <a:r>
              <a:rPr b="1" dirty="0">
                <a:solidFill>
                  <a:srgbClr val="FFFF00"/>
                </a:solidFill>
              </a:rPr>
              <a:t> </a:t>
            </a:r>
            <a:r>
              <a:rPr b="1" dirty="0" err="1">
                <a:solidFill>
                  <a:srgbClr val="FFFF00"/>
                </a:solidFill>
              </a:rPr>
              <a:t>ennetamiseks</a:t>
            </a:r>
            <a:r>
              <a:rPr b="1" dirty="0">
                <a:solidFill>
                  <a:srgbClr val="FFFF00"/>
                </a:solidFill>
              </a:rPr>
              <a:t>,</a:t>
            </a:r>
            <a:r>
              <a:rPr dirty="0">
                <a:solidFill>
                  <a:srgbClr val="FFFF00"/>
                </a:solidFill>
              </a:rPr>
              <a:t> </a:t>
            </a:r>
            <a:r>
              <a:rPr b="1" dirty="0" err="1">
                <a:solidFill>
                  <a:srgbClr val="FFFF00"/>
                </a:solidFill>
              </a:rPr>
              <a:t>tervise</a:t>
            </a:r>
            <a:r>
              <a:rPr b="1" dirty="0">
                <a:solidFill>
                  <a:srgbClr val="FFFF00"/>
                </a:solidFill>
              </a:rPr>
              <a:t>, </a:t>
            </a:r>
            <a:r>
              <a:rPr b="1" dirty="0" err="1">
                <a:solidFill>
                  <a:srgbClr val="FFFF00"/>
                </a:solidFill>
              </a:rPr>
              <a:t>teiste</a:t>
            </a:r>
            <a:r>
              <a:rPr b="1" dirty="0">
                <a:solidFill>
                  <a:srgbClr val="FFFF00"/>
                </a:solidFill>
              </a:rPr>
              <a:t> </a:t>
            </a:r>
            <a:r>
              <a:rPr b="1" dirty="0" err="1">
                <a:solidFill>
                  <a:srgbClr val="FFFF00"/>
                </a:solidFill>
              </a:rPr>
              <a:t>inimeste</a:t>
            </a:r>
            <a:r>
              <a:rPr b="1" dirty="0">
                <a:solidFill>
                  <a:srgbClr val="FFFF00"/>
                </a:solidFill>
              </a:rPr>
              <a:t> </a:t>
            </a:r>
            <a:r>
              <a:rPr b="1" dirty="0" err="1">
                <a:solidFill>
                  <a:srgbClr val="FFFF00"/>
                </a:solidFill>
              </a:rPr>
              <a:t>õiguste</a:t>
            </a:r>
            <a:r>
              <a:rPr b="1" dirty="0">
                <a:solidFill>
                  <a:srgbClr val="FFFF00"/>
                </a:solidFill>
              </a:rPr>
              <a:t> </a:t>
            </a:r>
            <a:r>
              <a:rPr b="1" dirty="0" err="1">
                <a:solidFill>
                  <a:srgbClr val="FFFF00"/>
                </a:solidFill>
              </a:rPr>
              <a:t>või</a:t>
            </a:r>
            <a:r>
              <a:rPr b="1" dirty="0">
                <a:solidFill>
                  <a:srgbClr val="FFFF00"/>
                </a:solidFill>
              </a:rPr>
              <a:t> </a:t>
            </a:r>
            <a:r>
              <a:rPr b="1" dirty="0" err="1">
                <a:solidFill>
                  <a:srgbClr val="FFFF00"/>
                </a:solidFill>
              </a:rPr>
              <a:t>vabaduste</a:t>
            </a:r>
            <a:r>
              <a:rPr b="1" dirty="0">
                <a:solidFill>
                  <a:srgbClr val="FFFF00"/>
                </a:solidFill>
              </a:rPr>
              <a:t> </a:t>
            </a:r>
            <a:r>
              <a:rPr b="1" dirty="0" err="1">
                <a:solidFill>
                  <a:srgbClr val="FFFF00"/>
                </a:solidFill>
              </a:rPr>
              <a:t>kaitseks</a:t>
            </a:r>
            <a:r>
              <a:rPr dirty="0">
                <a:solidFill>
                  <a:srgbClr val="FFFF00"/>
                </a:solidFill>
              </a:rPr>
              <a:t>. </a:t>
            </a:r>
            <a:r>
              <a:rPr dirty="0" err="1">
                <a:solidFill>
                  <a:srgbClr val="FFFFFF"/>
                </a:solidFill>
              </a:rPr>
              <a:t>Selliselt</a:t>
            </a:r>
            <a:r>
              <a:rPr dirty="0">
                <a:solidFill>
                  <a:srgbClr val="FFFFFF"/>
                </a:solidFill>
              </a:rPr>
              <a:t> </a:t>
            </a:r>
            <a:r>
              <a:rPr dirty="0" err="1">
                <a:solidFill>
                  <a:srgbClr val="FFFFFF"/>
                </a:solidFill>
              </a:rPr>
              <a:t>rakendatavad</a:t>
            </a:r>
            <a:r>
              <a:rPr dirty="0">
                <a:solidFill>
                  <a:srgbClr val="FFFFFF"/>
                </a:solidFill>
              </a:rPr>
              <a:t> </a:t>
            </a:r>
            <a:r>
              <a:rPr dirty="0" err="1">
                <a:solidFill>
                  <a:srgbClr val="FFFFFF"/>
                </a:solidFill>
              </a:rPr>
              <a:t>meetmed</a:t>
            </a:r>
            <a:r>
              <a:rPr dirty="0">
                <a:solidFill>
                  <a:srgbClr val="FFFFFF"/>
                </a:solidFill>
              </a:rPr>
              <a:t> </a:t>
            </a:r>
            <a:r>
              <a:rPr dirty="0" err="1">
                <a:solidFill>
                  <a:srgbClr val="FFFFFF"/>
                </a:solidFill>
              </a:rPr>
              <a:t>peavad</a:t>
            </a:r>
            <a:r>
              <a:rPr dirty="0">
                <a:solidFill>
                  <a:srgbClr val="FFFFFF"/>
                </a:solidFill>
              </a:rPr>
              <a:t> </a:t>
            </a:r>
            <a:r>
              <a:rPr dirty="0" err="1">
                <a:solidFill>
                  <a:srgbClr val="FFFFFF"/>
                </a:solidFill>
              </a:rPr>
              <a:t>olema</a:t>
            </a:r>
            <a:r>
              <a:rPr dirty="0">
                <a:solidFill>
                  <a:srgbClr val="FFFF00"/>
                </a:solidFill>
              </a:rPr>
              <a:t> </a:t>
            </a:r>
            <a:r>
              <a:rPr b="1" u="sng" dirty="0" err="1">
                <a:solidFill>
                  <a:srgbClr val="FFFF00"/>
                </a:solidFill>
              </a:rPr>
              <a:t>proportsionaalsed</a:t>
            </a:r>
            <a:r>
              <a:rPr b="1" u="sng" dirty="0">
                <a:solidFill>
                  <a:srgbClr val="FFFF00"/>
                </a:solidFill>
              </a:rPr>
              <a:t> </a:t>
            </a:r>
            <a:r>
              <a:rPr b="1" u="sng" dirty="0" err="1">
                <a:solidFill>
                  <a:srgbClr val="FFFF00"/>
                </a:solidFill>
              </a:rPr>
              <a:t>taotletava</a:t>
            </a:r>
            <a:r>
              <a:rPr b="1" u="sng" dirty="0">
                <a:solidFill>
                  <a:srgbClr val="FFFF00"/>
                </a:solidFill>
              </a:rPr>
              <a:t> </a:t>
            </a:r>
            <a:r>
              <a:rPr b="1" u="sng" dirty="0" err="1">
                <a:solidFill>
                  <a:srgbClr val="FFFF00"/>
                </a:solidFill>
              </a:rPr>
              <a:t>eesmärgiga</a:t>
            </a:r>
            <a:r>
              <a:rPr b="1" u="sng" dirty="0">
                <a:solidFill>
                  <a:srgbClr val="FFFF00"/>
                </a:solidFill>
              </a:rPr>
              <a:t>.</a:t>
            </a:r>
            <a:r>
              <a:rPr b="1" u="sng" dirty="0">
                <a:solidFill>
                  <a:srgbClr val="FFFFFF"/>
                </a:solidFill>
              </a:rPr>
              <a:t>”</a:t>
            </a:r>
            <a:endParaRPr lang="et-EE" b="1" u="sng" dirty="0">
              <a:solidFill>
                <a:srgbClr val="FFFFFF"/>
              </a:solidFill>
            </a:endParaRPr>
          </a:p>
          <a:p>
            <a:pPr algn="l" defTabSz="457200">
              <a:defRPr sz="4933">
                <a:solidFill>
                  <a:srgbClr val="DEEBF7"/>
                </a:solidFill>
              </a:defRPr>
            </a:pPr>
            <a:endParaRPr lang="en-EE" b="1" u="sng" dirty="0">
              <a:solidFill>
                <a:srgbClr val="FFFFFF"/>
              </a:solidFill>
            </a:endParaRPr>
          </a:p>
          <a:p>
            <a:pPr algn="l" defTabSz="457200">
              <a:defRPr sz="4933">
                <a:solidFill>
                  <a:srgbClr val="DEEBF7"/>
                </a:solidFill>
              </a:defRPr>
            </a:pPr>
            <a:r>
              <a:rPr lang="en-EE" b="1" u="sng" dirty="0">
                <a:solidFill>
                  <a:srgbClr val="FFFFFF"/>
                </a:solidFill>
              </a:rPr>
              <a:t>*** Veendumused ja usutunnistus alluvad rohkem inimese tahtele.</a:t>
            </a:r>
            <a:endParaRPr b="1" u="sng" dirty="0">
              <a:solidFill>
                <a:srgbClr val="FFFFFF"/>
              </a:solidFill>
            </a:endParaRPr>
          </a:p>
        </p:txBody>
      </p:sp>
      <p:pic>
        <p:nvPicPr>
          <p:cNvPr id="176" name="LegoUkraine1500.jpg" descr="LegoUkraine1500.jpg"/>
          <p:cNvPicPr>
            <a:picLocks noChangeAspect="1"/>
          </p:cNvPicPr>
          <p:nvPr/>
        </p:nvPicPr>
        <p:blipFill>
          <a:blip r:embed="rId2"/>
          <a:stretch>
            <a:fillRect/>
          </a:stretch>
        </p:blipFill>
        <p:spPr>
          <a:xfrm>
            <a:off x="15719194" y="564587"/>
            <a:ext cx="8312363" cy="5541576"/>
          </a:xfrm>
          <a:prstGeom prst="rect">
            <a:avLst/>
          </a:prstGeom>
          <a:ln w="12700">
            <a:miter lim="400000"/>
          </a:ln>
        </p:spPr>
      </p:pic>
      <p:sp>
        <p:nvSpPr>
          <p:cNvPr id="177" name="Citizen Brick"/>
          <p:cNvSpPr txBox="1"/>
          <p:nvPr/>
        </p:nvSpPr>
        <p:spPr>
          <a:xfrm>
            <a:off x="18960518" y="581878"/>
            <a:ext cx="1829716"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Citizen Brick</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841E-6BEC-E240-9E91-F41FE6C68B0B}"/>
              </a:ext>
            </a:extLst>
          </p:cNvPr>
          <p:cNvSpPr>
            <a:spLocks noGrp="1"/>
          </p:cNvSpPr>
          <p:nvPr>
            <p:ph type="title"/>
          </p:nvPr>
        </p:nvSpPr>
        <p:spPr/>
        <p:txBody>
          <a:bodyPr>
            <a:noAutofit/>
          </a:bodyPr>
          <a:lstStyle/>
          <a:p>
            <a:r>
              <a:rPr lang="en-GB" sz="3800" b="1" dirty="0" err="1">
                <a:latin typeface="+mn-lt"/>
              </a:rPr>
              <a:t>Laste</a:t>
            </a:r>
            <a:r>
              <a:rPr lang="en-GB" sz="3800" b="1" dirty="0">
                <a:latin typeface="+mn-lt"/>
              </a:rPr>
              <a:t> </a:t>
            </a:r>
            <a:r>
              <a:rPr lang="en-GB" sz="3800" b="1" dirty="0" err="1">
                <a:latin typeface="+mn-lt"/>
              </a:rPr>
              <a:t>õiguste</a:t>
            </a:r>
            <a:r>
              <a:rPr lang="en-GB" sz="3800" b="1" dirty="0">
                <a:latin typeface="+mn-lt"/>
              </a:rPr>
              <a:t> </a:t>
            </a:r>
            <a:r>
              <a:rPr lang="en-GB" sz="3800" b="1" dirty="0" err="1">
                <a:latin typeface="+mn-lt"/>
              </a:rPr>
              <a:t>konventsioon</a:t>
            </a:r>
            <a:r>
              <a:rPr lang="en-GB" sz="3800" b="1" dirty="0">
                <a:latin typeface="+mn-lt"/>
              </a:rPr>
              <a:t>. </a:t>
            </a:r>
            <a:r>
              <a:rPr lang="en-GB" sz="3800" b="1" dirty="0" err="1">
                <a:latin typeface="+mn-lt"/>
              </a:rPr>
              <a:t>Artikkel</a:t>
            </a:r>
            <a:r>
              <a:rPr lang="en-GB" sz="3800" b="1" dirty="0">
                <a:latin typeface="+mn-lt"/>
              </a:rPr>
              <a:t> 13 </a:t>
            </a:r>
            <a:br>
              <a:rPr lang="en-GB" sz="3800" b="1" dirty="0">
                <a:latin typeface="+mn-lt"/>
              </a:rPr>
            </a:br>
            <a:br>
              <a:rPr lang="en-GB" sz="3800" dirty="0">
                <a:latin typeface="+mn-lt"/>
              </a:rPr>
            </a:br>
            <a:r>
              <a:rPr lang="en-GB" sz="3800" dirty="0">
                <a:latin typeface="+mn-lt"/>
              </a:rPr>
              <a:t>1. </a:t>
            </a:r>
            <a:r>
              <a:rPr lang="en-GB" sz="3800" dirty="0" err="1">
                <a:solidFill>
                  <a:srgbClr val="FFFF00"/>
                </a:solidFill>
                <a:latin typeface="+mn-lt"/>
              </a:rPr>
              <a:t>Lapsel</a:t>
            </a:r>
            <a:r>
              <a:rPr lang="en-GB" sz="3800" dirty="0">
                <a:solidFill>
                  <a:srgbClr val="FFFF00"/>
                </a:solidFill>
                <a:latin typeface="+mn-lt"/>
              </a:rPr>
              <a:t> on </a:t>
            </a:r>
            <a:r>
              <a:rPr lang="en-GB" sz="3800" dirty="0" err="1">
                <a:solidFill>
                  <a:srgbClr val="FFFF00"/>
                </a:solidFill>
                <a:latin typeface="+mn-lt"/>
              </a:rPr>
              <a:t>sõnavabadus</a:t>
            </a:r>
            <a:r>
              <a:rPr lang="en-GB" sz="3800" dirty="0">
                <a:latin typeface="+mn-lt"/>
              </a:rPr>
              <a:t>; see </a:t>
            </a:r>
            <a:r>
              <a:rPr lang="en-GB" sz="3800" dirty="0" err="1">
                <a:latin typeface="+mn-lt"/>
              </a:rPr>
              <a:t>sisaldab</a:t>
            </a:r>
            <a:r>
              <a:rPr lang="en-GB" sz="3800" dirty="0">
                <a:latin typeface="+mn-lt"/>
              </a:rPr>
              <a:t> </a:t>
            </a:r>
            <a:r>
              <a:rPr lang="en-GB" sz="3800" dirty="0" err="1">
                <a:latin typeface="+mn-lt"/>
              </a:rPr>
              <a:t>vabadust</a:t>
            </a:r>
            <a:r>
              <a:rPr lang="en-GB" sz="3800" dirty="0">
                <a:latin typeface="+mn-lt"/>
              </a:rPr>
              <a:t> </a:t>
            </a:r>
            <a:r>
              <a:rPr lang="en-GB" sz="3800" dirty="0" err="1">
                <a:latin typeface="+mn-lt"/>
              </a:rPr>
              <a:t>riigipiiridest</a:t>
            </a:r>
            <a:r>
              <a:rPr lang="en-GB" sz="3800" dirty="0">
                <a:latin typeface="+mn-lt"/>
              </a:rPr>
              <a:t> </a:t>
            </a:r>
            <a:r>
              <a:rPr lang="en-GB" sz="3800" dirty="0" err="1">
                <a:latin typeface="+mn-lt"/>
              </a:rPr>
              <a:t>sõltumata</a:t>
            </a:r>
            <a:r>
              <a:rPr lang="en-GB" sz="3800" dirty="0">
                <a:latin typeface="+mn-lt"/>
              </a:rPr>
              <a:t> </a:t>
            </a:r>
            <a:r>
              <a:rPr lang="en-GB" sz="3800" dirty="0" err="1">
                <a:latin typeface="+mn-lt"/>
              </a:rPr>
              <a:t>suuliselt</a:t>
            </a:r>
            <a:r>
              <a:rPr lang="en-GB" sz="3800" dirty="0">
                <a:latin typeface="+mn-lt"/>
              </a:rPr>
              <a:t>, </a:t>
            </a:r>
            <a:r>
              <a:rPr lang="en-GB" sz="3800" dirty="0" err="1">
                <a:latin typeface="+mn-lt"/>
              </a:rPr>
              <a:t>kirjalikult</a:t>
            </a:r>
            <a:r>
              <a:rPr lang="en-GB" sz="3800" dirty="0">
                <a:latin typeface="+mn-lt"/>
              </a:rPr>
              <a:t> </a:t>
            </a:r>
            <a:r>
              <a:rPr lang="en-GB" sz="3800" dirty="0" err="1">
                <a:latin typeface="+mn-lt"/>
              </a:rPr>
              <a:t>või</a:t>
            </a:r>
            <a:r>
              <a:rPr lang="en-GB" sz="3800" dirty="0">
                <a:latin typeface="+mn-lt"/>
              </a:rPr>
              <a:t> </a:t>
            </a:r>
            <a:r>
              <a:rPr lang="en-GB" sz="3800" dirty="0" err="1">
                <a:latin typeface="+mn-lt"/>
              </a:rPr>
              <a:t>trükis</a:t>
            </a:r>
            <a:r>
              <a:rPr lang="en-GB" sz="3800" dirty="0">
                <a:latin typeface="+mn-lt"/>
              </a:rPr>
              <a:t>, </a:t>
            </a:r>
            <a:r>
              <a:rPr lang="en-GB" sz="3800" dirty="0" err="1">
                <a:latin typeface="+mn-lt"/>
              </a:rPr>
              <a:t>kunsti</a:t>
            </a:r>
            <a:r>
              <a:rPr lang="en-GB" sz="3800" dirty="0">
                <a:latin typeface="+mn-lt"/>
              </a:rPr>
              <a:t> </a:t>
            </a:r>
            <a:r>
              <a:rPr lang="en-GB" sz="3800" dirty="0" err="1">
                <a:latin typeface="+mn-lt"/>
              </a:rPr>
              <a:t>vormis</a:t>
            </a:r>
            <a:r>
              <a:rPr lang="en-GB" sz="3800" dirty="0">
                <a:latin typeface="+mn-lt"/>
              </a:rPr>
              <a:t> </a:t>
            </a:r>
            <a:r>
              <a:rPr lang="en-GB" sz="3800" dirty="0" err="1">
                <a:latin typeface="+mn-lt"/>
              </a:rPr>
              <a:t>või</a:t>
            </a:r>
            <a:r>
              <a:rPr lang="en-GB" sz="3800" dirty="0">
                <a:latin typeface="+mn-lt"/>
              </a:rPr>
              <a:t> </a:t>
            </a:r>
            <a:r>
              <a:rPr lang="en-GB" sz="3800" dirty="0" err="1">
                <a:latin typeface="+mn-lt"/>
              </a:rPr>
              <a:t>mõnel</a:t>
            </a:r>
            <a:r>
              <a:rPr lang="en-GB" sz="3800" dirty="0">
                <a:latin typeface="+mn-lt"/>
              </a:rPr>
              <a:t> </a:t>
            </a:r>
            <a:r>
              <a:rPr lang="en-GB" sz="3800" dirty="0" err="1">
                <a:latin typeface="+mn-lt"/>
              </a:rPr>
              <a:t>muul</a:t>
            </a:r>
            <a:r>
              <a:rPr lang="en-GB" sz="3800" dirty="0">
                <a:latin typeface="+mn-lt"/>
              </a:rPr>
              <a:t>, lapse </a:t>
            </a:r>
            <a:r>
              <a:rPr lang="en-GB" sz="3800" dirty="0" err="1">
                <a:latin typeface="+mn-lt"/>
              </a:rPr>
              <a:t>enda</a:t>
            </a:r>
            <a:r>
              <a:rPr lang="en-GB" sz="3800" dirty="0">
                <a:latin typeface="+mn-lt"/>
              </a:rPr>
              <a:t> </a:t>
            </a:r>
            <a:r>
              <a:rPr lang="en-GB" sz="3800" dirty="0" err="1">
                <a:latin typeface="+mn-lt"/>
              </a:rPr>
              <a:t>valitud</a:t>
            </a:r>
            <a:r>
              <a:rPr lang="en-GB" sz="3800" dirty="0">
                <a:latin typeface="+mn-lt"/>
              </a:rPr>
              <a:t> </a:t>
            </a:r>
            <a:r>
              <a:rPr lang="en-GB" sz="3800" dirty="0" err="1">
                <a:latin typeface="+mn-lt"/>
              </a:rPr>
              <a:t>viisil</a:t>
            </a:r>
            <a:r>
              <a:rPr lang="en-GB" sz="3800" dirty="0">
                <a:latin typeface="+mn-lt"/>
              </a:rPr>
              <a:t>, </a:t>
            </a:r>
            <a:r>
              <a:rPr lang="en-GB" sz="3800" dirty="0" err="1">
                <a:latin typeface="+mn-lt"/>
              </a:rPr>
              <a:t>taotleda</a:t>
            </a:r>
            <a:r>
              <a:rPr lang="en-GB" sz="3800" dirty="0">
                <a:latin typeface="+mn-lt"/>
              </a:rPr>
              <a:t>, </a:t>
            </a:r>
            <a:r>
              <a:rPr lang="en-GB" sz="3800" dirty="0" err="1">
                <a:latin typeface="+mn-lt"/>
              </a:rPr>
              <a:t>vastu</a:t>
            </a:r>
            <a:r>
              <a:rPr lang="en-GB" sz="3800" dirty="0">
                <a:latin typeface="+mn-lt"/>
              </a:rPr>
              <a:t> </a:t>
            </a:r>
            <a:r>
              <a:rPr lang="en-GB" sz="3800" dirty="0" err="1">
                <a:latin typeface="+mn-lt"/>
              </a:rPr>
              <a:t>võtta</a:t>
            </a:r>
            <a:r>
              <a:rPr lang="en-GB" sz="3800" dirty="0">
                <a:latin typeface="+mn-lt"/>
              </a:rPr>
              <a:t> </a:t>
            </a:r>
            <a:r>
              <a:rPr lang="en-GB" sz="3800" dirty="0" err="1">
                <a:latin typeface="+mn-lt"/>
              </a:rPr>
              <a:t>ja</a:t>
            </a:r>
            <a:r>
              <a:rPr lang="en-GB" sz="3800" dirty="0">
                <a:latin typeface="+mn-lt"/>
              </a:rPr>
              <a:t> </a:t>
            </a:r>
            <a:r>
              <a:rPr lang="en-GB" sz="3800" dirty="0" err="1">
                <a:latin typeface="+mn-lt"/>
              </a:rPr>
              <a:t>edasi</a:t>
            </a:r>
            <a:r>
              <a:rPr lang="en-GB" sz="3800" dirty="0">
                <a:latin typeface="+mn-lt"/>
              </a:rPr>
              <a:t> </a:t>
            </a:r>
            <a:r>
              <a:rPr lang="en-GB" sz="3800" dirty="0" err="1">
                <a:latin typeface="+mn-lt"/>
              </a:rPr>
              <a:t>anda</a:t>
            </a:r>
            <a:r>
              <a:rPr lang="en-GB" sz="3800" dirty="0">
                <a:latin typeface="+mn-lt"/>
              </a:rPr>
              <a:t> </a:t>
            </a:r>
            <a:r>
              <a:rPr lang="en-GB" sz="3800" dirty="0" err="1">
                <a:latin typeface="+mn-lt"/>
              </a:rPr>
              <a:t>informatsiooni</a:t>
            </a:r>
            <a:r>
              <a:rPr lang="en-GB" sz="3800" dirty="0">
                <a:latin typeface="+mn-lt"/>
              </a:rPr>
              <a:t> </a:t>
            </a:r>
            <a:r>
              <a:rPr lang="en-GB" sz="3800" dirty="0" err="1">
                <a:latin typeface="+mn-lt"/>
              </a:rPr>
              <a:t>ning</a:t>
            </a:r>
            <a:r>
              <a:rPr lang="en-GB" sz="3800" dirty="0">
                <a:latin typeface="+mn-lt"/>
              </a:rPr>
              <a:t> </a:t>
            </a:r>
            <a:r>
              <a:rPr lang="en-GB" sz="3800" dirty="0" err="1">
                <a:latin typeface="+mn-lt"/>
              </a:rPr>
              <a:t>igasuguseid</a:t>
            </a:r>
            <a:r>
              <a:rPr lang="en-GB" sz="3800" dirty="0">
                <a:latin typeface="+mn-lt"/>
              </a:rPr>
              <a:t> </a:t>
            </a:r>
            <a:r>
              <a:rPr lang="en-GB" sz="3800" dirty="0" err="1">
                <a:latin typeface="+mn-lt"/>
              </a:rPr>
              <a:t>ideid</a:t>
            </a:r>
            <a:r>
              <a:rPr lang="en-GB" sz="3800" dirty="0">
                <a:latin typeface="+mn-lt"/>
              </a:rPr>
              <a:t>. </a:t>
            </a:r>
            <a:br>
              <a:rPr lang="en-GB" sz="3800" dirty="0">
                <a:latin typeface="+mn-lt"/>
              </a:rPr>
            </a:br>
            <a:br>
              <a:rPr lang="en-GB" sz="3800" dirty="0">
                <a:latin typeface="+mn-lt"/>
              </a:rPr>
            </a:br>
            <a:r>
              <a:rPr lang="en-GB" sz="3800" dirty="0">
                <a:latin typeface="+mn-lt"/>
              </a:rPr>
              <a:t>2. </a:t>
            </a:r>
            <a:r>
              <a:rPr lang="en-GB" sz="3800" dirty="0" err="1">
                <a:latin typeface="+mn-lt"/>
              </a:rPr>
              <a:t>Selle</a:t>
            </a:r>
            <a:r>
              <a:rPr lang="en-GB" sz="3800" dirty="0">
                <a:latin typeface="+mn-lt"/>
              </a:rPr>
              <a:t> </a:t>
            </a:r>
            <a:r>
              <a:rPr lang="en-GB" sz="3800" dirty="0" err="1">
                <a:latin typeface="+mn-lt"/>
              </a:rPr>
              <a:t>õiguse</a:t>
            </a:r>
            <a:r>
              <a:rPr lang="en-GB" sz="3800" dirty="0">
                <a:latin typeface="+mn-lt"/>
              </a:rPr>
              <a:t> </a:t>
            </a:r>
            <a:r>
              <a:rPr lang="en-GB" sz="3800" dirty="0" err="1">
                <a:latin typeface="+mn-lt"/>
              </a:rPr>
              <a:t>kasutamisel</a:t>
            </a:r>
            <a:r>
              <a:rPr lang="en-GB" sz="3800" dirty="0">
                <a:latin typeface="+mn-lt"/>
              </a:rPr>
              <a:t> </a:t>
            </a:r>
            <a:r>
              <a:rPr lang="en-GB" sz="3800" dirty="0" err="1">
                <a:latin typeface="+mn-lt"/>
              </a:rPr>
              <a:t>võivad</a:t>
            </a:r>
            <a:r>
              <a:rPr lang="en-GB" sz="3800" dirty="0">
                <a:latin typeface="+mn-lt"/>
              </a:rPr>
              <a:t> </a:t>
            </a:r>
            <a:r>
              <a:rPr lang="en-GB" sz="3800" dirty="0" err="1">
                <a:latin typeface="+mn-lt"/>
              </a:rPr>
              <a:t>kehtida</a:t>
            </a:r>
            <a:r>
              <a:rPr lang="en-GB" sz="3800" dirty="0">
                <a:latin typeface="+mn-lt"/>
              </a:rPr>
              <a:t> </a:t>
            </a:r>
            <a:r>
              <a:rPr lang="en-GB" sz="3800" dirty="0" err="1">
                <a:latin typeface="+mn-lt"/>
              </a:rPr>
              <a:t>teatud</a:t>
            </a:r>
            <a:r>
              <a:rPr lang="en-GB" sz="3800" dirty="0">
                <a:latin typeface="+mn-lt"/>
              </a:rPr>
              <a:t> </a:t>
            </a:r>
            <a:r>
              <a:rPr lang="en-GB" sz="3800" dirty="0" err="1">
                <a:latin typeface="+mn-lt"/>
              </a:rPr>
              <a:t>piirangud</a:t>
            </a:r>
            <a:r>
              <a:rPr lang="en-GB" sz="3800" dirty="0">
                <a:latin typeface="+mn-lt"/>
              </a:rPr>
              <a:t>, </a:t>
            </a:r>
            <a:r>
              <a:rPr lang="en-GB" sz="3800" dirty="0" err="1">
                <a:latin typeface="+mn-lt"/>
              </a:rPr>
              <a:t>kuid</a:t>
            </a:r>
            <a:r>
              <a:rPr lang="en-GB" sz="3800" dirty="0">
                <a:latin typeface="+mn-lt"/>
              </a:rPr>
              <a:t> </a:t>
            </a:r>
            <a:r>
              <a:rPr lang="en-GB" sz="3800" dirty="0" err="1">
                <a:latin typeface="+mn-lt"/>
              </a:rPr>
              <a:t>ainult</a:t>
            </a:r>
            <a:r>
              <a:rPr lang="en-GB" sz="3800" dirty="0">
                <a:latin typeface="+mn-lt"/>
              </a:rPr>
              <a:t> </a:t>
            </a:r>
            <a:r>
              <a:rPr lang="en-GB" sz="3800" dirty="0" err="1">
                <a:latin typeface="+mn-lt"/>
              </a:rPr>
              <a:t>niisugused</a:t>
            </a:r>
            <a:r>
              <a:rPr lang="en-GB" sz="3800" dirty="0">
                <a:latin typeface="+mn-lt"/>
              </a:rPr>
              <a:t>, mis on </a:t>
            </a:r>
            <a:r>
              <a:rPr lang="en-GB" sz="3800" dirty="0" err="1">
                <a:latin typeface="+mn-lt"/>
              </a:rPr>
              <a:t>seadusega</a:t>
            </a:r>
            <a:r>
              <a:rPr lang="en-GB" sz="3800" dirty="0">
                <a:latin typeface="+mn-lt"/>
              </a:rPr>
              <a:t> </a:t>
            </a:r>
            <a:r>
              <a:rPr lang="en-GB" sz="3800" dirty="0" err="1">
                <a:latin typeface="+mn-lt"/>
              </a:rPr>
              <a:t>ette</a:t>
            </a:r>
            <a:r>
              <a:rPr lang="en-GB" sz="3800" dirty="0">
                <a:latin typeface="+mn-lt"/>
              </a:rPr>
              <a:t> </a:t>
            </a:r>
            <a:r>
              <a:rPr lang="en-GB" sz="3800" dirty="0" err="1">
                <a:latin typeface="+mn-lt"/>
              </a:rPr>
              <a:t>nähtud</a:t>
            </a:r>
            <a:r>
              <a:rPr lang="en-GB" sz="3800" dirty="0">
                <a:latin typeface="+mn-lt"/>
              </a:rPr>
              <a:t> </a:t>
            </a:r>
            <a:r>
              <a:rPr lang="en-GB" sz="3800" dirty="0" err="1">
                <a:latin typeface="+mn-lt"/>
              </a:rPr>
              <a:t>ja</a:t>
            </a:r>
            <a:r>
              <a:rPr lang="en-GB" sz="3800" dirty="0">
                <a:latin typeface="+mn-lt"/>
              </a:rPr>
              <a:t> </a:t>
            </a:r>
            <a:r>
              <a:rPr lang="en-GB" sz="3800" dirty="0" err="1">
                <a:latin typeface="+mn-lt"/>
              </a:rPr>
              <a:t>vajalikud</a:t>
            </a:r>
            <a:r>
              <a:rPr lang="en-GB" sz="3800" dirty="0">
                <a:latin typeface="+mn-lt"/>
              </a:rPr>
              <a:t>:  </a:t>
            </a:r>
            <a:br>
              <a:rPr lang="en-GB" sz="3800" dirty="0">
                <a:latin typeface="+mn-lt"/>
              </a:rPr>
            </a:br>
            <a:r>
              <a:rPr lang="en-GB" sz="3800" dirty="0">
                <a:solidFill>
                  <a:srgbClr val="FFFF00"/>
                </a:solidFill>
                <a:latin typeface="+mn-lt"/>
              </a:rPr>
              <a:t>a) </a:t>
            </a:r>
            <a:r>
              <a:rPr lang="en-GB" sz="3800" dirty="0" err="1">
                <a:solidFill>
                  <a:srgbClr val="FFFF00"/>
                </a:solidFill>
                <a:latin typeface="+mn-lt"/>
              </a:rPr>
              <a:t>teiste</a:t>
            </a:r>
            <a:r>
              <a:rPr lang="en-GB" sz="3800" dirty="0">
                <a:solidFill>
                  <a:srgbClr val="FFFF00"/>
                </a:solidFill>
                <a:latin typeface="+mn-lt"/>
              </a:rPr>
              <a:t> </a:t>
            </a:r>
            <a:r>
              <a:rPr lang="en-GB" sz="3800" dirty="0" err="1">
                <a:solidFill>
                  <a:srgbClr val="FFFF00"/>
                </a:solidFill>
                <a:latin typeface="+mn-lt"/>
              </a:rPr>
              <a:t>isikute</a:t>
            </a:r>
            <a:r>
              <a:rPr lang="en-GB" sz="3800" dirty="0">
                <a:solidFill>
                  <a:srgbClr val="FFFF00"/>
                </a:solidFill>
                <a:latin typeface="+mn-lt"/>
              </a:rPr>
              <a:t> </a:t>
            </a:r>
            <a:r>
              <a:rPr lang="en-GB" sz="3800" dirty="0" err="1">
                <a:solidFill>
                  <a:srgbClr val="FFFF00"/>
                </a:solidFill>
                <a:latin typeface="+mn-lt"/>
              </a:rPr>
              <a:t>õiguste</a:t>
            </a:r>
            <a:r>
              <a:rPr lang="en-GB" sz="3800" dirty="0">
                <a:solidFill>
                  <a:srgbClr val="FFFF00"/>
                </a:solidFill>
                <a:latin typeface="+mn-lt"/>
              </a:rPr>
              <a:t> </a:t>
            </a:r>
            <a:r>
              <a:rPr lang="en-GB" sz="3800" dirty="0" err="1">
                <a:solidFill>
                  <a:srgbClr val="FFFF00"/>
                </a:solidFill>
                <a:latin typeface="+mn-lt"/>
              </a:rPr>
              <a:t>või</a:t>
            </a:r>
            <a:r>
              <a:rPr lang="en-GB" sz="3800" dirty="0">
                <a:solidFill>
                  <a:srgbClr val="FFFF00"/>
                </a:solidFill>
                <a:latin typeface="+mn-lt"/>
              </a:rPr>
              <a:t> </a:t>
            </a:r>
            <a:r>
              <a:rPr lang="en-GB" sz="3800" dirty="0" err="1">
                <a:solidFill>
                  <a:srgbClr val="FFFF00"/>
                </a:solidFill>
                <a:latin typeface="+mn-lt"/>
              </a:rPr>
              <a:t>hea</a:t>
            </a:r>
            <a:r>
              <a:rPr lang="en-GB" sz="3800" dirty="0">
                <a:solidFill>
                  <a:srgbClr val="FFFF00"/>
                </a:solidFill>
                <a:latin typeface="+mn-lt"/>
              </a:rPr>
              <a:t> </a:t>
            </a:r>
            <a:r>
              <a:rPr lang="en-GB" sz="3800" dirty="0" err="1">
                <a:solidFill>
                  <a:srgbClr val="FFFF00"/>
                </a:solidFill>
                <a:latin typeface="+mn-lt"/>
              </a:rPr>
              <a:t>maine</a:t>
            </a:r>
            <a:r>
              <a:rPr lang="en-GB" sz="3800" dirty="0">
                <a:solidFill>
                  <a:srgbClr val="FFFF00"/>
                </a:solidFill>
                <a:latin typeface="+mn-lt"/>
              </a:rPr>
              <a:t> </a:t>
            </a:r>
            <a:r>
              <a:rPr lang="en-GB" sz="3800" dirty="0" err="1">
                <a:solidFill>
                  <a:srgbClr val="FFFF00"/>
                </a:solidFill>
                <a:latin typeface="+mn-lt"/>
              </a:rPr>
              <a:t>austamiseks</a:t>
            </a:r>
            <a:r>
              <a:rPr lang="en-GB" sz="3800" dirty="0">
                <a:solidFill>
                  <a:srgbClr val="FFFF00"/>
                </a:solidFill>
                <a:latin typeface="+mn-lt"/>
              </a:rPr>
              <a:t> </a:t>
            </a:r>
            <a:r>
              <a:rPr lang="en-GB" sz="3800" dirty="0" err="1">
                <a:solidFill>
                  <a:srgbClr val="FFFF00"/>
                </a:solidFill>
                <a:latin typeface="+mn-lt"/>
              </a:rPr>
              <a:t>või</a:t>
            </a:r>
            <a:r>
              <a:rPr lang="en-GB" sz="3800" dirty="0">
                <a:solidFill>
                  <a:srgbClr val="FFFF00"/>
                </a:solidFill>
                <a:latin typeface="+mn-lt"/>
              </a:rPr>
              <a:t>  </a:t>
            </a:r>
            <a:br>
              <a:rPr lang="en-GB" sz="3800" dirty="0">
                <a:solidFill>
                  <a:srgbClr val="FFFF00"/>
                </a:solidFill>
                <a:latin typeface="+mn-lt"/>
              </a:rPr>
            </a:br>
            <a:r>
              <a:rPr lang="en-GB" sz="3800" dirty="0">
                <a:solidFill>
                  <a:srgbClr val="FFFF00"/>
                </a:solidFill>
                <a:latin typeface="+mn-lt"/>
              </a:rPr>
              <a:t>b) </a:t>
            </a:r>
            <a:r>
              <a:rPr lang="en-GB" sz="3800" dirty="0" err="1">
                <a:solidFill>
                  <a:srgbClr val="FFFF00"/>
                </a:solidFill>
                <a:latin typeface="+mn-lt"/>
              </a:rPr>
              <a:t>riikliku</a:t>
            </a:r>
            <a:r>
              <a:rPr lang="en-GB" sz="3800" dirty="0">
                <a:solidFill>
                  <a:srgbClr val="FFFF00"/>
                </a:solidFill>
                <a:latin typeface="+mn-lt"/>
              </a:rPr>
              <a:t> </a:t>
            </a:r>
            <a:r>
              <a:rPr lang="en-GB" sz="3800" dirty="0" err="1">
                <a:solidFill>
                  <a:srgbClr val="FFFF00"/>
                </a:solidFill>
                <a:latin typeface="+mn-lt"/>
              </a:rPr>
              <a:t>julgeoleku</a:t>
            </a:r>
            <a:r>
              <a:rPr lang="en-GB" sz="3800" dirty="0">
                <a:solidFill>
                  <a:srgbClr val="FFFF00"/>
                </a:solidFill>
                <a:latin typeface="+mn-lt"/>
              </a:rPr>
              <a:t> </a:t>
            </a:r>
            <a:r>
              <a:rPr lang="en-GB" sz="3800" dirty="0" err="1">
                <a:solidFill>
                  <a:srgbClr val="FFFF00"/>
                </a:solidFill>
                <a:latin typeface="+mn-lt"/>
              </a:rPr>
              <a:t>või</a:t>
            </a:r>
            <a:r>
              <a:rPr lang="en-GB" sz="3800" dirty="0">
                <a:solidFill>
                  <a:srgbClr val="FFFF00"/>
                </a:solidFill>
                <a:latin typeface="+mn-lt"/>
              </a:rPr>
              <a:t> </a:t>
            </a:r>
            <a:r>
              <a:rPr lang="en-GB" sz="3800" dirty="0" err="1">
                <a:solidFill>
                  <a:srgbClr val="FFFF00"/>
                </a:solidFill>
                <a:latin typeface="+mn-lt"/>
              </a:rPr>
              <a:t>avaliku</a:t>
            </a:r>
            <a:r>
              <a:rPr lang="en-GB" sz="3800" dirty="0">
                <a:solidFill>
                  <a:srgbClr val="FFFF00"/>
                </a:solidFill>
                <a:latin typeface="+mn-lt"/>
              </a:rPr>
              <a:t> </a:t>
            </a:r>
            <a:r>
              <a:rPr lang="en-GB" sz="3800" dirty="0" err="1">
                <a:solidFill>
                  <a:srgbClr val="FFFF00"/>
                </a:solidFill>
                <a:latin typeface="+mn-lt"/>
              </a:rPr>
              <a:t>korra</a:t>
            </a:r>
            <a:r>
              <a:rPr lang="en-GB" sz="3800" dirty="0">
                <a:solidFill>
                  <a:srgbClr val="FFFF00"/>
                </a:solidFill>
                <a:latin typeface="+mn-lt"/>
              </a:rPr>
              <a:t> (</a:t>
            </a:r>
            <a:r>
              <a:rPr lang="en-GB" sz="3800" i="1" dirty="0" err="1">
                <a:solidFill>
                  <a:srgbClr val="FFFF00"/>
                </a:solidFill>
                <a:latin typeface="+mn-lt"/>
              </a:rPr>
              <a:t>ordre</a:t>
            </a:r>
            <a:r>
              <a:rPr lang="en-GB" sz="3800" i="1" dirty="0">
                <a:solidFill>
                  <a:srgbClr val="FFFF00"/>
                </a:solidFill>
                <a:latin typeface="+mn-lt"/>
              </a:rPr>
              <a:t> public</a:t>
            </a:r>
            <a:r>
              <a:rPr lang="en-GB" sz="3800" dirty="0">
                <a:solidFill>
                  <a:srgbClr val="FFFF00"/>
                </a:solidFill>
                <a:latin typeface="+mn-lt"/>
              </a:rPr>
              <a:t>) </a:t>
            </a:r>
            <a:r>
              <a:rPr lang="en-GB" sz="3800" dirty="0" err="1">
                <a:solidFill>
                  <a:srgbClr val="FFFF00"/>
                </a:solidFill>
                <a:latin typeface="+mn-lt"/>
              </a:rPr>
              <a:t>või</a:t>
            </a:r>
            <a:r>
              <a:rPr lang="en-GB" sz="3800" dirty="0">
                <a:solidFill>
                  <a:srgbClr val="FFFF00"/>
                </a:solidFill>
                <a:latin typeface="+mn-lt"/>
              </a:rPr>
              <a:t> </a:t>
            </a:r>
            <a:r>
              <a:rPr lang="en-GB" sz="3800" dirty="0" err="1">
                <a:solidFill>
                  <a:srgbClr val="FFFF00"/>
                </a:solidFill>
                <a:latin typeface="+mn-lt"/>
              </a:rPr>
              <a:t>rahva</a:t>
            </a:r>
            <a:r>
              <a:rPr lang="en-GB" sz="3800" dirty="0">
                <a:solidFill>
                  <a:srgbClr val="FFFF00"/>
                </a:solidFill>
                <a:latin typeface="+mn-lt"/>
              </a:rPr>
              <a:t> </a:t>
            </a:r>
            <a:r>
              <a:rPr lang="en-GB" sz="3800" dirty="0" err="1">
                <a:solidFill>
                  <a:srgbClr val="FFFF00"/>
                </a:solidFill>
                <a:latin typeface="+mn-lt"/>
              </a:rPr>
              <a:t>tervise</a:t>
            </a:r>
            <a:r>
              <a:rPr lang="en-GB" sz="3800" dirty="0">
                <a:solidFill>
                  <a:srgbClr val="FFFF00"/>
                </a:solidFill>
                <a:latin typeface="+mn-lt"/>
              </a:rPr>
              <a:t> </a:t>
            </a:r>
            <a:r>
              <a:rPr lang="en-GB" sz="3800" dirty="0" err="1">
                <a:solidFill>
                  <a:srgbClr val="FFFF00"/>
                </a:solidFill>
                <a:latin typeface="+mn-lt"/>
              </a:rPr>
              <a:t>või</a:t>
            </a:r>
            <a:r>
              <a:rPr lang="en-GB" sz="3800" dirty="0">
                <a:solidFill>
                  <a:srgbClr val="FFFF00"/>
                </a:solidFill>
                <a:latin typeface="+mn-lt"/>
              </a:rPr>
              <a:t> </a:t>
            </a:r>
            <a:r>
              <a:rPr lang="en-GB" sz="3800" dirty="0" err="1">
                <a:solidFill>
                  <a:srgbClr val="FFFF00"/>
                </a:solidFill>
                <a:latin typeface="+mn-lt"/>
              </a:rPr>
              <a:t>kõlbluse</a:t>
            </a:r>
            <a:r>
              <a:rPr lang="en-GB" sz="3800" dirty="0">
                <a:solidFill>
                  <a:srgbClr val="FFFF00"/>
                </a:solidFill>
                <a:latin typeface="+mn-lt"/>
              </a:rPr>
              <a:t> </a:t>
            </a:r>
            <a:r>
              <a:rPr lang="en-GB" sz="3800" dirty="0" err="1">
                <a:solidFill>
                  <a:srgbClr val="FFFF00"/>
                </a:solidFill>
                <a:latin typeface="+mn-lt"/>
              </a:rPr>
              <a:t>kaitseks</a:t>
            </a:r>
            <a:r>
              <a:rPr lang="en-GB" sz="3800" dirty="0">
                <a:solidFill>
                  <a:srgbClr val="FFFF00"/>
                </a:solidFill>
                <a:latin typeface="+mn-lt"/>
              </a:rPr>
              <a:t>.</a:t>
            </a:r>
            <a:br>
              <a:rPr lang="en-GB" sz="6600" dirty="0"/>
            </a:br>
            <a:endParaRPr lang="en-EE" sz="6600" dirty="0"/>
          </a:p>
        </p:txBody>
      </p:sp>
    </p:spTree>
    <p:extLst>
      <p:ext uri="{BB962C8B-B14F-4D97-AF65-F5344CB8AC3E}">
        <p14:creationId xmlns:p14="http://schemas.microsoft.com/office/powerpoint/2010/main" val="426457332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Kuidas ennetada?"/>
          <p:cNvSpPr txBox="1">
            <a:spLocks noGrp="1"/>
          </p:cNvSpPr>
          <p:nvPr>
            <p:ph type="title"/>
          </p:nvPr>
        </p:nvSpPr>
        <p:spPr>
          <a:xfrm>
            <a:off x="535342" y="4533900"/>
            <a:ext cx="22642158" cy="4648200"/>
          </a:xfrm>
          <a:prstGeom prst="rect">
            <a:avLst/>
          </a:prstGeom>
        </p:spPr>
        <p:txBody>
          <a:bodyPr/>
          <a:lstStyle/>
          <a:p>
            <a:r>
              <a:t>Kuidas ennetada?</a:t>
            </a:r>
          </a:p>
        </p:txBody>
      </p:sp>
      <p:pic>
        <p:nvPicPr>
          <p:cNvPr id="189" name="Image" descr="Image"/>
          <p:cNvPicPr>
            <a:picLocks noChangeAspect="1"/>
          </p:cNvPicPr>
          <p:nvPr/>
        </p:nvPicPr>
        <p:blipFill>
          <a:blip r:embed="rId2"/>
          <a:stretch>
            <a:fillRect/>
          </a:stretch>
        </p:blipFill>
        <p:spPr>
          <a:xfrm>
            <a:off x="13371221" y="123603"/>
            <a:ext cx="11015370" cy="13468794"/>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Nt. kokku lepitud organisatsiooni väärtused. Nendega ei tohi töötaja vastuollu minna.…"/>
          <p:cNvSpPr txBox="1">
            <a:spLocks noGrp="1"/>
          </p:cNvSpPr>
          <p:nvPr>
            <p:ph type="title"/>
          </p:nvPr>
        </p:nvSpPr>
        <p:spPr>
          <a:xfrm>
            <a:off x="637953" y="1358215"/>
            <a:ext cx="7611936" cy="10999569"/>
          </a:xfrm>
          <a:prstGeom prst="rect">
            <a:avLst/>
          </a:prstGeom>
        </p:spPr>
        <p:txBody>
          <a:bodyPr>
            <a:normAutofit/>
          </a:bodyPr>
          <a:lstStyle/>
          <a:p>
            <a:pPr algn="ctr" defTabSz="1999437">
              <a:defRPr sz="9512" spc="-190"/>
            </a:pPr>
            <a:r>
              <a:rPr sz="7200" dirty="0"/>
              <a:t>Nt. </a:t>
            </a:r>
            <a:r>
              <a:rPr sz="7200" dirty="0" err="1"/>
              <a:t>kokku</a:t>
            </a:r>
            <a:r>
              <a:rPr sz="7200" dirty="0"/>
              <a:t> </a:t>
            </a:r>
            <a:r>
              <a:rPr sz="7200" dirty="0" err="1"/>
              <a:t>lepitud</a:t>
            </a:r>
            <a:r>
              <a:rPr sz="7200" dirty="0"/>
              <a:t> </a:t>
            </a:r>
            <a:r>
              <a:rPr sz="7200" dirty="0" err="1"/>
              <a:t>organisatsiooni</a:t>
            </a:r>
            <a:r>
              <a:rPr sz="7200" dirty="0"/>
              <a:t> </a:t>
            </a:r>
            <a:r>
              <a:rPr sz="7200" dirty="0" err="1">
                <a:solidFill>
                  <a:srgbClr val="FFFC79"/>
                </a:solidFill>
              </a:rPr>
              <a:t>väärtused</a:t>
            </a:r>
            <a:r>
              <a:rPr sz="7200" dirty="0"/>
              <a:t>. </a:t>
            </a:r>
            <a:r>
              <a:rPr sz="7200" dirty="0" err="1"/>
              <a:t>Nendega</a:t>
            </a:r>
            <a:r>
              <a:rPr sz="7200" dirty="0"/>
              <a:t> </a:t>
            </a:r>
            <a:r>
              <a:rPr sz="7200" dirty="0" err="1"/>
              <a:t>ei</a:t>
            </a:r>
            <a:r>
              <a:rPr sz="7200" dirty="0"/>
              <a:t> tohi </a:t>
            </a:r>
            <a:r>
              <a:rPr sz="7200" dirty="0" err="1"/>
              <a:t>töötaja</a:t>
            </a:r>
            <a:r>
              <a:rPr lang="et-EE" sz="7200" dirty="0"/>
              <a:t> / õpilane</a:t>
            </a:r>
            <a:r>
              <a:rPr sz="7200" dirty="0"/>
              <a:t> </a:t>
            </a:r>
            <a:r>
              <a:rPr sz="7200" dirty="0" err="1"/>
              <a:t>vastuollu</a:t>
            </a:r>
            <a:r>
              <a:rPr sz="7200" dirty="0"/>
              <a:t> </a:t>
            </a:r>
            <a:r>
              <a:rPr sz="7200" dirty="0" err="1"/>
              <a:t>minna</a:t>
            </a:r>
            <a:r>
              <a:rPr sz="7200" dirty="0"/>
              <a:t>.</a:t>
            </a:r>
          </a:p>
          <a:p>
            <a:pPr algn="ctr" defTabSz="1999437">
              <a:defRPr sz="9512" spc="-190"/>
            </a:pPr>
            <a:endParaRPr sz="7200" dirty="0"/>
          </a:p>
          <a:p>
            <a:pPr algn="ctr" defTabSz="1999437">
              <a:defRPr sz="9512" spc="-190"/>
            </a:pPr>
            <a:r>
              <a:rPr sz="7200" dirty="0" err="1"/>
              <a:t>Normaalne</a:t>
            </a:r>
            <a:r>
              <a:rPr sz="7200" dirty="0"/>
              <a:t> </a:t>
            </a:r>
            <a:r>
              <a:rPr sz="7200" dirty="0" err="1"/>
              <a:t>ongi</a:t>
            </a:r>
            <a:r>
              <a:rPr sz="7200" dirty="0"/>
              <a:t> </a:t>
            </a:r>
            <a:r>
              <a:rPr sz="7200" dirty="0" err="1">
                <a:solidFill>
                  <a:srgbClr val="FFFC79"/>
                </a:solidFill>
              </a:rPr>
              <a:t>neutraalne</a:t>
            </a:r>
            <a:r>
              <a:rPr sz="7200" dirty="0"/>
              <a:t>.</a:t>
            </a:r>
          </a:p>
        </p:txBody>
      </p:sp>
      <p:pic>
        <p:nvPicPr>
          <p:cNvPr id="3" name="Picture 2">
            <a:extLst>
              <a:ext uri="{FF2B5EF4-FFF2-40B4-BE49-F238E27FC236}">
                <a16:creationId xmlns:a16="http://schemas.microsoft.com/office/drawing/2014/main" id="{D702EBC7-3233-CC46-9374-D126C3C87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3275" y="1211868"/>
            <a:ext cx="15159802" cy="11292262"/>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öökorralduse…"/>
          <p:cNvSpPr txBox="1">
            <a:spLocks noGrp="1"/>
          </p:cNvSpPr>
          <p:nvPr>
            <p:ph type="title"/>
          </p:nvPr>
        </p:nvSpPr>
        <p:spPr>
          <a:xfrm>
            <a:off x="1206498" y="1323467"/>
            <a:ext cx="21971004" cy="4648201"/>
          </a:xfrm>
          <a:prstGeom prst="rect">
            <a:avLst/>
          </a:prstGeom>
        </p:spPr>
        <p:txBody>
          <a:bodyPr/>
          <a:lstStyle/>
          <a:p>
            <a:pPr defTabSz="1072869">
              <a:defRPr sz="5104" spc="-102"/>
            </a:pPr>
            <a:r>
              <a:t>Töökorralduse </a:t>
            </a:r>
          </a:p>
          <a:p>
            <a:pPr defTabSz="1072869">
              <a:defRPr sz="5104" spc="-102"/>
            </a:pPr>
            <a:r>
              <a:t>reeglite </a:t>
            </a:r>
          </a:p>
          <a:p>
            <a:pPr defTabSz="1072869">
              <a:defRPr sz="5104" spc="-102"/>
            </a:pPr>
            <a:r>
              <a:t>täiendamine</a:t>
            </a:r>
          </a:p>
          <a:p>
            <a:pPr defTabSz="1072869">
              <a:defRPr sz="5104" spc="-102"/>
            </a:pPr>
            <a:endParaRPr/>
          </a:p>
          <a:p>
            <a:pPr defTabSz="1072869">
              <a:defRPr sz="7040" spc="-140">
                <a:solidFill>
                  <a:srgbClr val="FFFC79"/>
                </a:solidFill>
              </a:defRPr>
            </a:pPr>
            <a:endParaRPr/>
          </a:p>
          <a:p>
            <a:pPr defTabSz="1072869">
              <a:defRPr sz="7040" spc="-140">
                <a:solidFill>
                  <a:srgbClr val="FFFC79"/>
                </a:solidFill>
              </a:defRPr>
            </a:pPr>
            <a:r>
              <a:t>www.toetav.ee</a:t>
            </a:r>
          </a:p>
        </p:txBody>
      </p:sp>
      <p:pic>
        <p:nvPicPr>
          <p:cNvPr id="199" name="Screenshot 2022-03-16 at 22.56.23.png" descr="Screenshot 2022-03-16 at 22.56.23.png"/>
          <p:cNvPicPr>
            <a:picLocks noChangeAspect="1"/>
          </p:cNvPicPr>
          <p:nvPr/>
        </p:nvPicPr>
        <p:blipFill>
          <a:blip r:embed="rId2"/>
          <a:stretch>
            <a:fillRect/>
          </a:stretch>
        </p:blipFill>
        <p:spPr>
          <a:xfrm>
            <a:off x="8745573" y="591949"/>
            <a:ext cx="15239732" cy="1253210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Screenshot 2022-03-16 at 23.06.10.png" descr="Screenshot 2022-03-16 at 23.06.10.png"/>
          <p:cNvPicPr>
            <a:picLocks noChangeAspect="1"/>
          </p:cNvPicPr>
          <p:nvPr/>
        </p:nvPicPr>
        <p:blipFill>
          <a:blip r:embed="rId2"/>
          <a:stretch>
            <a:fillRect/>
          </a:stretch>
        </p:blipFill>
        <p:spPr>
          <a:xfrm>
            <a:off x="12192000" y="487101"/>
            <a:ext cx="11367330" cy="12746777"/>
          </a:xfrm>
          <a:prstGeom prst="rect">
            <a:avLst/>
          </a:prstGeom>
          <a:ln w="12700">
            <a:miter lim="400000"/>
          </a:ln>
        </p:spPr>
      </p:pic>
      <p:sp>
        <p:nvSpPr>
          <p:cNvPr id="205" name="13.09.2021 EIK otsus Z.B. vs Prantsusmaa"/>
          <p:cNvSpPr txBox="1"/>
          <p:nvPr/>
        </p:nvSpPr>
        <p:spPr>
          <a:xfrm>
            <a:off x="241658" y="12928185"/>
            <a:ext cx="102657" cy="6113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lnSpc>
                <a:spcPts val="4500"/>
              </a:lnSpc>
              <a:defRPr sz="2700">
                <a:solidFill>
                  <a:srgbClr val="202020"/>
                </a:solidFill>
              </a:defRPr>
            </a:pPr>
            <a:endParaRPr dirty="0">
              <a:solidFill>
                <a:srgbClr val="000000"/>
              </a:solidFill>
            </a:endParaRPr>
          </a:p>
        </p:txBody>
      </p:sp>
      <p:sp>
        <p:nvSpPr>
          <p:cNvPr id="206" name="Erkizia Almandoz v. Hispaania…"/>
          <p:cNvSpPr txBox="1"/>
          <p:nvPr/>
        </p:nvSpPr>
        <p:spPr>
          <a:xfrm>
            <a:off x="623852" y="11032737"/>
            <a:ext cx="102657" cy="6113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lnSpc>
                <a:spcPts val="4500"/>
              </a:lnSpc>
              <a:defRPr sz="2700">
                <a:solidFill>
                  <a:srgbClr val="000000"/>
                </a:solidFill>
              </a:defRPr>
            </a:pPr>
            <a:endParaRPr dirty="0"/>
          </a:p>
        </p:txBody>
      </p:sp>
      <p:sp>
        <p:nvSpPr>
          <p:cNvPr id="207" name="Sanchez vs Prantsusmaa, 02.09.2021"/>
          <p:cNvSpPr txBox="1"/>
          <p:nvPr/>
        </p:nvSpPr>
        <p:spPr>
          <a:xfrm>
            <a:off x="623852" y="12295703"/>
            <a:ext cx="102657" cy="5768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lnSpc>
                <a:spcPts val="4200"/>
              </a:lnSpc>
              <a:defRPr sz="2500" u="sng">
                <a:solidFill>
                  <a:srgbClr val="0061AA"/>
                </a:solidFill>
                <a:uFill>
                  <a:solidFill>
                    <a:srgbClr val="0061AA"/>
                  </a:solidFill>
                </a:uFill>
              </a:defRPr>
            </a:pPr>
            <a:endParaRPr u="none" dirty="0">
              <a:solidFill>
                <a:srgbClr val="000000"/>
              </a:solidFill>
            </a:endParaRPr>
          </a:p>
        </p:txBody>
      </p:sp>
      <p:sp>
        <p:nvSpPr>
          <p:cNvPr id="2" name="TextBox 1">
            <a:extLst>
              <a:ext uri="{FF2B5EF4-FFF2-40B4-BE49-F238E27FC236}">
                <a16:creationId xmlns:a16="http://schemas.microsoft.com/office/drawing/2014/main" id="{66CB0657-7A98-E64B-8948-EC1BE4776D7A}"/>
              </a:ext>
            </a:extLst>
          </p:cNvPr>
          <p:cNvSpPr txBox="1"/>
          <p:nvPr/>
        </p:nvSpPr>
        <p:spPr>
          <a:xfrm>
            <a:off x="1049474" y="3421161"/>
            <a:ext cx="9945030" cy="68736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EE" sz="4400" b="1" i="1" u="none" strike="noStrike" cap="none" spc="0" normalizeH="0" baseline="0" dirty="0">
                <a:ln>
                  <a:noFill/>
                </a:ln>
                <a:solidFill>
                  <a:srgbClr val="0070C0"/>
                </a:solidFill>
                <a:effectLst/>
                <a:uFillTx/>
                <a:latin typeface="+mn-lt"/>
                <a:ea typeface="+mn-ea"/>
                <a:cs typeface="+mn-cs"/>
                <a:sym typeface="Helvetica Neue"/>
              </a:rPr>
              <a:t>*** Õpetaja käitumist </a:t>
            </a:r>
            <a:r>
              <a:rPr kumimoji="0" lang="en-EE" sz="4400" b="1" i="1" u="sng" strike="noStrike" cap="none" spc="0" normalizeH="0" baseline="0" dirty="0">
                <a:ln>
                  <a:noFill/>
                </a:ln>
                <a:solidFill>
                  <a:srgbClr val="0070C0"/>
                </a:solidFill>
                <a:effectLst/>
                <a:uFillTx/>
                <a:latin typeface="+mn-lt"/>
                <a:ea typeface="+mn-ea"/>
                <a:cs typeface="+mn-cs"/>
                <a:sym typeface="Helvetica Neue"/>
              </a:rPr>
              <a:t>tööl </a:t>
            </a:r>
          </a:p>
          <a:p>
            <a:pPr marL="0" marR="0" indent="0" algn="l" defTabSz="2438338" rtl="0" fontAlgn="auto" latinLnBrk="0" hangingPunct="0">
              <a:lnSpc>
                <a:spcPct val="100000"/>
              </a:lnSpc>
              <a:spcBef>
                <a:spcPts val="0"/>
              </a:spcBef>
              <a:spcAft>
                <a:spcPts val="0"/>
              </a:spcAft>
              <a:buClrTx/>
              <a:buSzTx/>
              <a:buFontTx/>
              <a:buNone/>
              <a:tabLst/>
            </a:pPr>
            <a:r>
              <a:rPr kumimoji="0" lang="en-EE" sz="4400" b="1" i="1" u="sng" strike="noStrike" cap="none" spc="0" normalizeH="0" baseline="0" dirty="0">
                <a:ln>
                  <a:noFill/>
                </a:ln>
                <a:solidFill>
                  <a:srgbClr val="0070C0"/>
                </a:solidFill>
                <a:effectLst/>
                <a:uFillTx/>
                <a:latin typeface="+mn-lt"/>
                <a:ea typeface="+mn-ea"/>
                <a:cs typeface="+mn-cs"/>
                <a:sym typeface="Helvetica Neue"/>
              </a:rPr>
              <a:t>ja avalikus ruumis </a:t>
            </a:r>
          </a:p>
          <a:p>
            <a:pPr marL="0" marR="0" indent="0" algn="l" defTabSz="2438338" rtl="0" fontAlgn="auto" latinLnBrk="0" hangingPunct="0">
              <a:lnSpc>
                <a:spcPct val="100000"/>
              </a:lnSpc>
              <a:spcBef>
                <a:spcPts val="0"/>
              </a:spcBef>
              <a:spcAft>
                <a:spcPts val="0"/>
              </a:spcAft>
              <a:buClrTx/>
              <a:buSzTx/>
              <a:buFontTx/>
              <a:buNone/>
              <a:tabLst/>
            </a:pPr>
            <a:r>
              <a:rPr kumimoji="0" lang="en-EE" sz="4400" b="1" i="1" u="none" strike="noStrike" cap="none" spc="0" normalizeH="0" baseline="0" dirty="0">
                <a:ln>
                  <a:noFill/>
                </a:ln>
                <a:solidFill>
                  <a:srgbClr val="0070C0"/>
                </a:solidFill>
                <a:effectLst/>
                <a:uFillTx/>
                <a:latin typeface="+mn-lt"/>
                <a:ea typeface="+mn-ea"/>
                <a:cs typeface="+mn-cs"/>
                <a:sym typeface="Helvetica Neue"/>
              </a:rPr>
              <a:t>saab kool reguleerida nt.</a:t>
            </a:r>
          </a:p>
          <a:p>
            <a:pPr algn="l"/>
            <a:r>
              <a:rPr kumimoji="0" lang="en-EE" sz="4400" b="1" i="1" u="none" strike="noStrike" cap="none" spc="0" normalizeH="0" baseline="0" dirty="0">
                <a:ln>
                  <a:noFill/>
                </a:ln>
                <a:solidFill>
                  <a:srgbClr val="0070C0"/>
                </a:solidFill>
                <a:effectLst/>
                <a:uFillTx/>
                <a:latin typeface="+mn-lt"/>
                <a:ea typeface="+mn-ea"/>
                <a:cs typeface="+mn-cs"/>
                <a:sym typeface="Helvetica Neue"/>
              </a:rPr>
              <a:t>töökorralduse reeglitega</a:t>
            </a:r>
          </a:p>
          <a:p>
            <a:pPr algn="l"/>
            <a:r>
              <a:rPr kumimoji="0" lang="en-EE" sz="4400" b="1" i="1" u="none" strike="noStrike" cap="none" spc="0" normalizeH="0" baseline="0" dirty="0">
                <a:ln>
                  <a:noFill/>
                </a:ln>
                <a:solidFill>
                  <a:srgbClr val="0070C0"/>
                </a:solidFill>
                <a:effectLst/>
                <a:uFillTx/>
                <a:latin typeface="+mn-lt"/>
                <a:ea typeface="+mn-ea"/>
                <a:cs typeface="+mn-cs"/>
                <a:sym typeface="Helvetica Neue"/>
              </a:rPr>
              <a:t> (TLS </a:t>
            </a:r>
            <a:r>
              <a:rPr lang="en-GB" sz="4400" b="1" i="1" dirty="0">
                <a:solidFill>
                  <a:srgbClr val="0070C0"/>
                </a:solidFill>
              </a:rPr>
              <a:t>§ 5 </a:t>
            </a:r>
            <a:r>
              <a:rPr lang="en-GB" sz="4400" b="1" i="1" dirty="0" err="1">
                <a:solidFill>
                  <a:srgbClr val="0070C0"/>
                </a:solidFill>
              </a:rPr>
              <a:t>lg</a:t>
            </a:r>
            <a:r>
              <a:rPr lang="en-GB" sz="4400" b="1" i="1" dirty="0">
                <a:solidFill>
                  <a:srgbClr val="0070C0"/>
                </a:solidFill>
              </a:rPr>
              <a:t> 1 p 11)</a:t>
            </a:r>
            <a:r>
              <a:rPr kumimoji="0" lang="en-EE" sz="4400" b="1" i="1" u="none" strike="noStrike" cap="none" spc="0" normalizeH="0" baseline="0" dirty="0">
                <a:ln>
                  <a:noFill/>
                </a:ln>
                <a:solidFill>
                  <a:srgbClr val="0070C0"/>
                </a:solidFill>
                <a:effectLst/>
                <a:uFillTx/>
                <a:latin typeface="+mn-lt"/>
                <a:ea typeface="+mn-ea"/>
                <a:cs typeface="+mn-cs"/>
                <a:sym typeface="Helvetica Neue"/>
              </a:rPr>
              <a:t>.</a:t>
            </a:r>
          </a:p>
          <a:p>
            <a:pPr marL="0" marR="0" indent="0" algn="l" defTabSz="2438338" rtl="0" fontAlgn="auto" latinLnBrk="0" hangingPunct="0">
              <a:lnSpc>
                <a:spcPct val="100000"/>
              </a:lnSpc>
              <a:spcBef>
                <a:spcPts val="0"/>
              </a:spcBef>
              <a:spcAft>
                <a:spcPts val="0"/>
              </a:spcAft>
              <a:buClrTx/>
              <a:buSzTx/>
              <a:buFontTx/>
              <a:buNone/>
              <a:tabLst/>
            </a:pPr>
            <a:endParaRPr lang="en-EE" sz="4400" b="1" i="1" dirty="0">
              <a:solidFill>
                <a:srgbClr val="0070C0"/>
              </a:solidFill>
            </a:endParaRPr>
          </a:p>
          <a:p>
            <a:pPr marL="0" marR="0" indent="0" algn="l" defTabSz="2438338" rtl="0" fontAlgn="auto" latinLnBrk="0" hangingPunct="0">
              <a:lnSpc>
                <a:spcPct val="100000"/>
              </a:lnSpc>
              <a:spcBef>
                <a:spcPts val="0"/>
              </a:spcBef>
              <a:spcAft>
                <a:spcPts val="0"/>
              </a:spcAft>
              <a:buClrTx/>
              <a:buSzTx/>
              <a:buFontTx/>
              <a:buNone/>
              <a:tabLst/>
            </a:pPr>
            <a:r>
              <a:rPr kumimoji="0" lang="en-EE" sz="4400" b="1" i="1" u="none" strike="noStrike" cap="none" spc="0" normalizeH="0" baseline="0" dirty="0">
                <a:ln>
                  <a:noFill/>
                </a:ln>
                <a:solidFill>
                  <a:srgbClr val="0070C0"/>
                </a:solidFill>
                <a:effectLst/>
                <a:uFillTx/>
                <a:latin typeface="+mn-lt"/>
                <a:ea typeface="+mn-ea"/>
                <a:cs typeface="+mn-cs"/>
                <a:sym typeface="Helvetica Neue"/>
              </a:rPr>
              <a:t>***Õpilase käitumist </a:t>
            </a:r>
            <a:r>
              <a:rPr kumimoji="0" lang="en-EE" sz="4400" b="1" i="1" u="sng" strike="noStrike" cap="none" spc="0" normalizeH="0" baseline="0" dirty="0">
                <a:ln>
                  <a:noFill/>
                </a:ln>
                <a:solidFill>
                  <a:srgbClr val="0070C0"/>
                </a:solidFill>
                <a:effectLst/>
                <a:uFillTx/>
                <a:latin typeface="+mn-lt"/>
                <a:ea typeface="+mn-ea"/>
                <a:cs typeface="+mn-cs"/>
                <a:sym typeface="Helvetica Neue"/>
              </a:rPr>
              <a:t>koolis/lasteaias </a:t>
            </a:r>
          </a:p>
          <a:p>
            <a:pPr marL="0" marR="0" indent="0" algn="l" defTabSz="2438338" rtl="0" fontAlgn="auto" latinLnBrk="0" hangingPunct="0">
              <a:lnSpc>
                <a:spcPct val="100000"/>
              </a:lnSpc>
              <a:spcBef>
                <a:spcPts val="0"/>
              </a:spcBef>
              <a:spcAft>
                <a:spcPts val="0"/>
              </a:spcAft>
              <a:buClrTx/>
              <a:buSzTx/>
              <a:buFontTx/>
              <a:buNone/>
              <a:tabLst/>
            </a:pPr>
            <a:r>
              <a:rPr kumimoji="0" lang="en-EE" sz="4400" b="1" i="1" u="none" strike="noStrike" cap="none" spc="0" normalizeH="0" baseline="0" dirty="0">
                <a:ln>
                  <a:noFill/>
                </a:ln>
                <a:solidFill>
                  <a:srgbClr val="0070C0"/>
                </a:solidFill>
                <a:effectLst/>
                <a:uFillTx/>
                <a:latin typeface="+mn-lt"/>
                <a:ea typeface="+mn-ea"/>
                <a:cs typeface="+mn-cs"/>
                <a:sym typeface="Helvetica Neue"/>
              </a:rPr>
              <a:t>saab haridusasutus </a:t>
            </a:r>
          </a:p>
          <a:p>
            <a:pPr marL="0" marR="0" indent="0" algn="l" defTabSz="2438338" rtl="0" fontAlgn="auto" latinLnBrk="0" hangingPunct="0">
              <a:lnSpc>
                <a:spcPct val="100000"/>
              </a:lnSpc>
              <a:spcBef>
                <a:spcPts val="0"/>
              </a:spcBef>
              <a:spcAft>
                <a:spcPts val="0"/>
              </a:spcAft>
              <a:buClrTx/>
              <a:buSzTx/>
              <a:buFontTx/>
              <a:buNone/>
              <a:tabLst/>
            </a:pPr>
            <a:r>
              <a:rPr kumimoji="0" lang="en-EE" sz="4400" b="1" i="1" u="none" strike="noStrike" cap="none" spc="0" normalizeH="0" baseline="0" dirty="0">
                <a:ln>
                  <a:noFill/>
                </a:ln>
                <a:solidFill>
                  <a:srgbClr val="0070C0"/>
                </a:solidFill>
                <a:effectLst/>
                <a:uFillTx/>
                <a:latin typeface="+mn-lt"/>
                <a:ea typeface="+mn-ea"/>
                <a:cs typeface="+mn-cs"/>
                <a:sym typeface="Helvetica Neue"/>
              </a:rPr>
              <a:t>reguleerida nt. </a:t>
            </a:r>
            <a:r>
              <a:rPr lang="en-GB" sz="4400" b="1" i="1" dirty="0">
                <a:solidFill>
                  <a:srgbClr val="0070C0"/>
                </a:solidFill>
              </a:rPr>
              <a:t>k</a:t>
            </a:r>
            <a:r>
              <a:rPr kumimoji="0" lang="en-EE" sz="4400" b="1" i="1" u="none" strike="noStrike" cap="none" spc="0" normalizeH="0" baseline="0" dirty="0">
                <a:ln>
                  <a:noFill/>
                </a:ln>
                <a:solidFill>
                  <a:srgbClr val="0070C0"/>
                </a:solidFill>
                <a:effectLst/>
                <a:uFillTx/>
                <a:latin typeface="+mn-lt"/>
                <a:ea typeface="+mn-ea"/>
                <a:cs typeface="+mn-cs"/>
                <a:sym typeface="Helvetica Neue"/>
              </a:rPr>
              <a:t>odukorraga </a:t>
            </a:r>
          </a:p>
          <a:p>
            <a:pPr marL="0" marR="0" indent="0" algn="l" defTabSz="2438338" rtl="0" fontAlgn="auto" latinLnBrk="0" hangingPunct="0">
              <a:lnSpc>
                <a:spcPct val="100000"/>
              </a:lnSpc>
              <a:spcBef>
                <a:spcPts val="0"/>
              </a:spcBef>
              <a:spcAft>
                <a:spcPts val="0"/>
              </a:spcAft>
              <a:buClrTx/>
              <a:buSzTx/>
              <a:buFontTx/>
              <a:buNone/>
              <a:tabLst/>
            </a:pPr>
            <a:r>
              <a:rPr kumimoji="0" lang="en-EE" sz="4400" b="1" i="1" u="none" strike="noStrike" cap="none" spc="0" normalizeH="0" baseline="0" dirty="0">
                <a:ln>
                  <a:noFill/>
                </a:ln>
                <a:solidFill>
                  <a:srgbClr val="0070C0"/>
                </a:solidFill>
                <a:effectLst/>
                <a:uFillTx/>
                <a:latin typeface="+mn-lt"/>
                <a:ea typeface="+mn-ea"/>
                <a:cs typeface="+mn-cs"/>
                <a:sym typeface="Helvetica Neue"/>
              </a:rPr>
              <a:t>(PGS § 68, KELS § 9</a:t>
            </a:r>
            <a:r>
              <a:rPr kumimoji="0" lang="en-EE" sz="4400" b="1" i="1" u="none" strike="noStrike" cap="none" spc="0" normalizeH="0" baseline="30000" dirty="0">
                <a:ln>
                  <a:noFill/>
                </a:ln>
                <a:solidFill>
                  <a:srgbClr val="0070C0"/>
                </a:solidFill>
                <a:effectLst/>
                <a:uFillTx/>
                <a:latin typeface="+mn-lt"/>
                <a:ea typeface="+mn-ea"/>
                <a:cs typeface="+mn-cs"/>
                <a:sym typeface="Helvetica Neue"/>
              </a:rPr>
              <a:t>2</a:t>
            </a:r>
            <a:r>
              <a:rPr kumimoji="0" lang="en-EE" sz="4400" b="1" i="1" u="none" strike="noStrike" cap="none" spc="0" normalizeH="0" baseline="0" dirty="0">
                <a:ln>
                  <a:noFill/>
                </a:ln>
                <a:solidFill>
                  <a:srgbClr val="0070C0"/>
                </a:solidFill>
                <a:effectLst/>
                <a:uFillTx/>
                <a:latin typeface="+mn-lt"/>
                <a:ea typeface="+mn-ea"/>
                <a:cs typeface="+mn-cs"/>
                <a:sym typeface="Helvetica Neue"/>
              </a:rPr>
              <a:t>).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Ennetan näiteks töökorralduse reeglite täiendamisega.…"/>
          <p:cNvSpPr txBox="1">
            <a:spLocks noGrp="1"/>
          </p:cNvSpPr>
          <p:nvPr>
            <p:ph type="body" sz="half" idx="1"/>
          </p:nvPr>
        </p:nvSpPr>
        <p:spPr>
          <a:xfrm>
            <a:off x="1206499" y="1892596"/>
            <a:ext cx="22525371" cy="9420446"/>
          </a:xfrm>
          <a:prstGeom prst="rect">
            <a:avLst/>
          </a:prstGeom>
        </p:spPr>
        <p:txBody>
          <a:bodyPr>
            <a:normAutofit/>
          </a:bodyPr>
          <a:lstStyle/>
          <a:p>
            <a:pPr marL="1052724" indent="-1052724" algn="l" defTabSz="1194786">
              <a:buSzPct val="100000"/>
              <a:buAutoNum type="arabicPeriod"/>
              <a:defRPr sz="5684" spc="-113"/>
            </a:pPr>
            <a:r>
              <a:rPr b="1" dirty="0" err="1">
                <a:highlight>
                  <a:srgbClr val="FFFF00"/>
                </a:highlight>
                <a:latin typeface="+mn-lt"/>
                <a:ea typeface="+mn-ea"/>
                <a:cs typeface="+mn-cs"/>
                <a:sym typeface="Helvetica Neue"/>
              </a:rPr>
              <a:t>Ennetan</a:t>
            </a:r>
            <a:r>
              <a:rPr dirty="0"/>
              <a:t> n</a:t>
            </a:r>
            <a:r>
              <a:rPr lang="et-EE" dirty="0"/>
              <a:t>t.</a:t>
            </a:r>
            <a:r>
              <a:rPr dirty="0"/>
              <a:t> </a:t>
            </a:r>
            <a:r>
              <a:rPr dirty="0" err="1"/>
              <a:t>töökorralduse</a:t>
            </a:r>
            <a:r>
              <a:rPr lang="et-EE" dirty="0"/>
              <a:t> (kooli töötajad) või kodukorra (õpilased, lapsed)</a:t>
            </a:r>
            <a:r>
              <a:rPr dirty="0"/>
              <a:t> </a:t>
            </a:r>
            <a:r>
              <a:rPr dirty="0" err="1"/>
              <a:t>reeglite</a:t>
            </a:r>
            <a:r>
              <a:rPr dirty="0"/>
              <a:t> </a:t>
            </a:r>
            <a:r>
              <a:rPr dirty="0" err="1"/>
              <a:t>täiendamisega</a:t>
            </a:r>
            <a:r>
              <a:rPr dirty="0"/>
              <a:t>. </a:t>
            </a:r>
            <a:endParaRPr lang="et-EE" dirty="0"/>
          </a:p>
          <a:p>
            <a:pPr marL="1052724" indent="-1052724" algn="l" defTabSz="1194786">
              <a:buSzPct val="100000"/>
              <a:buAutoNum type="arabicPeriod"/>
              <a:defRPr sz="5684" spc="-113"/>
            </a:pPr>
            <a:endParaRPr dirty="0"/>
          </a:p>
          <a:p>
            <a:pPr marL="1052724" indent="-1052724" algn="l" defTabSz="1194786">
              <a:buSzPct val="100000"/>
              <a:buAutoNum type="arabicPeriod"/>
              <a:defRPr sz="5684" spc="-113"/>
            </a:pPr>
            <a:r>
              <a:rPr b="1" dirty="0" err="1">
                <a:highlight>
                  <a:srgbClr val="FFFF00"/>
                </a:highlight>
                <a:latin typeface="+mn-lt"/>
                <a:ea typeface="+mn-ea"/>
                <a:cs typeface="+mn-cs"/>
                <a:sym typeface="Helvetica Neue"/>
              </a:rPr>
              <a:t>Lahendan</a:t>
            </a:r>
            <a:r>
              <a:rPr dirty="0"/>
              <a:t> </a:t>
            </a:r>
            <a:r>
              <a:rPr dirty="0" err="1"/>
              <a:t>olukorrad</a:t>
            </a:r>
            <a:r>
              <a:rPr dirty="0"/>
              <a:t> </a:t>
            </a:r>
            <a:r>
              <a:rPr dirty="0" err="1"/>
              <a:t>proportsionaalselt</a:t>
            </a:r>
            <a:r>
              <a:rPr dirty="0"/>
              <a:t> (</a:t>
            </a:r>
            <a:r>
              <a:rPr dirty="0" err="1"/>
              <a:t>õiguspärane</a:t>
            </a:r>
            <a:r>
              <a:rPr dirty="0"/>
              <a:t> </a:t>
            </a:r>
            <a:r>
              <a:rPr dirty="0" err="1"/>
              <a:t>eesmärk</a:t>
            </a:r>
            <a:r>
              <a:rPr dirty="0"/>
              <a:t> + </a:t>
            </a:r>
            <a:r>
              <a:rPr dirty="0" err="1"/>
              <a:t>eesmärgiga</a:t>
            </a:r>
            <a:r>
              <a:rPr dirty="0"/>
              <a:t> </a:t>
            </a:r>
            <a:r>
              <a:rPr dirty="0" err="1"/>
              <a:t>seotud</a:t>
            </a:r>
            <a:r>
              <a:rPr dirty="0"/>
              <a:t> </a:t>
            </a:r>
            <a:r>
              <a:rPr dirty="0" err="1"/>
              <a:t>tegevus</a:t>
            </a:r>
            <a:r>
              <a:rPr dirty="0"/>
              <a:t> + </a:t>
            </a:r>
            <a:r>
              <a:rPr dirty="0" err="1"/>
              <a:t>vähim</a:t>
            </a:r>
            <a:r>
              <a:rPr dirty="0"/>
              <a:t> </a:t>
            </a:r>
            <a:r>
              <a:rPr dirty="0" err="1"/>
              <a:t>võimalik</a:t>
            </a:r>
            <a:r>
              <a:rPr dirty="0"/>
              <a:t> </a:t>
            </a:r>
            <a:r>
              <a:rPr dirty="0" err="1"/>
              <a:t>riive</a:t>
            </a:r>
            <a:r>
              <a:rPr dirty="0"/>
              <a:t> + </a:t>
            </a:r>
            <a:r>
              <a:rPr dirty="0" err="1"/>
              <a:t>inimväärikus</a:t>
            </a:r>
            <a:r>
              <a:rPr dirty="0"/>
              <a:t>)</a:t>
            </a:r>
            <a:r>
              <a:rPr lang="et-EE" dirty="0"/>
              <a:t>. </a:t>
            </a:r>
            <a:r>
              <a:rPr lang="et-EE" i="1" dirty="0"/>
              <a:t>Kasutada saab näiteks muu mõjutustegevuse, nt elektroonilise sigareti eksponeerimise analoogiat.</a:t>
            </a:r>
          </a:p>
          <a:p>
            <a:pPr marL="1052724" indent="-1052724" algn="l" defTabSz="1194786">
              <a:buSzPct val="100000"/>
              <a:buAutoNum type="arabicPeriod"/>
              <a:defRPr sz="5684" spc="-113"/>
            </a:pPr>
            <a:endParaRPr dirty="0"/>
          </a:p>
          <a:p>
            <a:pPr marL="1052724" indent="-1052724" algn="l" defTabSz="1194786">
              <a:buSzPct val="100000"/>
              <a:buAutoNum type="arabicPeriod"/>
              <a:defRPr sz="5684" spc="-113"/>
            </a:pPr>
            <a:r>
              <a:rPr b="1" dirty="0" err="1">
                <a:highlight>
                  <a:srgbClr val="FFFF00"/>
                </a:highlight>
                <a:latin typeface="+mn-lt"/>
                <a:ea typeface="+mn-ea"/>
                <a:cs typeface="+mn-cs"/>
                <a:sym typeface="Helvetica Neue"/>
              </a:rPr>
              <a:t>Edendan</a:t>
            </a:r>
            <a:r>
              <a:rPr dirty="0"/>
              <a:t> </a:t>
            </a:r>
            <a:r>
              <a:rPr dirty="0" err="1"/>
              <a:t>kasvõi</a:t>
            </a:r>
            <a:r>
              <a:rPr dirty="0"/>
              <a:t> </a:t>
            </a:r>
            <a:r>
              <a:rPr dirty="0" err="1"/>
              <a:t>ainult</a:t>
            </a:r>
            <a:r>
              <a:rPr dirty="0"/>
              <a:t> </a:t>
            </a:r>
            <a:r>
              <a:rPr lang="et-EE" dirty="0"/>
              <a:t>väga </a:t>
            </a:r>
            <a:r>
              <a:rPr dirty="0" err="1"/>
              <a:t>teravates</a:t>
            </a:r>
            <a:r>
              <a:rPr dirty="0"/>
              <a:t> </a:t>
            </a:r>
            <a:r>
              <a:rPr dirty="0" err="1"/>
              <a:t>küsimustes</a:t>
            </a:r>
            <a:r>
              <a:rPr lang="et-EE" dirty="0"/>
              <a:t> mõtestamisega, nõrgemate toetamisega (ajutised positiivsed meetmed)</a:t>
            </a:r>
            <a:r>
              <a:rPr dirty="0"/>
              <a:t> (</a:t>
            </a:r>
            <a:r>
              <a:rPr dirty="0" err="1"/>
              <a:t>vt</a:t>
            </a:r>
            <a:r>
              <a:rPr dirty="0"/>
              <a:t> ka p 1).</a:t>
            </a:r>
          </a:p>
        </p:txBody>
      </p:sp>
    </p:spTree>
  </p:cSld>
  <p:clrMapOvr>
    <a:masterClrMapping/>
  </p:clrMapOvr>
  <p:transition spd="med"/>
</p:sld>
</file>

<file path=ppt/theme/theme1.xml><?xml version="1.0" encoding="utf-8"?>
<a:theme xmlns:a="http://schemas.openxmlformats.org/drawingml/2006/main" name="30_BasicColor">
  <a:themeElements>
    <a:clrScheme name="30_BasicColor">
      <a:dk1>
        <a:srgbClr val="5E5E5E"/>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54</TotalTime>
  <Words>437</Words>
  <Application>Microsoft Macintosh PowerPoint</Application>
  <PresentationFormat>Custom</PresentationFormat>
  <Paragraphs>50</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Helvetica Neue</vt:lpstr>
      <vt:lpstr>Helvetica Neue Medium</vt:lpstr>
      <vt:lpstr>30_BasicColor</vt:lpstr>
      <vt:lpstr>Agressioon Ukraina vastu ja pinged haridusasutuses</vt:lpstr>
      <vt:lpstr>1) Rahvuse tõttu ei tohi halvemini kohelda  2) Põgenikke võib paremini kohelda  3) Turvalisus ja julgeolek tuleb tagada  4) Laps tuleb ära kuulata, aga vajadusel suunata käitumist muutma </vt:lpstr>
      <vt:lpstr>PowerPoint Presentation</vt:lpstr>
      <vt:lpstr>Laste õiguste konventsioon. Artikkel 13   1. Lapsel on sõnavabadus; see sisaldab vabadust riigipiiridest sõltumata suuliselt, kirjalikult või trükis, kunsti vormis või mõnel muul, lapse enda valitud viisil, taotleda, vastu võtta ja edasi anda informatsiooni ning igasuguseid ideid.   2. Selle õiguse kasutamisel võivad kehtida teatud piirangud, kuid ainult niisugused, mis on seadusega ette nähtud ja vajalikud:   a) teiste isikute õiguste või hea maine austamiseks või   b) riikliku julgeoleku või avaliku korra (ordre public) või rahva tervise või kõlbluse kaitseks. </vt:lpstr>
      <vt:lpstr>Kuidas ennetada?</vt:lpstr>
      <vt:lpstr>Nt. kokku lepitud organisatsiooni väärtused. Nendega ei tohi töötaja / õpilane vastuollu minna.  Normaalne ongi neutraalne.</vt:lpstr>
      <vt:lpstr>Töökorralduse  reeglite  täiendamine   www.toetav.ee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Agressioon Ukraina vastu ja pinged töökeskkonnas</dc:title>
  <cp:lastModifiedBy>Liisa Pakosta</cp:lastModifiedBy>
  <cp:revision>4</cp:revision>
  <dcterms:modified xsi:type="dcterms:W3CDTF">2022-04-05T17:23:38Z</dcterms:modified>
</cp:coreProperties>
</file>